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3"/>
  </p:notesMasterIdLst>
  <p:sldIdLst>
    <p:sldId id="259" r:id="rId5"/>
    <p:sldId id="330" r:id="rId6"/>
    <p:sldId id="260" r:id="rId7"/>
    <p:sldId id="267" r:id="rId8"/>
    <p:sldId id="262" r:id="rId9"/>
    <p:sldId id="261" r:id="rId10"/>
    <p:sldId id="302" r:id="rId11"/>
    <p:sldId id="303" r:id="rId12"/>
    <p:sldId id="304" r:id="rId13"/>
    <p:sldId id="305" r:id="rId14"/>
    <p:sldId id="323" r:id="rId15"/>
    <p:sldId id="307" r:id="rId16"/>
    <p:sldId id="308" r:id="rId17"/>
    <p:sldId id="309" r:id="rId18"/>
    <p:sldId id="327" r:id="rId19"/>
    <p:sldId id="311" r:id="rId20"/>
    <p:sldId id="312" r:id="rId21"/>
    <p:sldId id="313" r:id="rId22"/>
    <p:sldId id="314" r:id="rId23"/>
    <p:sldId id="315" r:id="rId24"/>
    <p:sldId id="322" r:id="rId25"/>
    <p:sldId id="326" r:id="rId26"/>
    <p:sldId id="317" r:id="rId27"/>
    <p:sldId id="321" r:id="rId28"/>
    <p:sldId id="320" r:id="rId29"/>
    <p:sldId id="331" r:id="rId30"/>
    <p:sldId id="268" r:id="rId31"/>
    <p:sldId id="329" r:id="rId3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9A71FA-610A-4AE6-A1C1-8830DC1AF65A}" v="10" dt="2020-11-16T09:11:03.156"/>
    <p1510:client id="{1D1576B9-4830-4D37-92C4-7B7639422B82}" v="11" dt="2020-12-09T10:52:26.218"/>
    <p1510:client id="{A5AEBE9E-3373-44D0-B9F1-9436F47349D8}" v="361" dt="2020-12-09T10:38:20.843"/>
    <p1510:client id="{DEE1653A-677E-40A9-877D-218CE73D9DAD}" v="6" dt="2020-12-09T10:41:06.272"/>
    <p1510:client id="{F5467EB5-4983-4078-89AD-8A689BE030FF}" v="37" dt="2020-11-16T09:05:53.096"/>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343" autoAdjust="0"/>
  </p:normalViewPr>
  <p:slideViewPr>
    <p:cSldViewPr snapToGrid="0">
      <p:cViewPr varScale="1">
        <p:scale>
          <a:sx n="70" d="100"/>
          <a:sy n="70" d="100"/>
        </p:scale>
        <p:origin x="636" y="54"/>
      </p:cViewPr>
      <p:guideLst>
        <p:guide orient="horz" pos="1253"/>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ire Mugerza Garate" userId="1e9c11f4-22ce-495d-9eae-e90c85102f89" providerId="ADAL" clId="{029A71FA-610A-4AE6-A1C1-8830DC1AF65A}"/>
    <pc:docChg chg="undo custSel modSld">
      <pc:chgData name="Leire Mugerza Garate" userId="1e9c11f4-22ce-495d-9eae-e90c85102f89" providerId="ADAL" clId="{029A71FA-610A-4AE6-A1C1-8830DC1AF65A}" dt="2020-11-16T09:11:29.543" v="58" actId="14100"/>
      <pc:docMkLst>
        <pc:docMk/>
      </pc:docMkLst>
      <pc:sldChg chg="addSp delSp modSp mod">
        <pc:chgData name="Leire Mugerza Garate" userId="1e9c11f4-22ce-495d-9eae-e90c85102f89" providerId="ADAL" clId="{029A71FA-610A-4AE6-A1C1-8830DC1AF65A}" dt="2020-11-16T09:11:29.543" v="58" actId="14100"/>
        <pc:sldMkLst>
          <pc:docMk/>
          <pc:sldMk cId="2766817168" sldId="309"/>
        </pc:sldMkLst>
        <pc:spChg chg="del">
          <ac:chgData name="Leire Mugerza Garate" userId="1e9c11f4-22ce-495d-9eae-e90c85102f89" providerId="ADAL" clId="{029A71FA-610A-4AE6-A1C1-8830DC1AF65A}" dt="2020-11-16T09:07:28.664" v="9" actId="478"/>
          <ac:spMkLst>
            <pc:docMk/>
            <pc:sldMk cId="2766817168" sldId="309"/>
            <ac:spMk id="3" creationId="{00000000-0000-0000-0000-000000000000}"/>
          </ac:spMkLst>
        </pc:spChg>
        <pc:spChg chg="del">
          <ac:chgData name="Leire Mugerza Garate" userId="1e9c11f4-22ce-495d-9eae-e90c85102f89" providerId="ADAL" clId="{029A71FA-610A-4AE6-A1C1-8830DC1AF65A}" dt="2020-11-16T09:07:13.659" v="3" actId="478"/>
          <ac:spMkLst>
            <pc:docMk/>
            <pc:sldMk cId="2766817168" sldId="309"/>
            <ac:spMk id="4" creationId="{5DE4FCEC-008C-4F70-B72B-8FED7831235C}"/>
          </ac:spMkLst>
        </pc:spChg>
        <pc:spChg chg="del">
          <ac:chgData name="Leire Mugerza Garate" userId="1e9c11f4-22ce-495d-9eae-e90c85102f89" providerId="ADAL" clId="{029A71FA-610A-4AE6-A1C1-8830DC1AF65A}" dt="2020-11-16T09:07:17.043" v="4" actId="478"/>
          <ac:spMkLst>
            <pc:docMk/>
            <pc:sldMk cId="2766817168" sldId="309"/>
            <ac:spMk id="7" creationId="{E64F0782-8657-4B65-A22B-0CA23BF2E902}"/>
          </ac:spMkLst>
        </pc:spChg>
        <pc:spChg chg="del">
          <ac:chgData name="Leire Mugerza Garate" userId="1e9c11f4-22ce-495d-9eae-e90c85102f89" providerId="ADAL" clId="{029A71FA-610A-4AE6-A1C1-8830DC1AF65A}" dt="2020-11-16T09:07:25.685" v="8" actId="478"/>
          <ac:spMkLst>
            <pc:docMk/>
            <pc:sldMk cId="2766817168" sldId="309"/>
            <ac:spMk id="9" creationId="{6ADE1388-941C-47C9-853B-5432B0540244}"/>
          </ac:spMkLst>
        </pc:spChg>
        <pc:graphicFrameChg chg="add del mod">
          <ac:chgData name="Leire Mugerza Garate" userId="1e9c11f4-22ce-495d-9eae-e90c85102f89" providerId="ADAL" clId="{029A71FA-610A-4AE6-A1C1-8830DC1AF65A}" dt="2020-11-16T09:08:18.569" v="14" actId="478"/>
          <ac:graphicFrameMkLst>
            <pc:docMk/>
            <pc:sldMk cId="2766817168" sldId="309"/>
            <ac:graphicFrameMk id="5" creationId="{CE76AB77-60C3-4A2B-8420-CD59342478E9}"/>
          </ac:graphicFrameMkLst>
        </pc:graphicFrameChg>
        <pc:picChg chg="add del mod">
          <ac:chgData name="Leire Mugerza Garate" userId="1e9c11f4-22ce-495d-9eae-e90c85102f89" providerId="ADAL" clId="{029A71FA-610A-4AE6-A1C1-8830DC1AF65A}" dt="2020-11-16T09:07:43.541" v="12" actId="478"/>
          <ac:picMkLst>
            <pc:docMk/>
            <pc:sldMk cId="2766817168" sldId="309"/>
            <ac:picMk id="2" creationId="{8437CDA1-2033-43C1-A7E3-FF452B17EBA2}"/>
          </ac:picMkLst>
        </pc:picChg>
        <pc:picChg chg="add mod">
          <ac:chgData name="Leire Mugerza Garate" userId="1e9c11f4-22ce-495d-9eae-e90c85102f89" providerId="ADAL" clId="{029A71FA-610A-4AE6-A1C1-8830DC1AF65A}" dt="2020-11-16T09:11:29.543" v="58" actId="14100"/>
          <ac:picMkLst>
            <pc:docMk/>
            <pc:sldMk cId="2766817168" sldId="309"/>
            <ac:picMk id="6" creationId="{253BC253-DE02-4591-AD78-44CA8CC617CE}"/>
          </ac:picMkLst>
        </pc:picChg>
      </pc:sldChg>
      <pc:sldChg chg="addSp delSp modSp mod">
        <pc:chgData name="Leire Mugerza Garate" userId="1e9c11f4-22ce-495d-9eae-e90c85102f89" providerId="ADAL" clId="{029A71FA-610A-4AE6-A1C1-8830DC1AF65A}" dt="2020-11-16T09:11:01.220" v="50"/>
        <pc:sldMkLst>
          <pc:docMk/>
          <pc:sldMk cId="704269558" sldId="311"/>
        </pc:sldMkLst>
        <pc:spChg chg="add del">
          <ac:chgData name="Leire Mugerza Garate" userId="1e9c11f4-22ce-495d-9eae-e90c85102f89" providerId="ADAL" clId="{029A71FA-610A-4AE6-A1C1-8830DC1AF65A}" dt="2020-11-16T09:10:56.077" v="38" actId="478"/>
          <ac:spMkLst>
            <pc:docMk/>
            <pc:sldMk cId="704269558" sldId="311"/>
            <ac:spMk id="8" creationId="{DD88C6FB-29F3-4DF5-87B2-4E0561EAA61D}"/>
          </ac:spMkLst>
        </pc:spChg>
        <pc:picChg chg="add del mod">
          <ac:chgData name="Leire Mugerza Garate" userId="1e9c11f4-22ce-495d-9eae-e90c85102f89" providerId="ADAL" clId="{029A71FA-610A-4AE6-A1C1-8830DC1AF65A}" dt="2020-11-16T09:11:01.220" v="50"/>
          <ac:picMkLst>
            <pc:docMk/>
            <pc:sldMk cId="704269558" sldId="311"/>
            <ac:picMk id="2" creationId="{BA271276-03DD-4B68-9E86-6E38AFB991AE}"/>
          </ac:picMkLst>
        </pc:picChg>
        <pc:picChg chg="mod">
          <ac:chgData name="Leire Mugerza Garate" userId="1e9c11f4-22ce-495d-9eae-e90c85102f89" providerId="ADAL" clId="{029A71FA-610A-4AE6-A1C1-8830DC1AF65A}" dt="2020-11-16T09:10:57.629" v="42" actId="1076"/>
          <ac:picMkLst>
            <pc:docMk/>
            <pc:sldMk cId="704269558" sldId="311"/>
            <ac:picMk id="4" creationId="{F342A4B5-3B11-4BF4-BE2B-DA8964B278BC}"/>
          </ac:picMkLst>
        </pc:picChg>
        <pc:picChg chg="mod">
          <ac:chgData name="Leire Mugerza Garate" userId="1e9c11f4-22ce-495d-9eae-e90c85102f89" providerId="ADAL" clId="{029A71FA-610A-4AE6-A1C1-8830DC1AF65A}" dt="2020-11-16T09:10:57.914" v="43" actId="1076"/>
          <ac:picMkLst>
            <pc:docMk/>
            <pc:sldMk cId="704269558" sldId="311"/>
            <ac:picMk id="5" creationId="{00000000-0000-0000-0000-000000000000}"/>
          </ac:picMkLst>
        </pc:picChg>
        <pc:picChg chg="add del mod">
          <ac:chgData name="Leire Mugerza Garate" userId="1e9c11f4-22ce-495d-9eae-e90c85102f89" providerId="ADAL" clId="{029A71FA-610A-4AE6-A1C1-8830DC1AF65A}" dt="2020-11-16T09:11:00.150" v="48" actId="1076"/>
          <ac:picMkLst>
            <pc:docMk/>
            <pc:sldMk cId="704269558" sldId="311"/>
            <ac:picMk id="7" creationId="{0F3E1564-D2BF-4B0F-9138-C115C83C7BC8}"/>
          </ac:picMkLst>
        </pc:picChg>
      </pc:sldChg>
      <pc:sldChg chg="addSp delSp modSp mod">
        <pc:chgData name="Leire Mugerza Garate" userId="1e9c11f4-22ce-495d-9eae-e90c85102f89" providerId="ADAL" clId="{029A71FA-610A-4AE6-A1C1-8830DC1AF65A}" dt="2020-11-16T09:11:03.880" v="56" actId="478"/>
        <pc:sldMkLst>
          <pc:docMk/>
          <pc:sldMk cId="3481629738" sldId="327"/>
        </pc:sldMkLst>
        <pc:spChg chg="add del">
          <ac:chgData name="Leire Mugerza Garate" userId="1e9c11f4-22ce-495d-9eae-e90c85102f89" providerId="ADAL" clId="{029A71FA-610A-4AE6-A1C1-8830DC1AF65A}" dt="2020-11-16T09:11:03.463" v="55" actId="478"/>
          <ac:spMkLst>
            <pc:docMk/>
            <pc:sldMk cId="3481629738" sldId="327"/>
            <ac:spMk id="4" creationId="{32D1AB7B-BB2F-43F9-9CD2-35D2CD9A20A4}"/>
          </ac:spMkLst>
        </pc:spChg>
        <pc:picChg chg="add del">
          <ac:chgData name="Leire Mugerza Garate" userId="1e9c11f4-22ce-495d-9eae-e90c85102f89" providerId="ADAL" clId="{029A71FA-610A-4AE6-A1C1-8830DC1AF65A}" dt="2020-11-16T09:11:03.880" v="56" actId="478"/>
          <ac:picMkLst>
            <pc:docMk/>
            <pc:sldMk cId="3481629738" sldId="327"/>
            <ac:picMk id="2" creationId="{21B04094-E5D8-497B-9B9D-60FF6E88E1B6}"/>
          </ac:picMkLst>
        </pc:picChg>
        <pc:picChg chg="add del mod">
          <ac:chgData name="Leire Mugerza Garate" userId="1e9c11f4-22ce-495d-9eae-e90c85102f89" providerId="ADAL" clId="{029A71FA-610A-4AE6-A1C1-8830DC1AF65A}" dt="2020-11-16T09:11:03.156" v="54"/>
          <ac:picMkLst>
            <pc:docMk/>
            <pc:sldMk cId="3481629738" sldId="327"/>
            <ac:picMk id="5" creationId="{D3FBDCF1-F6E4-444C-BEA7-0CA7777B59B6}"/>
          </ac:picMkLst>
        </pc:picChg>
      </pc:sldChg>
    </pc:docChg>
  </pc:docChgLst>
  <pc:docChgLst>
    <pc:chgData name="gastigarraga" userId="S::gastigarraga_leartik.eus#ext#@eduvaasa.onmicrosoft.com::ee477768-22a3-41a7-b8dc-22458c543cbf" providerId="AD" clId="Web-{1E934662-07C4-498D-8F4C-1DA7DA6E0FD5}"/>
    <pc:docChg chg="modSld">
      <pc:chgData name="gastigarraga" userId="S::gastigarraga_leartik.eus#ext#@eduvaasa.onmicrosoft.com::ee477768-22a3-41a7-b8dc-22458c543cbf" providerId="AD" clId="Web-{1E934662-07C4-498D-8F4C-1DA7DA6E0FD5}" dt="2020-08-24T17:27:12.229" v="60" actId="1076"/>
      <pc:docMkLst>
        <pc:docMk/>
      </pc:docMkLst>
      <pc:sldChg chg="modSp">
        <pc:chgData name="gastigarraga" userId="S::gastigarraga_leartik.eus#ext#@eduvaasa.onmicrosoft.com::ee477768-22a3-41a7-b8dc-22458c543cbf" providerId="AD" clId="Web-{1E934662-07C4-498D-8F4C-1DA7DA6E0FD5}" dt="2020-08-24T17:23:16.056" v="4" actId="20577"/>
        <pc:sldMkLst>
          <pc:docMk/>
          <pc:sldMk cId="1444628074" sldId="262"/>
        </pc:sldMkLst>
        <pc:spChg chg="mod">
          <ac:chgData name="gastigarraga" userId="S::gastigarraga_leartik.eus#ext#@eduvaasa.onmicrosoft.com::ee477768-22a3-41a7-b8dc-22458c543cbf" providerId="AD" clId="Web-{1E934662-07C4-498D-8F4C-1DA7DA6E0FD5}" dt="2020-08-24T17:23:16.056" v="4" actId="20577"/>
          <ac:spMkLst>
            <pc:docMk/>
            <pc:sldMk cId="1444628074" sldId="262"/>
            <ac:spMk id="7" creationId="{00000000-0000-0000-0000-000000000000}"/>
          </ac:spMkLst>
        </pc:spChg>
      </pc:sldChg>
      <pc:sldChg chg="modSp">
        <pc:chgData name="gastigarraga" userId="S::gastigarraga_leartik.eus#ext#@eduvaasa.onmicrosoft.com::ee477768-22a3-41a7-b8dc-22458c543cbf" providerId="AD" clId="Web-{1E934662-07C4-498D-8F4C-1DA7DA6E0FD5}" dt="2020-08-24T17:24:15.728" v="11" actId="14100"/>
        <pc:sldMkLst>
          <pc:docMk/>
          <pc:sldMk cId="2337872744" sldId="304"/>
        </pc:sldMkLst>
        <pc:spChg chg="mod">
          <ac:chgData name="gastigarraga" userId="S::gastigarraga_leartik.eus#ext#@eduvaasa.onmicrosoft.com::ee477768-22a3-41a7-b8dc-22458c543cbf" providerId="AD" clId="Web-{1E934662-07C4-498D-8F4C-1DA7DA6E0FD5}" dt="2020-08-24T17:23:42.212" v="6" actId="20577"/>
          <ac:spMkLst>
            <pc:docMk/>
            <pc:sldMk cId="2337872744" sldId="304"/>
            <ac:spMk id="14" creationId="{00000000-0000-0000-0000-000000000000}"/>
          </ac:spMkLst>
        </pc:spChg>
        <pc:spChg chg="mod">
          <ac:chgData name="gastigarraga" userId="S::gastigarraga_leartik.eus#ext#@eduvaasa.onmicrosoft.com::ee477768-22a3-41a7-b8dc-22458c543cbf" providerId="AD" clId="Web-{1E934662-07C4-498D-8F4C-1DA7DA6E0FD5}" dt="2020-08-24T17:24:15.728" v="11" actId="14100"/>
          <ac:spMkLst>
            <pc:docMk/>
            <pc:sldMk cId="2337872744" sldId="304"/>
            <ac:spMk id="15" creationId="{00000000-0000-0000-0000-000000000000}"/>
          </ac:spMkLst>
        </pc:spChg>
      </pc:sldChg>
      <pc:sldChg chg="modSp">
        <pc:chgData name="gastigarraga" userId="S::gastigarraga_leartik.eus#ext#@eduvaasa.onmicrosoft.com::ee477768-22a3-41a7-b8dc-22458c543cbf" providerId="AD" clId="Web-{1E934662-07C4-498D-8F4C-1DA7DA6E0FD5}" dt="2020-08-24T17:24:40.290" v="12" actId="1076"/>
        <pc:sldMkLst>
          <pc:docMk/>
          <pc:sldMk cId="3472357296" sldId="305"/>
        </pc:sldMkLst>
        <pc:spChg chg="mod">
          <ac:chgData name="gastigarraga" userId="S::gastigarraga_leartik.eus#ext#@eduvaasa.onmicrosoft.com::ee477768-22a3-41a7-b8dc-22458c543cbf" providerId="AD" clId="Web-{1E934662-07C4-498D-8F4C-1DA7DA6E0FD5}" dt="2020-08-24T17:24:40.290" v="12" actId="1076"/>
          <ac:spMkLst>
            <pc:docMk/>
            <pc:sldMk cId="3472357296" sldId="305"/>
            <ac:spMk id="3" creationId="{00000000-0000-0000-0000-000000000000}"/>
          </ac:spMkLst>
        </pc:spChg>
      </pc:sldChg>
      <pc:sldChg chg="modSp">
        <pc:chgData name="gastigarraga" userId="S::gastigarraga_leartik.eus#ext#@eduvaasa.onmicrosoft.com::ee477768-22a3-41a7-b8dc-22458c543cbf" providerId="AD" clId="Web-{1E934662-07C4-498D-8F4C-1DA7DA6E0FD5}" dt="2020-08-24T17:25:07.197" v="14" actId="14100"/>
        <pc:sldMkLst>
          <pc:docMk/>
          <pc:sldMk cId="2766817168" sldId="309"/>
        </pc:sldMkLst>
        <pc:picChg chg="mod">
          <ac:chgData name="gastigarraga" userId="S::gastigarraga_leartik.eus#ext#@eduvaasa.onmicrosoft.com::ee477768-22a3-41a7-b8dc-22458c543cbf" providerId="AD" clId="Web-{1E934662-07C4-498D-8F4C-1DA7DA6E0FD5}" dt="2020-08-24T17:25:02.478" v="13" actId="14100"/>
          <ac:picMkLst>
            <pc:docMk/>
            <pc:sldMk cId="2766817168" sldId="309"/>
            <ac:picMk id="6" creationId="{B0638FD9-2283-42D0-A1F4-AD80249A3BB3}"/>
          </ac:picMkLst>
        </pc:picChg>
        <pc:picChg chg="mod">
          <ac:chgData name="gastigarraga" userId="S::gastigarraga_leartik.eus#ext#@eduvaasa.onmicrosoft.com::ee477768-22a3-41a7-b8dc-22458c543cbf" providerId="AD" clId="Web-{1E934662-07C4-498D-8F4C-1DA7DA6E0FD5}" dt="2020-08-24T17:25:07.197" v="14" actId="14100"/>
          <ac:picMkLst>
            <pc:docMk/>
            <pc:sldMk cId="2766817168" sldId="309"/>
            <ac:picMk id="8" creationId="{4751D86C-6F0D-4187-97F3-2C051060064C}"/>
          </ac:picMkLst>
        </pc:picChg>
      </pc:sldChg>
      <pc:sldChg chg="modSp">
        <pc:chgData name="gastigarraga" userId="S::gastigarraga_leartik.eus#ext#@eduvaasa.onmicrosoft.com::ee477768-22a3-41a7-b8dc-22458c543cbf" providerId="AD" clId="Web-{1E934662-07C4-498D-8F4C-1DA7DA6E0FD5}" dt="2020-08-24T17:25:39.775" v="18" actId="14100"/>
        <pc:sldMkLst>
          <pc:docMk/>
          <pc:sldMk cId="2270547853" sldId="312"/>
        </pc:sldMkLst>
        <pc:picChg chg="mod">
          <ac:chgData name="gastigarraga" userId="S::gastigarraga_leartik.eus#ext#@eduvaasa.onmicrosoft.com::ee477768-22a3-41a7-b8dc-22458c543cbf" providerId="AD" clId="Web-{1E934662-07C4-498D-8F4C-1DA7DA6E0FD5}" dt="2020-08-24T17:25:39.775" v="18" actId="14100"/>
          <ac:picMkLst>
            <pc:docMk/>
            <pc:sldMk cId="2270547853" sldId="312"/>
            <ac:picMk id="5" creationId="{1C7D026E-FB98-4450-807E-315F82F8DB98}"/>
          </ac:picMkLst>
        </pc:picChg>
      </pc:sldChg>
      <pc:sldChg chg="modSp">
        <pc:chgData name="gastigarraga" userId="S::gastigarraga_leartik.eus#ext#@eduvaasa.onmicrosoft.com::ee477768-22a3-41a7-b8dc-22458c543cbf" providerId="AD" clId="Web-{1E934662-07C4-498D-8F4C-1DA7DA6E0FD5}" dt="2020-08-24T17:25:51.588" v="20" actId="14100"/>
        <pc:sldMkLst>
          <pc:docMk/>
          <pc:sldMk cId="380955939" sldId="315"/>
        </pc:sldMkLst>
        <pc:picChg chg="mod">
          <ac:chgData name="gastigarraga" userId="S::gastigarraga_leartik.eus#ext#@eduvaasa.onmicrosoft.com::ee477768-22a3-41a7-b8dc-22458c543cbf" providerId="AD" clId="Web-{1E934662-07C4-498D-8F4C-1DA7DA6E0FD5}" dt="2020-08-24T17:25:51.588" v="20" actId="14100"/>
          <ac:picMkLst>
            <pc:docMk/>
            <pc:sldMk cId="380955939" sldId="315"/>
            <ac:picMk id="4" creationId="{B5753DFA-2E0A-4683-8E69-D4F1E6A6E8C1}"/>
          </ac:picMkLst>
        </pc:picChg>
      </pc:sldChg>
      <pc:sldChg chg="modSp">
        <pc:chgData name="gastigarraga" userId="S::gastigarraga_leartik.eus#ext#@eduvaasa.onmicrosoft.com::ee477768-22a3-41a7-b8dc-22458c543cbf" providerId="AD" clId="Web-{1E934662-07C4-498D-8F4C-1DA7DA6E0FD5}" dt="2020-08-24T17:26:36.525" v="25" actId="1076"/>
        <pc:sldMkLst>
          <pc:docMk/>
          <pc:sldMk cId="1490995606" sldId="321"/>
        </pc:sldMkLst>
        <pc:spChg chg="mod">
          <ac:chgData name="gastigarraga" userId="S::gastigarraga_leartik.eus#ext#@eduvaasa.onmicrosoft.com::ee477768-22a3-41a7-b8dc-22458c543cbf" providerId="AD" clId="Web-{1E934662-07C4-498D-8F4C-1DA7DA6E0FD5}" dt="2020-08-24T17:26:29.041" v="24" actId="1076"/>
          <ac:spMkLst>
            <pc:docMk/>
            <pc:sldMk cId="1490995606" sldId="321"/>
            <ac:spMk id="13" creationId="{00000000-0000-0000-0000-000000000000}"/>
          </ac:spMkLst>
        </pc:spChg>
        <pc:picChg chg="mod">
          <ac:chgData name="gastigarraga" userId="S::gastigarraga_leartik.eus#ext#@eduvaasa.onmicrosoft.com::ee477768-22a3-41a7-b8dc-22458c543cbf" providerId="AD" clId="Web-{1E934662-07C4-498D-8F4C-1DA7DA6E0FD5}" dt="2020-08-24T17:26:36.525" v="25" actId="1076"/>
          <ac:picMkLst>
            <pc:docMk/>
            <pc:sldMk cId="1490995606" sldId="321"/>
            <ac:picMk id="12" creationId="{00000000-0000-0000-0000-000000000000}"/>
          </ac:picMkLst>
        </pc:picChg>
      </pc:sldChg>
      <pc:sldChg chg="modSp">
        <pc:chgData name="gastigarraga" userId="S::gastigarraga_leartik.eus#ext#@eduvaasa.onmicrosoft.com::ee477768-22a3-41a7-b8dc-22458c543cbf" providerId="AD" clId="Web-{1E934662-07C4-498D-8F4C-1DA7DA6E0FD5}" dt="2020-08-24T17:27:12.229" v="60" actId="1076"/>
        <pc:sldMkLst>
          <pc:docMk/>
          <pc:sldMk cId="1331865140" sldId="325"/>
        </pc:sldMkLst>
        <pc:spChg chg="mod">
          <ac:chgData name="gastigarraga" userId="S::gastigarraga_leartik.eus#ext#@eduvaasa.onmicrosoft.com::ee477768-22a3-41a7-b8dc-22458c543cbf" providerId="AD" clId="Web-{1E934662-07C4-498D-8F4C-1DA7DA6E0FD5}" dt="2020-08-24T17:27:12.229" v="60" actId="1076"/>
          <ac:spMkLst>
            <pc:docMk/>
            <pc:sldMk cId="1331865140" sldId="325"/>
            <ac:spMk id="2" creationId="{00000000-0000-0000-0000-000000000000}"/>
          </ac:spMkLst>
        </pc:spChg>
      </pc:sldChg>
      <pc:sldChg chg="modSp">
        <pc:chgData name="gastigarraga" userId="S::gastigarraga_leartik.eus#ext#@eduvaasa.onmicrosoft.com::ee477768-22a3-41a7-b8dc-22458c543cbf" providerId="AD" clId="Web-{1E934662-07C4-498D-8F4C-1DA7DA6E0FD5}" dt="2020-08-24T17:26:01.275" v="21" actId="20577"/>
        <pc:sldMkLst>
          <pc:docMk/>
          <pc:sldMk cId="106375580" sldId="326"/>
        </pc:sldMkLst>
        <pc:spChg chg="mod">
          <ac:chgData name="gastigarraga" userId="S::gastigarraga_leartik.eus#ext#@eduvaasa.onmicrosoft.com::ee477768-22a3-41a7-b8dc-22458c543cbf" providerId="AD" clId="Web-{1E934662-07C4-498D-8F4C-1DA7DA6E0FD5}" dt="2020-08-24T17:26:01.275" v="21" actId="20577"/>
          <ac:spMkLst>
            <pc:docMk/>
            <pc:sldMk cId="106375580" sldId="326"/>
            <ac:spMk id="4" creationId="{5C373187-7F7F-4F4E-858C-4F5DF054332A}"/>
          </ac:spMkLst>
        </pc:spChg>
      </pc:sldChg>
      <pc:sldChg chg="modSp">
        <pc:chgData name="gastigarraga" userId="S::gastigarraga_leartik.eus#ext#@eduvaasa.onmicrosoft.com::ee477768-22a3-41a7-b8dc-22458c543cbf" providerId="AD" clId="Web-{1E934662-07C4-498D-8F4C-1DA7DA6E0FD5}" dt="2020-08-24T17:25:28.228" v="15" actId="20577"/>
        <pc:sldMkLst>
          <pc:docMk/>
          <pc:sldMk cId="3481629738" sldId="327"/>
        </pc:sldMkLst>
        <pc:spChg chg="mod">
          <ac:chgData name="gastigarraga" userId="S::gastigarraga_leartik.eus#ext#@eduvaasa.onmicrosoft.com::ee477768-22a3-41a7-b8dc-22458c543cbf" providerId="AD" clId="Web-{1E934662-07C4-498D-8F4C-1DA7DA6E0FD5}" dt="2020-08-24T17:25:28.228" v="15" actId="20577"/>
          <ac:spMkLst>
            <pc:docMk/>
            <pc:sldMk cId="3481629738" sldId="327"/>
            <ac:spMk id="4" creationId="{32D1AB7B-BB2F-43F9-9CD2-35D2CD9A20A4}"/>
          </ac:spMkLst>
        </pc:spChg>
      </pc:sldChg>
    </pc:docChg>
  </pc:docChgLst>
  <pc:docChgLst>
    <pc:chgData name="Leire Mugerza Garate" userId="S::leire_mugerza_eroski.es#ext#@eduvaasa.onmicrosoft.com::ddb56f61-1002-43f4-9707-0c4cca0bef99" providerId="AD" clId="Web-{1D1576B9-4830-4D37-92C4-7B7639422B82}"/>
    <pc:docChg chg="modSld">
      <pc:chgData name="Leire Mugerza Garate" userId="S::leire_mugerza_eroski.es#ext#@eduvaasa.onmicrosoft.com::ddb56f61-1002-43f4-9707-0c4cca0bef99" providerId="AD" clId="Web-{1D1576B9-4830-4D37-92C4-7B7639422B82}" dt="2020-12-09T10:52:26.218" v="10" actId="20577"/>
      <pc:docMkLst>
        <pc:docMk/>
      </pc:docMkLst>
      <pc:sldChg chg="modSp">
        <pc:chgData name="Leire Mugerza Garate" userId="S::leire_mugerza_eroski.es#ext#@eduvaasa.onmicrosoft.com::ddb56f61-1002-43f4-9707-0c4cca0bef99" providerId="AD" clId="Web-{1D1576B9-4830-4D37-92C4-7B7639422B82}" dt="2020-12-09T10:52:21.874" v="8" actId="20577"/>
        <pc:sldMkLst>
          <pc:docMk/>
          <pc:sldMk cId="749124983" sldId="330"/>
        </pc:sldMkLst>
        <pc:spChg chg="mod">
          <ac:chgData name="Leire Mugerza Garate" userId="S::leire_mugerza_eroski.es#ext#@eduvaasa.onmicrosoft.com::ddb56f61-1002-43f4-9707-0c4cca0bef99" providerId="AD" clId="Web-{1D1576B9-4830-4D37-92C4-7B7639422B82}" dt="2020-12-09T10:52:21.874" v="8" actId="20577"/>
          <ac:spMkLst>
            <pc:docMk/>
            <pc:sldMk cId="749124983" sldId="330"/>
            <ac:spMk id="4" creationId="{067EBD9D-A770-48F3-8D4D-5BE35C1DBFA8}"/>
          </ac:spMkLst>
        </pc:spChg>
      </pc:sldChg>
      <pc:sldChg chg="modSp">
        <pc:chgData name="Leire Mugerza Garate" userId="S::leire_mugerza_eroski.es#ext#@eduvaasa.onmicrosoft.com::ddb56f61-1002-43f4-9707-0c4cca0bef99" providerId="AD" clId="Web-{1D1576B9-4830-4D37-92C4-7B7639422B82}" dt="2020-12-09T10:52:26.218" v="10" actId="20577"/>
        <pc:sldMkLst>
          <pc:docMk/>
          <pc:sldMk cId="3526320973" sldId="331"/>
        </pc:sldMkLst>
        <pc:spChg chg="mod">
          <ac:chgData name="Leire Mugerza Garate" userId="S::leire_mugerza_eroski.es#ext#@eduvaasa.onmicrosoft.com::ddb56f61-1002-43f4-9707-0c4cca0bef99" providerId="AD" clId="Web-{1D1576B9-4830-4D37-92C4-7B7639422B82}" dt="2020-12-09T10:52:26.218" v="10" actId="20577"/>
          <ac:spMkLst>
            <pc:docMk/>
            <pc:sldMk cId="3526320973" sldId="331"/>
            <ac:spMk id="3" creationId="{5BE81212-7978-45F1-B6C5-D2289EE6D379}"/>
          </ac:spMkLst>
        </pc:spChg>
      </pc:sldChg>
    </pc:docChg>
  </pc:docChgLst>
  <pc:docChgLst>
    <pc:chgData name="Leire Mugerza Garate" userId="S::leire_mugerza_eroski.es#ext#@eduvaasa.onmicrosoft.com::ddb56f61-1002-43f4-9707-0c4cca0bef99" providerId="AD" clId="Web-{A5AEBE9E-3373-44D0-B9F1-9436F47349D8}"/>
    <pc:docChg chg="addSld modSld sldOrd">
      <pc:chgData name="Leire Mugerza Garate" userId="S::leire_mugerza_eroski.es#ext#@eduvaasa.onmicrosoft.com::ddb56f61-1002-43f4-9707-0c4cca0bef99" providerId="AD" clId="Web-{A5AEBE9E-3373-44D0-B9F1-9436F47349D8}" dt="2020-12-09T10:38:20.843" v="360" actId="20577"/>
      <pc:docMkLst>
        <pc:docMk/>
      </pc:docMkLst>
      <pc:sldChg chg="modSp add ord">
        <pc:chgData name="Leire Mugerza Garate" userId="S::leire_mugerza_eroski.es#ext#@eduvaasa.onmicrosoft.com::ddb56f61-1002-43f4-9707-0c4cca0bef99" providerId="AD" clId="Web-{A5AEBE9E-3373-44D0-B9F1-9436F47349D8}" dt="2020-12-09T10:38:20.843" v="359" actId="20577"/>
        <pc:sldMkLst>
          <pc:docMk/>
          <pc:sldMk cId="749124983" sldId="330"/>
        </pc:sldMkLst>
        <pc:spChg chg="mod">
          <ac:chgData name="Leire Mugerza Garate" userId="S::leire_mugerza_eroski.es#ext#@eduvaasa.onmicrosoft.com::ddb56f61-1002-43f4-9707-0c4cca0bef99" providerId="AD" clId="Web-{A5AEBE9E-3373-44D0-B9F1-9436F47349D8}" dt="2020-12-09T10:22:44.870" v="29" actId="20577"/>
          <ac:spMkLst>
            <pc:docMk/>
            <pc:sldMk cId="749124983" sldId="330"/>
            <ac:spMk id="2" creationId="{930FD6B7-0CA8-44C9-B1F9-29C4F9A91022}"/>
          </ac:spMkLst>
        </pc:spChg>
        <pc:spChg chg="mod">
          <ac:chgData name="Leire Mugerza Garate" userId="S::leire_mugerza_eroski.es#ext#@eduvaasa.onmicrosoft.com::ddb56f61-1002-43f4-9707-0c4cca0bef99" providerId="AD" clId="Web-{A5AEBE9E-3373-44D0-B9F1-9436F47349D8}" dt="2020-12-09T10:38:20.843" v="359" actId="20577"/>
          <ac:spMkLst>
            <pc:docMk/>
            <pc:sldMk cId="749124983" sldId="330"/>
            <ac:spMk id="4" creationId="{067EBD9D-A770-48F3-8D4D-5BE35C1DBFA8}"/>
          </ac:spMkLst>
        </pc:spChg>
      </pc:sldChg>
    </pc:docChg>
  </pc:docChgLst>
  <pc:docChgLst>
    <pc:chgData name="Leire Mugerza Garate" userId="S::leire_mugerza_eroski.es#ext#@eduvaasa.onmicrosoft.com::ddb56f61-1002-43f4-9707-0c4cca0bef99" providerId="AD" clId="Web-{F5467EB5-4983-4078-89AD-8A689BE030FF}"/>
    <pc:docChg chg="modSld">
      <pc:chgData name="Leire Mugerza Garate" userId="S::leire_mugerza_eroski.es#ext#@eduvaasa.onmicrosoft.com::ddb56f61-1002-43f4-9707-0c4cca0bef99" providerId="AD" clId="Web-{F5467EB5-4983-4078-89AD-8A689BE030FF}" dt="2020-11-16T09:05:53.096" v="35" actId="20577"/>
      <pc:docMkLst>
        <pc:docMk/>
      </pc:docMkLst>
      <pc:sldChg chg="addSp delSp modSp">
        <pc:chgData name="Leire Mugerza Garate" userId="S::leire_mugerza_eroski.es#ext#@eduvaasa.onmicrosoft.com::ddb56f61-1002-43f4-9707-0c4cca0bef99" providerId="AD" clId="Web-{F5467EB5-4983-4078-89AD-8A689BE030FF}" dt="2020-11-16T09:05:53.096" v="35" actId="20577"/>
        <pc:sldMkLst>
          <pc:docMk/>
          <pc:sldMk cId="2766817168" sldId="309"/>
        </pc:sldMkLst>
        <pc:spChg chg="mod">
          <ac:chgData name="Leire Mugerza Garate" userId="S::leire_mugerza_eroski.es#ext#@eduvaasa.onmicrosoft.com::ddb56f61-1002-43f4-9707-0c4cca0bef99" providerId="AD" clId="Web-{F5467EB5-4983-4078-89AD-8A689BE030FF}" dt="2020-11-16T09:05:45.346" v="24" actId="20577"/>
          <ac:spMkLst>
            <pc:docMk/>
            <pc:sldMk cId="2766817168" sldId="309"/>
            <ac:spMk id="3" creationId="{00000000-0000-0000-0000-000000000000}"/>
          </ac:spMkLst>
        </pc:spChg>
        <pc:spChg chg="add del">
          <ac:chgData name="Leire Mugerza Garate" userId="S::leire_mugerza_eroski.es#ext#@eduvaasa.onmicrosoft.com::ddb56f61-1002-43f4-9707-0c4cca0bef99" providerId="AD" clId="Web-{F5467EB5-4983-4078-89AD-8A689BE030FF}" dt="2020-11-16T09:03:43.531" v="7"/>
          <ac:spMkLst>
            <pc:docMk/>
            <pc:sldMk cId="2766817168" sldId="309"/>
            <ac:spMk id="4" creationId="{5DE4FCEC-008C-4F70-B72B-8FED7831235C}"/>
          </ac:spMkLst>
        </pc:spChg>
        <pc:spChg chg="add del mod">
          <ac:chgData name="Leire Mugerza Garate" userId="S::leire_mugerza_eroski.es#ext#@eduvaasa.onmicrosoft.com::ddb56f61-1002-43f4-9707-0c4cca0bef99" providerId="AD" clId="Web-{F5467EB5-4983-4078-89AD-8A689BE030FF}" dt="2020-11-16T09:05:37.720" v="21" actId="20577"/>
          <ac:spMkLst>
            <pc:docMk/>
            <pc:sldMk cId="2766817168" sldId="309"/>
            <ac:spMk id="7" creationId="{E64F0782-8657-4B65-A22B-0CA23BF2E902}"/>
          </ac:spMkLst>
        </pc:spChg>
        <pc:spChg chg="add del mod">
          <ac:chgData name="Leire Mugerza Garate" userId="S::leire_mugerza_eroski.es#ext#@eduvaasa.onmicrosoft.com::ddb56f61-1002-43f4-9707-0c4cca0bef99" providerId="AD" clId="Web-{F5467EB5-4983-4078-89AD-8A689BE030FF}" dt="2020-11-16T09:05:53.096" v="35" actId="20577"/>
          <ac:spMkLst>
            <pc:docMk/>
            <pc:sldMk cId="2766817168" sldId="309"/>
            <ac:spMk id="9" creationId="{6ADE1388-941C-47C9-853B-5432B0540244}"/>
          </ac:spMkLst>
        </pc:spChg>
        <pc:spChg chg="del">
          <ac:chgData name="Leire Mugerza Garate" userId="S::leire_mugerza_eroski.es#ext#@eduvaasa.onmicrosoft.com::ddb56f61-1002-43f4-9707-0c4cca0bef99" providerId="AD" clId="Web-{F5467EB5-4983-4078-89AD-8A689BE030FF}" dt="2020-11-16T09:05:48.924" v="28"/>
          <ac:spMkLst>
            <pc:docMk/>
            <pc:sldMk cId="2766817168" sldId="309"/>
            <ac:spMk id="10" creationId="{77B4D65A-C8DC-4049-94BF-26A4979163DD}"/>
          </ac:spMkLst>
        </pc:spChg>
        <pc:picChg chg="add del mod">
          <ac:chgData name="Leire Mugerza Garate" userId="S::leire_mugerza_eroski.es#ext#@eduvaasa.onmicrosoft.com::ddb56f61-1002-43f4-9707-0c4cca0bef99" providerId="AD" clId="Web-{F5467EB5-4983-4078-89AD-8A689BE030FF}" dt="2020-11-16T09:05:50.142" v="29"/>
          <ac:picMkLst>
            <pc:docMk/>
            <pc:sldMk cId="2766817168" sldId="309"/>
            <ac:picMk id="6" creationId="{B0638FD9-2283-42D0-A1F4-AD80249A3BB3}"/>
          </ac:picMkLst>
        </pc:picChg>
        <pc:picChg chg="del mod">
          <ac:chgData name="Leire Mugerza Garate" userId="S::leire_mugerza_eroski.es#ext#@eduvaasa.onmicrosoft.com::ddb56f61-1002-43f4-9707-0c4cca0bef99" providerId="AD" clId="Web-{F5467EB5-4983-4078-89AD-8A689BE030FF}" dt="2020-11-16T09:05:46.502" v="27"/>
          <ac:picMkLst>
            <pc:docMk/>
            <pc:sldMk cId="2766817168" sldId="309"/>
            <ac:picMk id="8" creationId="{4751D86C-6F0D-4187-97F3-2C051060064C}"/>
          </ac:picMkLst>
        </pc:picChg>
      </pc:sldChg>
    </pc:docChg>
  </pc:docChgLst>
  <pc:docChgLst>
    <pc:chgData name="Leire Mugerza Garate" userId="S::leire_mugerza_eroski.es#ext#@eduvaasa.onmicrosoft.com::ddb56f61-1002-43f4-9707-0c4cca0bef99" providerId="AD" clId="Web-{DEE1653A-677E-40A9-877D-218CE73D9DAD}"/>
    <pc:docChg chg="addSld delSld modSld">
      <pc:chgData name="Leire Mugerza Garate" userId="S::leire_mugerza_eroski.es#ext#@eduvaasa.onmicrosoft.com::ddb56f61-1002-43f4-9707-0c4cca0bef99" providerId="AD" clId="Web-{DEE1653A-677E-40A9-877D-218CE73D9DAD}" dt="2020-12-09T10:41:06.272" v="5" actId="20577"/>
      <pc:docMkLst>
        <pc:docMk/>
      </pc:docMkLst>
      <pc:sldChg chg="del">
        <pc:chgData name="Leire Mugerza Garate" userId="S::leire_mugerza_eroski.es#ext#@eduvaasa.onmicrosoft.com::ddb56f61-1002-43f4-9707-0c4cca0bef99" providerId="AD" clId="Web-{DEE1653A-677E-40A9-877D-218CE73D9DAD}" dt="2020-12-09T10:40:58.928" v="1"/>
        <pc:sldMkLst>
          <pc:docMk/>
          <pc:sldMk cId="1331865140" sldId="325"/>
        </pc:sldMkLst>
      </pc:sldChg>
      <pc:sldChg chg="modSp add">
        <pc:chgData name="Leire Mugerza Garate" userId="S::leire_mugerza_eroski.es#ext#@eduvaasa.onmicrosoft.com::ddb56f61-1002-43f4-9707-0c4cca0bef99" providerId="AD" clId="Web-{DEE1653A-677E-40A9-877D-218CE73D9DAD}" dt="2020-12-09T10:41:06.272" v="4" actId="20577"/>
        <pc:sldMkLst>
          <pc:docMk/>
          <pc:sldMk cId="3526320973" sldId="331"/>
        </pc:sldMkLst>
        <pc:spChg chg="mod">
          <ac:chgData name="Leire Mugerza Garate" userId="S::leire_mugerza_eroski.es#ext#@eduvaasa.onmicrosoft.com::ddb56f61-1002-43f4-9707-0c4cca0bef99" providerId="AD" clId="Web-{DEE1653A-677E-40A9-877D-218CE73D9DAD}" dt="2020-12-09T10:41:06.272" v="4" actId="20577"/>
          <ac:spMkLst>
            <pc:docMk/>
            <pc:sldMk cId="3526320973" sldId="331"/>
            <ac:spMk id="5" creationId="{FFCB8AAF-393C-4912-BC28-2AEF0BA43A6B}"/>
          </ac:spMkLst>
        </pc:sp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oleObject" Target="file:///\\ATPTPLSF0001\ssilvestre$\My%20Documents\Ac&#231;&#227;o%20de%20Forma&#231;&#227;o%20Lean_2%20dias\melhoria%20cont&#237;nua.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0"/>
          <c:order val="0"/>
          <c:xVal>
            <c:numRef>
              <c:f>Sheet1!$A$2:$A$13</c:f>
              <c:numCache>
                <c:formatCode>General</c:formatCode>
                <c:ptCount val="12"/>
                <c:pt idx="0">
                  <c:v>0</c:v>
                </c:pt>
                <c:pt idx="1">
                  <c:v>20</c:v>
                </c:pt>
                <c:pt idx="2">
                  <c:v>20</c:v>
                </c:pt>
                <c:pt idx="3">
                  <c:v>40</c:v>
                </c:pt>
                <c:pt idx="4">
                  <c:v>40</c:v>
                </c:pt>
                <c:pt idx="5">
                  <c:v>60</c:v>
                </c:pt>
                <c:pt idx="6">
                  <c:v>60</c:v>
                </c:pt>
                <c:pt idx="7">
                  <c:v>80</c:v>
                </c:pt>
                <c:pt idx="8">
                  <c:v>80</c:v>
                </c:pt>
                <c:pt idx="9">
                  <c:v>100</c:v>
                </c:pt>
                <c:pt idx="10">
                  <c:v>100</c:v>
                </c:pt>
                <c:pt idx="11">
                  <c:v>120</c:v>
                </c:pt>
              </c:numCache>
            </c:numRef>
          </c:xVal>
          <c:yVal>
            <c:numRef>
              <c:f>Sheet1!$B$2:$B$13</c:f>
              <c:numCache>
                <c:formatCode>General</c:formatCode>
                <c:ptCount val="12"/>
                <c:pt idx="0">
                  <c:v>10</c:v>
                </c:pt>
                <c:pt idx="1">
                  <c:v>10</c:v>
                </c:pt>
                <c:pt idx="2">
                  <c:v>20</c:v>
                </c:pt>
                <c:pt idx="3">
                  <c:v>20</c:v>
                </c:pt>
                <c:pt idx="4">
                  <c:v>30</c:v>
                </c:pt>
                <c:pt idx="5">
                  <c:v>30</c:v>
                </c:pt>
                <c:pt idx="6">
                  <c:v>40</c:v>
                </c:pt>
                <c:pt idx="7">
                  <c:v>40</c:v>
                </c:pt>
                <c:pt idx="8">
                  <c:v>50</c:v>
                </c:pt>
                <c:pt idx="9">
                  <c:v>50</c:v>
                </c:pt>
                <c:pt idx="10">
                  <c:v>60</c:v>
                </c:pt>
                <c:pt idx="11">
                  <c:v>60</c:v>
                </c:pt>
              </c:numCache>
            </c:numRef>
          </c:yVal>
          <c:smooth val="0"/>
          <c:extLst>
            <c:ext xmlns:c16="http://schemas.microsoft.com/office/drawing/2014/chart" uri="{C3380CC4-5D6E-409C-BE32-E72D297353CC}">
              <c16:uniqueId val="{00000000-2B41-4C75-85C4-642F78105616}"/>
            </c:ext>
          </c:extLst>
        </c:ser>
        <c:dLbls>
          <c:showLegendKey val="0"/>
          <c:showVal val="0"/>
          <c:showCatName val="0"/>
          <c:showSerName val="0"/>
          <c:showPercent val="0"/>
          <c:showBubbleSize val="0"/>
        </c:dLbls>
        <c:axId val="407213216"/>
        <c:axId val="407213776"/>
      </c:scatterChart>
      <c:valAx>
        <c:axId val="407213216"/>
        <c:scaling>
          <c:orientation val="minMax"/>
        </c:scaling>
        <c:delete val="0"/>
        <c:axPos val="b"/>
        <c:title>
          <c:tx>
            <c:rich>
              <a:bodyPr/>
              <a:lstStyle/>
              <a:p>
                <a:pPr>
                  <a:defRPr/>
                </a:pPr>
                <a:r>
                  <a:rPr lang="en-US"/>
                  <a:t>Time</a:t>
                </a:r>
              </a:p>
            </c:rich>
          </c:tx>
          <c:layout>
            <c:manualLayout>
              <c:xMode val="edge"/>
              <c:yMode val="edge"/>
              <c:x val="0.46309011373578302"/>
              <c:y val="0.90645815106445027"/>
            </c:manualLayout>
          </c:layout>
          <c:overlay val="0"/>
        </c:title>
        <c:numFmt formatCode="General" sourceLinked="1"/>
        <c:majorTickMark val="out"/>
        <c:minorTickMark val="none"/>
        <c:tickLblPos val="none"/>
        <c:spPr>
          <a:noFill/>
        </c:spPr>
        <c:crossAx val="407213776"/>
        <c:crosses val="autoZero"/>
        <c:crossBetween val="midCat"/>
      </c:valAx>
      <c:valAx>
        <c:axId val="407213776"/>
        <c:scaling>
          <c:orientation val="minMax"/>
        </c:scaling>
        <c:delete val="0"/>
        <c:axPos val="l"/>
        <c:title>
          <c:tx>
            <c:rich>
              <a:bodyPr rot="-5400000" vert="horz"/>
              <a:lstStyle/>
              <a:p>
                <a:pPr>
                  <a:defRPr/>
                </a:pPr>
                <a:r>
                  <a:rPr lang="en-US"/>
                  <a:t>Results</a:t>
                </a:r>
              </a:p>
            </c:rich>
          </c:tx>
          <c:layout>
            <c:manualLayout>
              <c:xMode val="edge"/>
              <c:yMode val="edge"/>
              <c:x val="1.3888888888889374E-2"/>
              <c:y val="0.34534703995333926"/>
            </c:manualLayout>
          </c:layout>
          <c:overlay val="0"/>
        </c:title>
        <c:numFmt formatCode="General" sourceLinked="1"/>
        <c:majorTickMark val="out"/>
        <c:minorTickMark val="none"/>
        <c:tickLblPos val="none"/>
        <c:crossAx val="407213216"/>
        <c:crosses val="autoZero"/>
        <c:crossBetween val="midCat"/>
      </c:valAx>
    </c:plotArea>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2E2FBB-5D68-438D-9CDD-3DBD7E349FE2}" type="datetimeFigureOut">
              <a:rPr lang="en-GB" smtClean="0"/>
              <a:t>25/02/2021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82B637-EC55-4AEC-B227-7AD0B48D76DF}" type="slidenum">
              <a:rPr lang="en-GB" smtClean="0"/>
              <a:t>‹#›</a:t>
            </a:fld>
            <a:endParaRPr lang="en-GB"/>
          </a:p>
        </p:txBody>
      </p:sp>
    </p:spTree>
    <p:extLst>
      <p:ext uri="{BB962C8B-B14F-4D97-AF65-F5344CB8AC3E}">
        <p14:creationId xmlns:p14="http://schemas.microsoft.com/office/powerpoint/2010/main" val="437615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spcAft>
                <a:spcPts val="600"/>
              </a:spcAft>
              <a:buFont typeface="Wingdings" panose="05000000000000000000" pitchFamily="2" charset="2"/>
              <a:buChar char="§"/>
            </a:pPr>
            <a:r>
              <a:rPr lang="es-ES" altLang="en-US" sz="1200" dirty="0">
                <a:sym typeface="Wingdings" panose="05000000000000000000" pitchFamily="2" charset="2"/>
              </a:rPr>
              <a:t>Taller con un equipo multidisciplinar en el que intervienen todas las personas (operadores, líderes de equipo,  ingenieros, gerentes...)
Reunidos regularmente
Los resultados concretos en un corto período de tiempo, basado en una matriz de acciones con responsabilidades asignadas
Proceso de aprendizaje in situ</a:t>
            </a:r>
            <a:endParaRPr lang="en-GB" dirty="0"/>
          </a:p>
        </p:txBody>
      </p:sp>
      <p:sp>
        <p:nvSpPr>
          <p:cNvPr id="4" name="Slide Number Placeholder 3"/>
          <p:cNvSpPr>
            <a:spLocks noGrp="1"/>
          </p:cNvSpPr>
          <p:nvPr>
            <p:ph type="sldNum" sz="quarter" idx="10"/>
          </p:nvPr>
        </p:nvSpPr>
        <p:spPr/>
        <p:txBody>
          <a:bodyPr/>
          <a:lstStyle/>
          <a:p>
            <a:fld id="{5682B637-EC55-4AEC-B227-7AD0B48D76DF}" type="slidenum">
              <a:rPr lang="en-GB" smtClean="0"/>
              <a:t>3</a:t>
            </a:fld>
            <a:endParaRPr lang="en-GB"/>
          </a:p>
        </p:txBody>
      </p:sp>
    </p:spTree>
    <p:extLst>
      <p:ext uri="{BB962C8B-B14F-4D97-AF65-F5344CB8AC3E}">
        <p14:creationId xmlns:p14="http://schemas.microsoft.com/office/powerpoint/2010/main" val="3969692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altLang="nl-NL" sz="1200" dirty="0"/>
              <a:t>Gestión de las reuniones Mejorar es un proceso que debe gestionarse
Es la manera para todos los trabajadores, todos pueden participar en la mejora continua
Estas son algunas de las herramientas que pueden utilizar. 
</a:t>
            </a:r>
            <a:endParaRPr lang="nl-NL" altLang="nl-NL" dirty="0">
              <a:latin typeface="Arial" panose="020B0604020202020204" pitchFamily="34" charset="0"/>
            </a:endParaRPr>
          </a:p>
          <a:p>
            <a:endParaRPr lang="nl-NL" altLang="nl-NL" dirty="0">
              <a:latin typeface="Arial" panose="020B0604020202020204" pitchFamily="34" charset="0"/>
            </a:endParaRPr>
          </a:p>
        </p:txBody>
      </p:sp>
      <p:sp>
        <p:nvSpPr>
          <p:cNvPr id="4" name="Tijdelijke aanduiding voor dianummer 3"/>
          <p:cNvSpPr>
            <a:spLocks noGrp="1"/>
          </p:cNvSpPr>
          <p:nvPr>
            <p:ph type="sldNum" sz="quarter" idx="10"/>
          </p:nvPr>
        </p:nvSpPr>
        <p:spPr/>
        <p:txBody>
          <a:bodyPr/>
          <a:lstStyle/>
          <a:p>
            <a:fld id="{5682B637-EC55-4AEC-B227-7AD0B48D76DF}" type="slidenum">
              <a:rPr lang="en-GB" smtClean="0"/>
              <a:t>23</a:t>
            </a:fld>
            <a:endParaRPr lang="en-GB"/>
          </a:p>
        </p:txBody>
      </p:sp>
    </p:spTree>
    <p:extLst>
      <p:ext uri="{BB962C8B-B14F-4D97-AF65-F5344CB8AC3E}">
        <p14:creationId xmlns:p14="http://schemas.microsoft.com/office/powerpoint/2010/main" val="218425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5682B637-EC55-4AEC-B227-7AD0B48D76DF}" type="slidenum">
              <a:rPr lang="en-GB" smtClean="0"/>
              <a:t>24</a:t>
            </a:fld>
            <a:endParaRPr lang="en-GB"/>
          </a:p>
        </p:txBody>
      </p:sp>
    </p:spTree>
    <p:extLst>
      <p:ext uri="{BB962C8B-B14F-4D97-AF65-F5344CB8AC3E}">
        <p14:creationId xmlns:p14="http://schemas.microsoft.com/office/powerpoint/2010/main" val="3807284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s-ES" altLang="nl-NL" b="1" dirty="0" err="1"/>
              <a:t>Gemba</a:t>
            </a:r>
            <a:r>
              <a:rPr lang="es-ES" altLang="nl-NL" b="1" dirty="0"/>
              <a:t> </a:t>
            </a:r>
            <a:r>
              <a:rPr lang="es-ES" altLang="nl-NL" b="1" dirty="0" err="1"/>
              <a:t>walk</a:t>
            </a:r>
            <a:r>
              <a:rPr lang="es-ES" altLang="nl-NL" b="1" dirty="0"/>
              <a:t>: el poder de la 3 Gen  
</a:t>
            </a:r>
            <a:r>
              <a:rPr lang="es-ES" altLang="nl-NL" b="0" dirty="0"/>
              <a:t>Observar la realidad es la única manera de resolver problemas. Sólo puedes saber cómo van las cosas yendo al lugar donde se producen productos o servicios. </a:t>
            </a:r>
            <a:endParaRPr lang="nl-NL" altLang="nl-NL" b="1" dirty="0"/>
          </a:p>
          <a:p>
            <a:pPr marL="381000" indent="-381000">
              <a:buFontTx/>
              <a:buAutoNum type="arabicPeriod"/>
            </a:pPr>
            <a:r>
              <a:rPr lang="nl-NL" altLang="nl-NL" b="1" dirty="0"/>
              <a:t>Ir a ver:</a:t>
            </a:r>
            <a:r>
              <a:rPr lang="nl-NL" altLang="nl-NL" dirty="0"/>
              <a:t> </a:t>
            </a:r>
            <a:r>
              <a:rPr lang="es-ES" altLang="nl-NL" dirty="0"/>
              <a:t>Se trata de comprender el flujo de valor y los cuellos de botella actuales que experimentan los equipos al fluir el valor.
</a:t>
            </a:r>
            <a:r>
              <a:rPr lang="nl-NL" altLang="nl-NL" b="1" dirty="0"/>
              <a:t>Pregunte por qué</a:t>
            </a:r>
            <a:r>
              <a:rPr lang="nl-NL" altLang="nl-NL" dirty="0"/>
              <a:t>: </a:t>
            </a:r>
            <a:r>
              <a:rPr lang="es-ES" altLang="nl-NL" dirty="0"/>
              <a:t>Alentar a los empleados haciendo preguntas para resolver los cuellos de botella (aumentar la capacidad de resolución de problemas) </a:t>
            </a:r>
            <a:endParaRPr lang="nl-NL" altLang="nl-NL" dirty="0"/>
          </a:p>
          <a:p>
            <a:pPr marL="381000" indent="-381000">
              <a:buFontTx/>
              <a:buAutoNum type="arabicPeriod"/>
            </a:pPr>
            <a:r>
              <a:rPr lang="nl-NL" altLang="nl-NL" b="1" dirty="0"/>
              <a:t>Mostrar respeto: </a:t>
            </a:r>
            <a:r>
              <a:rPr lang="es-ES" altLang="nl-NL" dirty="0"/>
              <a:t>Mostrar el comportamiento correcto, donde el respeto por los empleados es muy importante</a:t>
            </a:r>
            <a:r>
              <a:rPr lang="nl-NL" altLang="nl-NL" baseline="0" dirty="0"/>
              <a:t>. </a:t>
            </a:r>
          </a:p>
          <a:p>
            <a:pPr marL="381000" indent="-381000">
              <a:buFontTx/>
              <a:buAutoNum type="arabicPeriod"/>
            </a:pPr>
            <a:endParaRPr lang="nl-NL" altLang="nl-NL"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El profesor puede ver información adicional sobre </a:t>
            </a:r>
            <a:r>
              <a:rPr lang="es-ES" dirty="0" err="1"/>
              <a:t>Dashboard</a:t>
            </a:r>
            <a:r>
              <a:rPr lang="es-ES" dirty="0"/>
              <a:t> en </a:t>
            </a:r>
            <a:r>
              <a:rPr lang="es-ES" dirty="0" err="1"/>
              <a:t>Thinglink</a:t>
            </a:r>
            <a:r>
              <a:rPr lang="es-ES" dirty="0"/>
              <a:t>
</a:t>
            </a:r>
            <a:endParaRPr lang="en-GB" dirty="0"/>
          </a:p>
          <a:p>
            <a:pPr marL="0" indent="0">
              <a:buFontTx/>
              <a:buNone/>
            </a:pPr>
            <a:endParaRPr lang="nl-NL" altLang="nl-NL" dirty="0"/>
          </a:p>
          <a:p>
            <a:endParaRPr lang="nl-NL" dirty="0"/>
          </a:p>
        </p:txBody>
      </p:sp>
      <p:sp>
        <p:nvSpPr>
          <p:cNvPr id="4" name="Tijdelijke aanduiding voor dianummer 3"/>
          <p:cNvSpPr>
            <a:spLocks noGrp="1"/>
          </p:cNvSpPr>
          <p:nvPr>
            <p:ph type="sldNum" sz="quarter" idx="10"/>
          </p:nvPr>
        </p:nvSpPr>
        <p:spPr/>
        <p:txBody>
          <a:bodyPr/>
          <a:lstStyle/>
          <a:p>
            <a:fld id="{5682B637-EC55-4AEC-B227-7AD0B48D76DF}" type="slidenum">
              <a:rPr lang="en-GB" smtClean="0"/>
              <a:t>25</a:t>
            </a:fld>
            <a:endParaRPr lang="en-GB"/>
          </a:p>
        </p:txBody>
      </p:sp>
    </p:spTree>
    <p:extLst>
      <p:ext uri="{BB962C8B-B14F-4D97-AF65-F5344CB8AC3E}">
        <p14:creationId xmlns:p14="http://schemas.microsoft.com/office/powerpoint/2010/main" val="153286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5682B637-EC55-4AEC-B227-7AD0B48D76DF}" type="slidenum">
              <a:rPr lang="en-GB" smtClean="0"/>
              <a:t>5</a:t>
            </a:fld>
            <a:endParaRPr lang="en-GB"/>
          </a:p>
        </p:txBody>
      </p:sp>
    </p:spTree>
    <p:extLst>
      <p:ext uri="{BB962C8B-B14F-4D97-AF65-F5344CB8AC3E}">
        <p14:creationId xmlns:p14="http://schemas.microsoft.com/office/powerpoint/2010/main" val="3570897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s-ES" altLang="nl-NL" dirty="0">
                <a:latin typeface="Arial" panose="020B0604020202020204" pitchFamily="34" charset="0"/>
                <a:sym typeface="Wingdings" panose="05000000000000000000" pitchFamily="2" charset="2"/>
              </a:rPr>
              <a:t>4500000 </a:t>
            </a:r>
            <a:r>
              <a:rPr lang="es-ES" altLang="nl-NL" dirty="0" err="1">
                <a:latin typeface="Arial" panose="020B0604020202020204" pitchFamily="34" charset="0"/>
                <a:sym typeface="Wingdings" panose="05000000000000000000" pitchFamily="2" charset="2"/>
              </a:rPr>
              <a:t>Kaizen</a:t>
            </a:r>
            <a:r>
              <a:rPr lang="es-ES" altLang="nl-NL" dirty="0">
                <a:latin typeface="Arial" panose="020B0604020202020204" pitchFamily="34" charset="0"/>
                <a:sym typeface="Wingdings" panose="05000000000000000000" pitchFamily="2" charset="2"/>
              </a:rPr>
              <a:t> implementado en </a:t>
            </a:r>
            <a:r>
              <a:rPr lang="es-ES" altLang="nl-NL" dirty="0" err="1">
                <a:latin typeface="Arial" panose="020B0604020202020204" pitchFamily="34" charset="0"/>
                <a:sym typeface="Wingdings" panose="05000000000000000000" pitchFamily="2" charset="2"/>
              </a:rPr>
              <a:t>Toyorta</a:t>
            </a:r>
            <a:r>
              <a:rPr lang="es-ES" altLang="nl-NL" dirty="0">
                <a:latin typeface="Arial" panose="020B0604020202020204" pitchFamily="34" charset="0"/>
                <a:sym typeface="Wingdings" panose="05000000000000000000" pitchFamily="2" charset="2"/>
              </a:rPr>
              <a:t> </a:t>
            </a:r>
            <a:r>
              <a:rPr lang="nl-NL" altLang="nl-NL" baseline="0" dirty="0">
                <a:latin typeface="Arial" panose="020B0604020202020204" pitchFamily="34" charset="0"/>
                <a:sym typeface="Wingdings" panose="05000000000000000000" pitchFamily="2" charset="2"/>
              </a:rPr>
              <a:t>en Japon</a:t>
            </a:r>
          </a:p>
          <a:p>
            <a:r>
              <a:rPr lang="nl-NL" altLang="nl-NL" baseline="0" dirty="0">
                <a:latin typeface="Arial" panose="020B0604020202020204" pitchFamily="34" charset="0"/>
                <a:sym typeface="Wingdings" panose="05000000000000000000" pitchFamily="2" charset="2"/>
              </a:rPr>
              <a:t>6.3 Kaizen por año
</a:t>
            </a:r>
            <a:endParaRPr lang="nl-NL" dirty="0"/>
          </a:p>
        </p:txBody>
      </p:sp>
      <p:sp>
        <p:nvSpPr>
          <p:cNvPr id="4" name="Tijdelijke aanduiding voor dianummer 3"/>
          <p:cNvSpPr>
            <a:spLocks noGrp="1"/>
          </p:cNvSpPr>
          <p:nvPr>
            <p:ph type="sldNum" sz="quarter" idx="10"/>
          </p:nvPr>
        </p:nvSpPr>
        <p:spPr/>
        <p:txBody>
          <a:bodyPr/>
          <a:lstStyle/>
          <a:p>
            <a:fld id="{5682B637-EC55-4AEC-B227-7AD0B48D76DF}" type="slidenum">
              <a:rPr lang="en-GB" smtClean="0"/>
              <a:t>7</a:t>
            </a:fld>
            <a:endParaRPr lang="en-GB"/>
          </a:p>
        </p:txBody>
      </p:sp>
    </p:spTree>
    <p:extLst>
      <p:ext uri="{BB962C8B-B14F-4D97-AF65-F5344CB8AC3E}">
        <p14:creationId xmlns:p14="http://schemas.microsoft.com/office/powerpoint/2010/main" val="873644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Despliegue de políticas:</a:t>
            </a:r>
            <a:r>
              <a:rPr lang="nl-NL" b="1" baseline="0" dirty="0"/>
              <a:t> </a:t>
            </a:r>
            <a:r>
              <a:rPr lang="es-ES" dirty="0"/>
              <a:t>Dirección, enfoque, coherencia de la razón: esto refleja por qué es necesaria la perfección</a:t>
            </a:r>
            <a:endParaRPr lang="nl-NL" baseline="0" dirty="0"/>
          </a:p>
          <a:p>
            <a:r>
              <a:rPr lang="nl-NL" baseline="0" dirty="0"/>
              <a:t>. </a:t>
            </a:r>
          </a:p>
          <a:p>
            <a:r>
              <a:rPr lang="nl-NL" b="1" dirty="0"/>
              <a:t>Hosin</a:t>
            </a:r>
            <a:r>
              <a:rPr lang="nl-NL" dirty="0"/>
              <a:t> (Japanees = propósito, </a:t>
            </a:r>
            <a:r>
              <a:rPr lang="es-ES" dirty="0"/>
              <a:t>política es un término de la filosofía de gestión. </a:t>
            </a:r>
            <a:r>
              <a:rPr lang="es-ES" baseline="0" dirty="0"/>
              <a:t>Se trata de una fase de planificación anual que ayuda a establecer objetivos (empresariales) con el objetivo de lograrlos realmente. 
</a:t>
            </a:r>
            <a:r>
              <a:rPr lang="es-ES" b="1" baseline="0" dirty="0"/>
              <a:t>Los sistemas </a:t>
            </a:r>
            <a:r>
              <a:rPr lang="es-ES" b="1" baseline="0" dirty="0" err="1"/>
              <a:t>Hoshin</a:t>
            </a:r>
            <a:r>
              <a:rPr lang="es-ES" b="1" baseline="0" dirty="0"/>
              <a:t> </a:t>
            </a:r>
            <a:r>
              <a:rPr lang="es-ES" b="0" baseline="0" dirty="0"/>
              <a:t>existen en todas sus formas. De una forma sencilla, pueden consistir en formularios, instrucciones de trabajo y planes de acción. Ayuda a los empleados y gerentes a establecer metas y designar puntos de medición para comprobar si se han alcanzado o no estos objetivos. 
Al igual que muchas herramientas de gestión </a:t>
            </a:r>
            <a:r>
              <a:rPr lang="es-ES" b="0" baseline="0" dirty="0" err="1"/>
              <a:t>Hoshin</a:t>
            </a:r>
            <a:r>
              <a:rPr lang="es-ES" b="0" baseline="0" dirty="0"/>
              <a:t> fue desarrollado en Japón, pero se basa en la tecnología estadounidense de Gestión por Objetivos y el círculo clásico de Plan, Hacer, Comprobar, </a:t>
            </a:r>
            <a:r>
              <a:rPr lang="es-ES" b="0" baseline="0" dirty="0" err="1"/>
              <a:t>Act</a:t>
            </a:r>
            <a:r>
              <a:rPr lang="es-ES" b="0" baseline="0" dirty="0"/>
              <a:t> (El círculo de </a:t>
            </a:r>
            <a:r>
              <a:rPr lang="es-ES" b="0" baseline="0" dirty="0" err="1"/>
              <a:t>demming</a:t>
            </a:r>
            <a:r>
              <a:rPr lang="es-ES" b="0" baseline="0" dirty="0"/>
              <a:t>, PDCA)
</a:t>
            </a:r>
            <a:endParaRPr lang="nl-NL" b="0" baseline="0" dirty="0"/>
          </a:p>
          <a:p>
            <a:endParaRPr lang="nl-NL" i="1" baseline="0" dirty="0"/>
          </a:p>
        </p:txBody>
      </p:sp>
      <p:sp>
        <p:nvSpPr>
          <p:cNvPr id="4" name="Tijdelijke aanduiding voor dianummer 3"/>
          <p:cNvSpPr>
            <a:spLocks noGrp="1"/>
          </p:cNvSpPr>
          <p:nvPr>
            <p:ph type="sldNum" sz="quarter" idx="10"/>
          </p:nvPr>
        </p:nvSpPr>
        <p:spPr/>
        <p:txBody>
          <a:bodyPr/>
          <a:lstStyle/>
          <a:p>
            <a:fld id="{5682B637-EC55-4AEC-B227-7AD0B48D76DF}" type="slidenum">
              <a:rPr lang="en-GB" smtClean="0"/>
              <a:t>8</a:t>
            </a:fld>
            <a:endParaRPr lang="en-GB"/>
          </a:p>
        </p:txBody>
      </p:sp>
    </p:spTree>
    <p:extLst>
      <p:ext uri="{BB962C8B-B14F-4D97-AF65-F5344CB8AC3E}">
        <p14:creationId xmlns:p14="http://schemas.microsoft.com/office/powerpoint/2010/main" val="1741229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r>
              <a:rPr lang="es-ES" dirty="0"/>
              <a:t>Para mejorar continuamente la empresa tiene que crear una misión</a:t>
            </a:r>
            <a:r>
              <a:rPr lang="nl-NL" baseline="0" dirty="0"/>
              <a:t>. </a:t>
            </a:r>
            <a:r>
              <a:rPr lang="nl-NL" b="1" baseline="0" dirty="0"/>
              <a:t>La mision </a:t>
            </a:r>
            <a:r>
              <a:rPr lang="es-ES" baseline="0" dirty="0"/>
              <a:t>es el punto en el horizonte. Si no tienes una misión estás fuera de control. 
La misión de una empresa da una respuesta a la pregunta: ¿Qué quiere lograr la empresa (dentro de 4 de 5 años)? </a:t>
            </a:r>
            <a:endParaRPr lang="nl-NL" baseline="0" dirty="0"/>
          </a:p>
          <a:p>
            <a:endParaRPr lang="nl-NL" baseline="0" dirty="0"/>
          </a:p>
          <a:p>
            <a:r>
              <a:rPr lang="es-ES" baseline="0" dirty="0"/>
              <a:t>Para concretar la misión que tiene según los objetivos o metas</a:t>
            </a:r>
            <a:r>
              <a:rPr lang="nl-NL" b="1" baseline="0" dirty="0"/>
              <a:t>.</a:t>
            </a:r>
            <a:r>
              <a:rPr lang="nl-NL" baseline="0" dirty="0"/>
              <a:t> </a:t>
            </a:r>
            <a:r>
              <a:rPr lang="es-ES" baseline="0" dirty="0"/>
              <a:t>Estos objetivos son diferentes aspectos del curso principal de la empresa. Los objetivos de la empresa dan una respuesta a la pregunta; ¿Cómo puede la empresa lograr su misión</a:t>
            </a:r>
            <a:r>
              <a:rPr lang="nl-NL" baseline="0" dirty="0"/>
              <a:t>? </a:t>
            </a:r>
          </a:p>
          <a:p>
            <a:endParaRPr lang="nl-NL" baseline="0" dirty="0"/>
          </a:p>
          <a:p>
            <a:r>
              <a:rPr lang="nl-NL" b="1" baseline="0" dirty="0"/>
              <a:t>PDCA</a:t>
            </a:r>
            <a:r>
              <a:rPr lang="nl-NL" baseline="0" dirty="0"/>
              <a:t> (plan do check act) </a:t>
            </a:r>
            <a:r>
              <a:rPr lang="nl-NL" b="1" baseline="0" dirty="0"/>
              <a:t>A3 </a:t>
            </a:r>
            <a:r>
              <a:rPr lang="nl-NL" baseline="0" dirty="0"/>
              <a:t>: </a:t>
            </a:r>
            <a:r>
              <a:rPr lang="es-ES" baseline="0" dirty="0"/>
              <a:t>estas herramientas ayudan a dar pasos concretos para mejorar la situación de trabajo.</a:t>
            </a:r>
            <a:endParaRPr lang="nl-NL" baseline="0" dirty="0"/>
          </a:p>
          <a:p>
            <a:r>
              <a:rPr lang="es-ES" baseline="0" dirty="0"/>
              <a:t>En pasos más pequeños describirá cómo se puede lograr los objetivos. Esta es la traducción de un objetivo o una parte de un objetivo. Es una herramienta y NO una meta. 
En todas partes esta herramienta puede ser de gran ayuda. Da una directriz, una dirección en la forma en que todo el mundo puede trabajar. Es visual y </a:t>
            </a:r>
            <a:r>
              <a:rPr lang="es-ES" baseline="0" dirty="0" err="1"/>
              <a:t>transparante</a:t>
            </a:r>
            <a:r>
              <a:rPr lang="es-ES" baseline="0" dirty="0"/>
              <a:t>. </a:t>
            </a:r>
            <a:endParaRPr lang="nl-NL" baseline="0" dirty="0"/>
          </a:p>
          <a:p>
            <a:endParaRPr lang="nl-NL" dirty="0"/>
          </a:p>
          <a:p>
            <a:endParaRPr lang="nl-NL" dirty="0"/>
          </a:p>
        </p:txBody>
      </p:sp>
      <p:sp>
        <p:nvSpPr>
          <p:cNvPr id="4" name="Tijdelijke aanduiding voor dianummer 3"/>
          <p:cNvSpPr>
            <a:spLocks noGrp="1"/>
          </p:cNvSpPr>
          <p:nvPr>
            <p:ph type="sldNum" sz="quarter" idx="10"/>
          </p:nvPr>
        </p:nvSpPr>
        <p:spPr/>
        <p:txBody>
          <a:bodyPr/>
          <a:lstStyle/>
          <a:p>
            <a:fld id="{5682B637-EC55-4AEC-B227-7AD0B48D76DF}" type="slidenum">
              <a:rPr lang="en-GB" smtClean="0"/>
              <a:t>9</a:t>
            </a:fld>
            <a:endParaRPr lang="en-GB"/>
          </a:p>
        </p:txBody>
      </p:sp>
    </p:spTree>
    <p:extLst>
      <p:ext uri="{BB962C8B-B14F-4D97-AF65-F5344CB8AC3E}">
        <p14:creationId xmlns:p14="http://schemas.microsoft.com/office/powerpoint/2010/main" val="591690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a:latin typeface="Calibri" panose="020F0502020204030204" pitchFamily="34" charset="0"/>
                <a:cs typeface="Calibri" panose="020F0502020204030204" pitchFamily="34" charset="0"/>
              </a:rPr>
              <a:t>Gestión</a:t>
            </a:r>
            <a:r>
              <a:rPr lang="en-US" sz="1200" b="1" dirty="0">
                <a:latin typeface="Calibri" panose="020F0502020204030204" pitchFamily="34" charset="0"/>
                <a:cs typeface="Calibri" panose="020F0502020204030204" pitchFamily="34" charset="0"/>
              </a:rPr>
              <a:t> de la </a:t>
            </a:r>
            <a:r>
              <a:rPr lang="en-US" sz="1200" b="1" dirty="0" err="1">
                <a:latin typeface="Calibri" panose="020F0502020204030204" pitchFamily="34" charset="0"/>
                <a:cs typeface="Calibri" panose="020F0502020204030204" pitchFamily="34" charset="0"/>
              </a:rPr>
              <a:t>mejora</a:t>
            </a:r>
            <a:r>
              <a:rPr lang="en-US" sz="1200" b="1" dirty="0">
                <a:latin typeface="Calibri" panose="020F0502020204030204" pitchFamily="34" charset="0"/>
                <a:cs typeface="Calibri" panose="020F0502020204030204" pitchFamily="34" charset="0"/>
              </a:rPr>
              <a:t>: </a:t>
            </a:r>
            <a:r>
              <a:rPr lang="es-ES" sz="1200" dirty="0">
                <a:latin typeface="Calibri" panose="020F0502020204030204" pitchFamily="34" charset="0"/>
                <a:cs typeface="Calibri" panose="020F0502020204030204" pitchFamily="34" charset="0"/>
              </a:rPr>
              <a:t>se trata de crear información y dirigirse a la mejora entregada</a:t>
            </a:r>
            <a:r>
              <a:rPr lang="en-US" sz="1200" dirty="0">
                <a:latin typeface="Calibri" panose="020F0502020204030204" pitchFamily="34" charset="0"/>
                <a:cs typeface="Calibri" panose="020F0502020204030204" pitchFamily="34" charset="0"/>
              </a:rPr>
              <a:t>.</a:t>
            </a:r>
            <a:r>
              <a:rPr lang="en-US" sz="1200" baseline="0" dirty="0">
                <a:latin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aseline="0" dirty="0">
                <a:latin typeface="Calibri" panose="020F0502020204030204" pitchFamily="34" charset="0"/>
                <a:cs typeface="Calibri" panose="020F0502020204030204" pitchFamily="34" charset="0"/>
              </a:rPr>
              <a:t>La gestión de la mejora ayuda a supervisar el proceso y la actividad. Tienes que comprobar el sistema y mantenerlo actualizado. Así que se puede dirigir en el momento adecuado si el objetivo no se puede alcanzar. Desarrollar el conocimiento; esto es posible si el propio equipo hace el seguimiento del KPI 
</a:t>
            </a:r>
            <a:endParaRPr lang="en-US" sz="1200" baseline="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baseline="0" dirty="0">
                <a:latin typeface="Calibri" panose="020F0502020204030204" pitchFamily="34" charset="0"/>
                <a:cs typeface="Calibri" panose="020F0502020204030204" pitchFamily="34" charset="0"/>
              </a:rPr>
              <a:t>Con respecto a los objetivos operativos, la organización busca el KPI, con el que se evalúa la mejora y, si es necesario, se ajusta a tiempo</a:t>
            </a:r>
            <a:r>
              <a:rPr lang="en-US" sz="1200" b="0" baseline="0" dirty="0">
                <a:latin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baseline="0" dirty="0">
                <a:latin typeface="Calibri" panose="020F0502020204030204" pitchFamily="34" charset="0"/>
                <a:cs typeface="Calibri" panose="020F0502020204030204" pitchFamily="34" charset="0"/>
              </a:rPr>
              <a:t>El propósito de un Indicador Clave de Desempeño es hacer que los objetivos sean medibles</a:t>
            </a:r>
            <a:r>
              <a:rPr lang="en-US" sz="1200" b="0" baseline="0" dirty="0">
                <a:latin typeface="Calibri" panose="020F0502020204030204" pitchFamily="34" charset="0"/>
                <a:cs typeface="Calibri" panose="020F0502020204030204" pitchFamily="34" charset="0"/>
              </a:rPr>
              <a:t>; </a:t>
            </a:r>
            <a:r>
              <a:rPr lang="es-ES" sz="1200" b="0" baseline="0" dirty="0">
                <a:latin typeface="Calibri" panose="020F0502020204030204" pitchFamily="34" charset="0"/>
                <a:cs typeface="Calibri" panose="020F0502020204030204" pitchFamily="34" charset="0"/>
              </a:rPr>
              <a:t>por lo tanto, un KPI es cuantitativo, se expresa en un número y está vinculado a una norma o objetivo. El enfoque se centra en la mejora. </a:t>
            </a:r>
            <a:endParaRPr lang="en-US" sz="1200" b="0" baseline="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baseline="0" dirty="0">
                <a:latin typeface="Calibri" panose="020F0502020204030204" pitchFamily="34" charset="0"/>
                <a:cs typeface="Calibri" panose="020F0502020204030204" pitchFamily="34" charset="0"/>
              </a:rPr>
              <a:t>El principio SMART (específico, medible, aceptable, realista y con plazos limitados, S</a:t>
            </a:r>
            <a:r>
              <a:rPr lang="en-US" sz="1200" b="0" baseline="0" dirty="0" err="1">
                <a:latin typeface="Calibri" panose="020F0502020204030204" pitchFamily="34" charset="0"/>
                <a:cs typeface="Calibri" panose="020F0502020204030204" pitchFamily="34" charset="0"/>
              </a:rPr>
              <a:t>pecific</a:t>
            </a:r>
            <a:r>
              <a:rPr lang="en-US" sz="1200" b="0" baseline="0" dirty="0">
                <a:latin typeface="Calibri" panose="020F0502020204030204" pitchFamily="34" charset="0"/>
                <a:cs typeface="Calibri" panose="020F0502020204030204" pitchFamily="34" charset="0"/>
              </a:rPr>
              <a:t>, Measurable, Acceptable, Realistic and Time-bound</a:t>
            </a:r>
            <a:r>
              <a:rPr lang="es-ES" sz="1200" b="0" baseline="0" dirty="0">
                <a:latin typeface="Calibri" panose="020F0502020204030204" pitchFamily="34" charset="0"/>
                <a:cs typeface="Calibri" panose="020F0502020204030204" pitchFamily="34" charset="0"/>
              </a:rPr>
              <a:t>) es una herramienta útil para elaborar KPI. 
Algunos ejemplos de KPI de resultados son el volumen de negocios, el beneficio, el número de productos, el intervalo de tiempo y el tiempo de producción. 
</a:t>
            </a:r>
            <a:endParaRPr lang="en-US" sz="1200" baseline="0" dirty="0">
              <a:latin typeface="Calibri" panose="020F0502020204030204" pitchFamily="34" charset="0"/>
              <a:cs typeface="Calibri" panose="020F0502020204030204" pitchFamily="34" charset="0"/>
            </a:endParaRPr>
          </a:p>
        </p:txBody>
      </p:sp>
      <p:sp>
        <p:nvSpPr>
          <p:cNvPr id="4" name="Tijdelijke aanduiding voor dianummer 3"/>
          <p:cNvSpPr>
            <a:spLocks noGrp="1"/>
          </p:cNvSpPr>
          <p:nvPr>
            <p:ph type="sldNum" sz="quarter" idx="10"/>
          </p:nvPr>
        </p:nvSpPr>
        <p:spPr/>
        <p:txBody>
          <a:bodyPr/>
          <a:lstStyle/>
          <a:p>
            <a:fld id="{5682B637-EC55-4AEC-B227-7AD0B48D76DF}" type="slidenum">
              <a:rPr lang="en-GB" smtClean="0"/>
              <a:t>10</a:t>
            </a:fld>
            <a:endParaRPr lang="en-GB"/>
          </a:p>
        </p:txBody>
      </p:sp>
    </p:spTree>
    <p:extLst>
      <p:ext uri="{BB962C8B-B14F-4D97-AF65-F5344CB8AC3E}">
        <p14:creationId xmlns:p14="http://schemas.microsoft.com/office/powerpoint/2010/main" val="3446230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s-ES" baseline="0" dirty="0"/>
              <a:t>El círculo de calidad Deming es una herramienta creativa para lograr la calidad en una organización. 
El círculo describe 4 actividades que se aplican a todas las mejoras en una organización. El carácter cíclico garantiza que la mejora de la calidad esté constantemente bajo control. 
</a:t>
            </a:r>
            <a:endParaRPr lang="nl-NL" baseline="0" dirty="0"/>
          </a:p>
          <a:p>
            <a:r>
              <a:rPr lang="nl-NL" baseline="0" dirty="0"/>
              <a:t>Las 4 actividades son:  
</a:t>
            </a:r>
            <a:r>
              <a:rPr lang="nl-NL" b="1" baseline="0" dirty="0"/>
              <a:t>Plan </a:t>
            </a:r>
            <a:r>
              <a:rPr lang="nl-NL" baseline="0" dirty="0"/>
              <a:t>: </a:t>
            </a:r>
            <a:r>
              <a:rPr lang="es-ES" baseline="0" dirty="0"/>
              <a:t>ver el trabajo actual y diseñar un plan para mejora de este trabajo. Establezca objetivos para esta mejora. </a:t>
            </a:r>
            <a:endParaRPr lang="nl-NL" baseline="0" dirty="0"/>
          </a:p>
          <a:p>
            <a:r>
              <a:rPr lang="nl-NL" b="1" baseline="0" dirty="0"/>
              <a:t>Do:</a:t>
            </a:r>
            <a:r>
              <a:rPr lang="nl-NL" baseline="0" dirty="0"/>
              <a:t> </a:t>
            </a:r>
            <a:r>
              <a:rPr lang="es-ES" baseline="0" dirty="0"/>
              <a:t>mejorar la mejora planificada en una prueba controlada. </a:t>
            </a:r>
            <a:endParaRPr lang="nl-NL" baseline="0" dirty="0"/>
          </a:p>
          <a:p>
            <a:r>
              <a:rPr lang="nl-NL" b="1" baseline="0" dirty="0"/>
              <a:t>Check:</a:t>
            </a:r>
            <a:r>
              <a:rPr lang="nl-NL" baseline="0" dirty="0"/>
              <a:t> </a:t>
            </a:r>
            <a:r>
              <a:rPr lang="es-ES" baseline="0" dirty="0"/>
              <a:t>medir el resultado de la mejora y compararlo con la situación original y compararlo con los objetivos establecidos</a:t>
            </a:r>
            <a:r>
              <a:rPr lang="nl-NL" baseline="0" dirty="0"/>
              <a:t>.  </a:t>
            </a:r>
          </a:p>
          <a:p>
            <a:r>
              <a:rPr lang="nl-NL" b="1" baseline="0" dirty="0"/>
              <a:t>Act:</a:t>
            </a:r>
            <a:r>
              <a:rPr lang="nl-NL" baseline="0" dirty="0"/>
              <a:t> </a:t>
            </a:r>
            <a:r>
              <a:rPr lang="es-ES" baseline="0" dirty="0"/>
              <a:t>ajustar en función de los resultados encontrados en el CHECK </a:t>
            </a:r>
            <a:endParaRPr lang="nl-NL" baseline="0" dirty="0"/>
          </a:p>
          <a:p>
            <a:endParaRPr lang="nl-NL" baseline="0" dirty="0"/>
          </a:p>
          <a:p>
            <a:r>
              <a:rPr lang="nl-NL" b="1" baseline="0" dirty="0"/>
              <a:t>Estandarización</a:t>
            </a:r>
            <a:r>
              <a:rPr lang="nl-NL" baseline="0" dirty="0"/>
              <a:t>: Después de la evaluación, </a:t>
            </a:r>
            <a:r>
              <a:rPr lang="nl-NL" b="1" baseline="0" dirty="0"/>
              <a:t>estandarizacion </a:t>
            </a:r>
            <a:r>
              <a:rPr lang="nl-NL" b="0" baseline="0" dirty="0"/>
              <a:t>de las mejoras exitosas que se puedan hacer</a:t>
            </a:r>
          </a:p>
          <a:p>
            <a:endParaRPr lang="nl-NL" baseline="0" dirty="0"/>
          </a:p>
          <a:p>
            <a:r>
              <a:rPr lang="es-ES" baseline="0" dirty="0"/>
              <a:t>El núcleo de esta visión es que cada empleado en un proceso (de producción) es capaz de evaluar y mejorar su propio método de trabajo. 
</a:t>
            </a:r>
            <a:endParaRPr lang="nl-NL" dirty="0"/>
          </a:p>
        </p:txBody>
      </p:sp>
      <p:sp>
        <p:nvSpPr>
          <p:cNvPr id="4" name="Tijdelijke aanduiding voor dianummer 3"/>
          <p:cNvSpPr>
            <a:spLocks noGrp="1"/>
          </p:cNvSpPr>
          <p:nvPr>
            <p:ph type="sldNum" sz="quarter" idx="10"/>
          </p:nvPr>
        </p:nvSpPr>
        <p:spPr/>
        <p:txBody>
          <a:bodyPr/>
          <a:lstStyle/>
          <a:p>
            <a:fld id="{5682B637-EC55-4AEC-B227-7AD0B48D76DF}" type="slidenum">
              <a:rPr lang="en-GB" smtClean="0"/>
              <a:t>12</a:t>
            </a:fld>
            <a:endParaRPr lang="en-GB"/>
          </a:p>
        </p:txBody>
      </p:sp>
    </p:spTree>
    <p:extLst>
      <p:ext uri="{BB962C8B-B14F-4D97-AF65-F5344CB8AC3E}">
        <p14:creationId xmlns:p14="http://schemas.microsoft.com/office/powerpoint/2010/main" val="2049223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s-ES" dirty="0"/>
              <a:t>Las siguientes diapositivas mostrarán cada paso con una explicación. 
</a:t>
            </a:r>
            <a:endParaRPr lang="nl-NL" dirty="0"/>
          </a:p>
        </p:txBody>
      </p:sp>
      <p:sp>
        <p:nvSpPr>
          <p:cNvPr id="4" name="Tijdelijke aanduiding voor dianummer 3"/>
          <p:cNvSpPr>
            <a:spLocks noGrp="1"/>
          </p:cNvSpPr>
          <p:nvPr>
            <p:ph type="sldNum" sz="quarter" idx="10"/>
          </p:nvPr>
        </p:nvSpPr>
        <p:spPr/>
        <p:txBody>
          <a:bodyPr/>
          <a:lstStyle/>
          <a:p>
            <a:fld id="{5682B637-EC55-4AEC-B227-7AD0B48D76DF}" type="slidenum">
              <a:rPr lang="en-GB" smtClean="0"/>
              <a:t>13</a:t>
            </a:fld>
            <a:endParaRPr lang="en-GB"/>
          </a:p>
        </p:txBody>
      </p:sp>
    </p:spTree>
    <p:extLst>
      <p:ext uri="{BB962C8B-B14F-4D97-AF65-F5344CB8AC3E}">
        <p14:creationId xmlns:p14="http://schemas.microsoft.com/office/powerpoint/2010/main" val="2900591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5682B637-EC55-4AEC-B227-7AD0B48D76DF}" type="slidenum">
              <a:rPr lang="en-GB" smtClean="0"/>
              <a:t>14</a:t>
            </a:fld>
            <a:endParaRPr lang="en-GB"/>
          </a:p>
        </p:txBody>
      </p:sp>
    </p:spTree>
    <p:extLst>
      <p:ext uri="{BB962C8B-B14F-4D97-AF65-F5344CB8AC3E}">
        <p14:creationId xmlns:p14="http://schemas.microsoft.com/office/powerpoint/2010/main" val="37337660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406432" cy="6858000"/>
          </a:xfrm>
          <a:prstGeom prst="rect">
            <a:avLst/>
          </a:prstGeom>
        </p:spPr>
      </p:pic>
    </p:spTree>
    <p:extLst>
      <p:ext uri="{BB962C8B-B14F-4D97-AF65-F5344CB8AC3E}">
        <p14:creationId xmlns:p14="http://schemas.microsoft.com/office/powerpoint/2010/main" val="1773307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pic>
        <p:nvPicPr>
          <p:cNvPr id="5" name="Bildobjekt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13426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73173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758035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hyperlink" Target="https://youtu.be/9Co8slUvYj0" TargetMode="External"/><Relationship Id="rId2" Type="http://schemas.openxmlformats.org/officeDocument/2006/relationships/hyperlink" Target="https://www.youtube.com/watch?v=9Co8slUvYj0" TargetMode="Externa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youtu.be/fqVNs2DbGVU" TargetMode="External"/><Relationship Id="rId2" Type="http://schemas.openxmlformats.org/officeDocument/2006/relationships/hyperlink" Target="https://www.youtube.com/watch?v=fqVNs2DbGVU" TargetMode="Externa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jpe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3.png"/><Relationship Id="rId5" Type="http://schemas.microsoft.com/office/2007/relationships/hdphoto" Target="../media/hdphoto1.wdp"/><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2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kaizen.bz/Kaizen_kanji.gif" TargetMode="External"/><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2699589" y="1036842"/>
            <a:ext cx="6792822" cy="2862322"/>
          </a:xfrm>
          <a:prstGeom prst="rect">
            <a:avLst/>
          </a:prstGeom>
          <a:noFill/>
        </p:spPr>
        <p:txBody>
          <a:bodyPr wrap="none" rtlCol="0" anchor="t">
            <a:spAutoFit/>
          </a:bodyPr>
          <a:lstStyle/>
          <a:p>
            <a:pPr algn="ctr"/>
            <a:r>
              <a:rPr lang="sv-SE" sz="2000" dirty="0">
                <a:latin typeface="Arial"/>
                <a:ea typeface="Arial" charset="0"/>
                <a:cs typeface="Arial"/>
              </a:rPr>
              <a:t>T05</a:t>
            </a:r>
          </a:p>
          <a:p>
            <a:pPr algn="ctr"/>
            <a:r>
              <a:rPr lang="sv-SE" sz="4000" dirty="0">
                <a:latin typeface="Arial"/>
                <a:ea typeface="Arial" charset="0"/>
                <a:cs typeface="Arial"/>
              </a:rPr>
              <a:t>FORMACIÓN BÁSICA LEAN</a:t>
            </a:r>
            <a:endParaRPr lang="sv-SE" dirty="0">
              <a:latin typeface="Arial"/>
              <a:cs typeface="Arial"/>
            </a:endParaRPr>
          </a:p>
          <a:p>
            <a:pPr algn="ctr"/>
            <a:r>
              <a:rPr lang="en-US" sz="6000" dirty="0">
                <a:latin typeface="Calibri"/>
                <a:cs typeface="Calibri"/>
              </a:rPr>
              <a:t>Principio 5</a:t>
            </a:r>
          </a:p>
          <a:p>
            <a:pPr algn="ctr"/>
            <a:r>
              <a:rPr lang="en-US" sz="6000" dirty="0">
                <a:latin typeface="Calibri"/>
                <a:cs typeface="Calibri"/>
              </a:rPr>
              <a:t>Mejora Continúa </a:t>
            </a:r>
          </a:p>
        </p:txBody>
      </p:sp>
      <p:sp>
        <p:nvSpPr>
          <p:cNvPr id="2" name="Rechthoek 1"/>
          <p:cNvSpPr/>
          <p:nvPr/>
        </p:nvSpPr>
        <p:spPr>
          <a:xfrm>
            <a:off x="5974813" y="3244334"/>
            <a:ext cx="242374" cy="369332"/>
          </a:xfrm>
          <a:prstGeom prst="rect">
            <a:avLst/>
          </a:prstGeom>
        </p:spPr>
        <p:txBody>
          <a:bodyPr wrap="none">
            <a:spAutoFit/>
          </a:bodyPr>
          <a:lstStyle/>
          <a:p>
            <a:r>
              <a:rPr lang="nl-NL">
                <a:solidFill>
                  <a:srgbClr val="000000"/>
                </a:solidFill>
                <a:latin typeface="Times New Roman" panose="02020603050405020304" pitchFamily="18" charset="0"/>
              </a:rPr>
              <a:t> </a:t>
            </a:r>
            <a:endParaRPr lang="nl-NL"/>
          </a:p>
        </p:txBody>
      </p:sp>
      <p:sp>
        <p:nvSpPr>
          <p:cNvPr id="5" name="Suorakulmio 4"/>
          <p:cNvSpPr/>
          <p:nvPr/>
        </p:nvSpPr>
        <p:spPr>
          <a:xfrm>
            <a:off x="3968955" y="4184661"/>
            <a:ext cx="7785100" cy="676467"/>
          </a:xfrm>
          <a:prstGeom prst="rect">
            <a:avLst/>
          </a:prstGeom>
        </p:spPr>
        <p:txBody>
          <a:bodyPr wrap="square">
            <a:spAutoFit/>
          </a:bodyPr>
          <a:lstStyle/>
          <a:p>
            <a:pPr>
              <a:lnSpc>
                <a:spcPct val="107000"/>
              </a:lnSpc>
              <a:spcAft>
                <a:spcPts val="800"/>
              </a:spcAft>
            </a:pPr>
            <a:r>
              <a:rPr lang="es-ES" sz="1200" dirty="0"/>
              <a:t>El apoyo de la Comisión Europea para la producción de esta publicación no constituye una aprobación del contenido, el cual refleja únicamente las opiniones de los autores, y la Comisión no se hace responsable del uso que pueda hacerse de la información contenida en la misma. </a:t>
            </a: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Kuva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0555" y="4097973"/>
            <a:ext cx="3789414" cy="833093"/>
          </a:xfrm>
          <a:prstGeom prst="rect">
            <a:avLst/>
          </a:prstGeom>
        </p:spPr>
      </p:pic>
    </p:spTree>
    <p:extLst>
      <p:ext uri="{BB962C8B-B14F-4D97-AF65-F5344CB8AC3E}">
        <p14:creationId xmlns:p14="http://schemas.microsoft.com/office/powerpoint/2010/main" val="2378633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00050" y="1257300"/>
            <a:ext cx="8835390" cy="5970865"/>
          </a:xfrm>
          <a:prstGeom prst="rect">
            <a:avLst/>
          </a:prstGeom>
        </p:spPr>
        <p:txBody>
          <a:bodyPr wrap="square" anchor="t">
            <a:spAutoFit/>
          </a:bodyPr>
          <a:lstStyle/>
          <a:p>
            <a:pPr marL="285750" indent="-285750">
              <a:defRPr/>
            </a:pPr>
            <a:r>
              <a:rPr lang="en-US" sz="2800" b="1" dirty="0"/>
              <a:t>Por </a:t>
            </a:r>
            <a:r>
              <a:rPr lang="en-US" sz="2800" b="1" dirty="0" err="1"/>
              <a:t>qué</a:t>
            </a:r>
            <a:r>
              <a:rPr lang="en-US" sz="2800" b="1" dirty="0"/>
              <a:t> y </a:t>
            </a:r>
            <a:r>
              <a:rPr lang="en-US" sz="2800" b="1" dirty="0" err="1"/>
              <a:t>cómo</a:t>
            </a:r>
            <a:r>
              <a:rPr lang="en-US" sz="2800" b="1" dirty="0"/>
              <a:t>: </a:t>
            </a:r>
          </a:p>
          <a:p>
            <a:pPr marL="457200" indent="-457200">
              <a:buFont typeface="Wingdings"/>
              <a:buChar char="Ø"/>
              <a:defRPr/>
            </a:pPr>
            <a:r>
              <a:rPr lang="es-ES" sz="2800" dirty="0"/>
              <a:t>medir el proceso y/o el rendimiento de la actividad
</a:t>
            </a:r>
            <a:r>
              <a:rPr lang="en-US" sz="2800" dirty="0" err="1"/>
              <a:t>puede</a:t>
            </a:r>
            <a:r>
              <a:rPr lang="en-US" sz="2800" dirty="0"/>
              <a:t> </a:t>
            </a:r>
            <a:r>
              <a:rPr lang="en-US" sz="2800" dirty="0" err="1"/>
              <a:t>ser</a:t>
            </a:r>
            <a:r>
              <a:rPr lang="en-US" sz="2800" dirty="0"/>
              <a:t> </a:t>
            </a:r>
            <a:r>
              <a:rPr lang="en-US" sz="2800" dirty="0" err="1"/>
              <a:t>influenciado</a:t>
            </a:r>
            <a:r>
              <a:rPr lang="en-US" sz="2800" dirty="0"/>
              <a:t> </a:t>
            </a:r>
            <a:endParaRPr lang="en-US" sz="2800" dirty="0">
              <a:cs typeface="Calibri" panose="020F0502020204030204"/>
            </a:endParaRPr>
          </a:p>
          <a:p>
            <a:pPr marL="457200" indent="-457200">
              <a:buFont typeface="Wingdings"/>
              <a:buChar char="Ø"/>
              <a:defRPr/>
            </a:pPr>
            <a:r>
              <a:rPr lang="en-US" sz="2800" dirty="0"/>
              <a:t>Hasta la </a:t>
            </a:r>
            <a:r>
              <a:rPr lang="en-US" sz="2800" dirty="0" err="1"/>
              <a:t>fecha</a:t>
            </a:r>
            <a:r>
              <a:rPr lang="en-US" sz="2800" dirty="0"/>
              <a:t> </a:t>
            </a:r>
            <a:endParaRPr lang="en-US" sz="2800" dirty="0">
              <a:cs typeface="Calibri" panose="020F0502020204030204"/>
            </a:endParaRPr>
          </a:p>
          <a:p>
            <a:pPr marL="457200" indent="-457200">
              <a:buFont typeface="Wingdings"/>
              <a:buChar char="Ø"/>
              <a:defRPr/>
            </a:pPr>
            <a:r>
              <a:rPr lang="es-ES" sz="2800" dirty="0"/>
              <a:t>propósito en relación con la situación real 
</a:t>
            </a:r>
            <a:r>
              <a:rPr lang="en-US" sz="2800" dirty="0" err="1"/>
              <a:t>Propiedad</a:t>
            </a:r>
            <a:endParaRPr lang="en-US" sz="2800" dirty="0">
              <a:cs typeface="Calibri" panose="020F0502020204030204"/>
            </a:endParaRPr>
          </a:p>
          <a:p>
            <a:pPr>
              <a:defRPr/>
            </a:pPr>
            <a:endParaRPr lang="en-US" sz="2800" dirty="0"/>
          </a:p>
          <a:p>
            <a:pPr>
              <a:defRPr/>
            </a:pPr>
            <a:r>
              <a:rPr lang="en-US" sz="2800" b="1" dirty="0" err="1"/>
              <a:t>Usa</a:t>
            </a:r>
            <a:r>
              <a:rPr lang="en-US" sz="2800" b="1" dirty="0"/>
              <a:t>: </a:t>
            </a:r>
            <a:endParaRPr lang="en-US" sz="2800" b="1" dirty="0">
              <a:cs typeface="Calibri"/>
            </a:endParaRPr>
          </a:p>
          <a:p>
            <a:pPr>
              <a:defRPr/>
            </a:pPr>
            <a:r>
              <a:rPr lang="nl-NL" sz="2800" dirty="0"/>
              <a:t>               Indicador clave de rendimiento</a:t>
            </a:r>
          </a:p>
          <a:p>
            <a:pPr>
              <a:defRPr/>
            </a:pPr>
            <a:r>
              <a:rPr lang="nl-NL" sz="2800" dirty="0"/>
              <a:t>           (Key Performance Indicator) </a:t>
            </a:r>
            <a:endParaRPr lang="nl-NL" sz="2800" dirty="0">
              <a:cs typeface="Calibri"/>
            </a:endParaRPr>
          </a:p>
          <a:p>
            <a:pPr>
              <a:defRPr/>
            </a:pPr>
            <a:endParaRPr lang="nl-NL" sz="2800" dirty="0"/>
          </a:p>
          <a:p>
            <a:r>
              <a:rPr lang="es-ES" sz="2800" dirty="0"/>
              <a:t>cuantitativo, número, norma/objetivo y SMART</a:t>
            </a:r>
            <a:r>
              <a:rPr lang="nl-NL" sz="2800" dirty="0"/>
              <a:t>, </a:t>
            </a:r>
            <a:endParaRPr lang="nl-NL" sz="2800" dirty="0">
              <a:cs typeface="Calibri"/>
            </a:endParaRPr>
          </a:p>
          <a:p>
            <a:endParaRPr lang="nl-NL" sz="2800" dirty="0"/>
          </a:p>
          <a:p>
            <a:endParaRPr lang="nl-NL" dirty="0"/>
          </a:p>
        </p:txBody>
      </p:sp>
      <p:sp>
        <p:nvSpPr>
          <p:cNvPr id="3" name="Oval 10"/>
          <p:cNvSpPr>
            <a:spLocks noChangeArrowheads="1"/>
          </p:cNvSpPr>
          <p:nvPr/>
        </p:nvSpPr>
        <p:spPr bwMode="auto">
          <a:xfrm>
            <a:off x="237657" y="4747822"/>
            <a:ext cx="1234441" cy="649188"/>
          </a:xfrm>
          <a:prstGeom prst="ellipse">
            <a:avLst/>
          </a:prstGeom>
          <a:solidFill>
            <a:srgbClr val="E2007A"/>
          </a:solidFill>
          <a:ln>
            <a:noFill/>
          </a:ln>
          <a:extLst>
            <a:ext uri="{91240B29-F687-4F45-9708-019B960494DF}">
              <a14:hiddenLine xmlns:a14="http://schemas.microsoft.com/office/drawing/2010/main" w="9525" algn="ctr">
                <a:solidFill>
                  <a:srgbClr val="000000"/>
                </a:solidFill>
                <a:round/>
                <a:headEnd/>
                <a:tailEnd/>
              </a14:hiddenLine>
            </a:ext>
          </a:extLst>
        </p:spPr>
        <p:txBody>
          <a:bodyPr wrap="square" anchor="ctr">
            <a:spAutoFit/>
          </a:bodyPr>
          <a:lstStyle>
            <a:lvl1pPr eaLnBrk="0" hangingPunct="0">
              <a:spcBef>
                <a:spcPct val="20000"/>
              </a:spcBef>
              <a:buBlip>
                <a:blip r:embed="rId3"/>
              </a:buBlip>
              <a:defRPr sz="3200">
                <a:solidFill>
                  <a:schemeClr val="tx1"/>
                </a:solidFill>
                <a:latin typeface="Arial" panose="020B0604020202020204" pitchFamily="34" charset="0"/>
              </a:defRPr>
            </a:lvl1pPr>
            <a:lvl2pPr marL="742950" indent="-285750" eaLnBrk="0" hangingPunct="0">
              <a:spcBef>
                <a:spcPct val="20000"/>
              </a:spcBef>
              <a:buBlip>
                <a:blip r:embed="rId3"/>
              </a:buBlip>
              <a:defRPr sz="2800">
                <a:solidFill>
                  <a:schemeClr val="tx1"/>
                </a:solidFill>
                <a:latin typeface="Arial" panose="020B0604020202020204" pitchFamily="34" charset="0"/>
              </a:defRPr>
            </a:lvl2pPr>
            <a:lvl3pPr marL="1143000" indent="-228600" eaLnBrk="0" hangingPunct="0">
              <a:spcBef>
                <a:spcPct val="20000"/>
              </a:spcBef>
              <a:buBlip>
                <a:blip r:embed="rId3"/>
              </a:buBlip>
              <a:defRPr sz="2400">
                <a:solidFill>
                  <a:schemeClr val="tx1"/>
                </a:solidFill>
                <a:latin typeface="Arial" panose="020B0604020202020204" pitchFamily="34" charset="0"/>
              </a:defRPr>
            </a:lvl3pPr>
            <a:lvl4pPr marL="1600200" indent="-228600" eaLnBrk="0" hangingPunct="0">
              <a:spcBef>
                <a:spcPct val="20000"/>
              </a:spcBef>
              <a:buBlip>
                <a:blip r:embed="rId3"/>
              </a:buBlip>
              <a:defRPr sz="2000">
                <a:solidFill>
                  <a:schemeClr val="tx1"/>
                </a:solidFill>
                <a:latin typeface="Arial" panose="020B0604020202020204" pitchFamily="34" charset="0"/>
              </a:defRPr>
            </a:lvl4pPr>
            <a:lvl5pPr marL="2057400" indent="-228600" eaLnBrk="0" hangingPunct="0">
              <a:spcBef>
                <a:spcPct val="20000"/>
              </a:spcBef>
              <a:buBlip>
                <a:blip r:embed="rId3"/>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Blip>
                <a:blip r:embed="rId3"/>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Blip>
                <a:blip r:embed="rId3"/>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Blip>
                <a:blip r:embed="rId3"/>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Blip>
                <a:blip r:embed="rId3"/>
              </a:buBlip>
              <a:defRPr sz="2000">
                <a:solidFill>
                  <a:schemeClr val="tx1"/>
                </a:solidFill>
                <a:latin typeface="Arial" panose="020B0604020202020204" pitchFamily="34" charset="0"/>
              </a:defRPr>
            </a:lvl9pPr>
          </a:lstStyle>
          <a:p>
            <a:pPr eaLnBrk="1" hangingPunct="1">
              <a:spcBef>
                <a:spcPct val="0"/>
              </a:spcBef>
              <a:buFontTx/>
              <a:buNone/>
            </a:pPr>
            <a:r>
              <a:rPr lang="nl-NL" altLang="nl-NL" sz="2400" b="1"/>
              <a:t>KPI</a:t>
            </a:r>
          </a:p>
        </p:txBody>
      </p:sp>
      <p:sp>
        <p:nvSpPr>
          <p:cNvPr id="4" name="Rechthoek 3"/>
          <p:cNvSpPr/>
          <p:nvPr/>
        </p:nvSpPr>
        <p:spPr>
          <a:xfrm>
            <a:off x="2686050" y="468630"/>
            <a:ext cx="7075170" cy="707886"/>
          </a:xfrm>
          <a:prstGeom prst="rect">
            <a:avLst/>
          </a:prstGeom>
        </p:spPr>
        <p:txBody>
          <a:bodyPr wrap="square">
            <a:spAutoFit/>
          </a:bodyPr>
          <a:lstStyle/>
          <a:p>
            <a:r>
              <a:rPr lang="nl-NL" sz="4000" b="1" dirty="0">
                <a:latin typeface="Calibri" panose="020F0502020204030204" pitchFamily="34" charset="0"/>
                <a:cs typeface="Calibri" panose="020F0502020204030204" pitchFamily="34" charset="0"/>
              </a:rPr>
              <a:t>Gestión de la mejora:</a:t>
            </a:r>
          </a:p>
        </p:txBody>
      </p:sp>
      <p:pic>
        <p:nvPicPr>
          <p:cNvPr id="5" name="Picture 5" descr="C:\Users\Vera\Dropbox\LI@V Plein\Klanten\OGT\2016\Inhoud\VWS Green Belt opleiding\Communicatie\Huisstijl en afbeeldingen OGT\digitaal verbeterbor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6485" y="2265917"/>
            <a:ext cx="5568102" cy="3131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2357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5974813" y="3244334"/>
            <a:ext cx="242374" cy="369332"/>
          </a:xfrm>
          <a:prstGeom prst="rect">
            <a:avLst/>
          </a:prstGeom>
        </p:spPr>
        <p:txBody>
          <a:bodyPr wrap="none">
            <a:spAutoFit/>
          </a:bodyPr>
          <a:lstStyle/>
          <a:p>
            <a:r>
              <a:rPr lang="nl-NL">
                <a:solidFill>
                  <a:srgbClr val="000000"/>
                </a:solidFill>
                <a:latin typeface="Times New Roman" panose="02020603050405020304" pitchFamily="18" charset="0"/>
              </a:rPr>
              <a:t> </a:t>
            </a:r>
            <a:endParaRPr lang="nl-NL"/>
          </a:p>
        </p:txBody>
      </p:sp>
      <p:sp>
        <p:nvSpPr>
          <p:cNvPr id="3" name="Rechthoek 2"/>
          <p:cNvSpPr/>
          <p:nvPr/>
        </p:nvSpPr>
        <p:spPr>
          <a:xfrm>
            <a:off x="3312189" y="2875002"/>
            <a:ext cx="4813241" cy="369332"/>
          </a:xfrm>
          <a:prstGeom prst="rect">
            <a:avLst/>
          </a:prstGeom>
        </p:spPr>
        <p:txBody>
          <a:bodyPr wrap="none">
            <a:spAutoFit/>
          </a:bodyPr>
          <a:lstStyle/>
          <a:p>
            <a:r>
              <a:rPr lang="fi-FI" u="sng">
                <a:solidFill>
                  <a:srgbClr val="0563C1"/>
                </a:solidFill>
                <a:latin typeface="Calibri" panose="020F0502020204030204" pitchFamily="34" charset="0"/>
                <a:hlinkClick r:id="rId2"/>
              </a:rPr>
              <a:t>https://www.youtube.com/watch?v=9Co8slUvYj0</a:t>
            </a:r>
            <a:r>
              <a:rPr lang="fi-FI">
                <a:solidFill>
                  <a:srgbClr val="000000"/>
                </a:solidFill>
                <a:latin typeface="Calibri" panose="020F0502020204030204" pitchFamily="34" charset="0"/>
                <a:hlinkClick r:id="rId2"/>
              </a:rPr>
              <a:t>​</a:t>
            </a:r>
            <a:endParaRPr lang="nl-NL"/>
          </a:p>
        </p:txBody>
      </p:sp>
      <p:pic>
        <p:nvPicPr>
          <p:cNvPr id="6" name="Kuva 6" descr="Kuva, joka sisältää kohteen tietokone&#10;&#10;Kuvaus luotu, erittäin korkea luotettavuus">
            <a:hlinkClick r:id="rId3"/>
            <a:extLst>
              <a:ext uri="{FF2B5EF4-FFF2-40B4-BE49-F238E27FC236}">
                <a16:creationId xmlns:a16="http://schemas.microsoft.com/office/drawing/2014/main" id="{4611EA89-FF26-49CA-BDFA-8DC59AF8D4D2}"/>
              </a:ext>
            </a:extLst>
          </p:cNvPr>
          <p:cNvPicPr>
            <a:picLocks noChangeAspect="1"/>
          </p:cNvPicPr>
          <p:nvPr/>
        </p:nvPicPr>
        <p:blipFill rotWithShape="1">
          <a:blip r:embed="rId4"/>
          <a:srcRect l="185" r="8118" b="8824"/>
          <a:stretch/>
        </p:blipFill>
        <p:spPr>
          <a:xfrm>
            <a:off x="1943279" y="1192930"/>
            <a:ext cx="8063067" cy="4519333"/>
          </a:xfrm>
          <a:prstGeom prst="rect">
            <a:avLst/>
          </a:prstGeom>
        </p:spPr>
      </p:pic>
      <p:sp>
        <p:nvSpPr>
          <p:cNvPr id="4" name="CuadroTexto 3">
            <a:extLst>
              <a:ext uri="{FF2B5EF4-FFF2-40B4-BE49-F238E27FC236}">
                <a16:creationId xmlns:a16="http://schemas.microsoft.com/office/drawing/2014/main" id="{C7D3C88A-ADBF-455F-BA2A-8751E571AB78}"/>
              </a:ext>
            </a:extLst>
          </p:cNvPr>
          <p:cNvSpPr txBox="1"/>
          <p:nvPr/>
        </p:nvSpPr>
        <p:spPr>
          <a:xfrm>
            <a:off x="5545516" y="1479968"/>
            <a:ext cx="6237514" cy="369332"/>
          </a:xfrm>
          <a:prstGeom prst="rect">
            <a:avLst/>
          </a:prstGeom>
          <a:noFill/>
        </p:spPr>
        <p:txBody>
          <a:bodyPr wrap="square" rtlCol="0">
            <a:spAutoFit/>
          </a:bodyPr>
          <a:lstStyle/>
          <a:p>
            <a:r>
              <a:rPr lang="es-ES" dirty="0">
                <a:solidFill>
                  <a:schemeClr val="bg1"/>
                </a:solidFill>
              </a:rPr>
              <a:t>PROBLEMAS CON los indicadores de mejora KPI?</a:t>
            </a:r>
          </a:p>
        </p:txBody>
      </p:sp>
    </p:spTree>
    <p:extLst>
      <p:ext uri="{BB962C8B-B14F-4D97-AF65-F5344CB8AC3E}">
        <p14:creationId xmlns:p14="http://schemas.microsoft.com/office/powerpoint/2010/main" val="3402609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https://upload.wikimedia.org/wikipedia/commons/thumb/a/a8/PDCA_Process.png/1280px-PDCA_Process.png"/>
          <p:cNvPicPr/>
          <p:nvPr/>
        </p:nvPicPr>
        <p:blipFill>
          <a:blip r:embed="rId3">
            <a:extLst>
              <a:ext uri="{28A0092B-C50C-407E-A947-70E740481C1C}">
                <a14:useLocalDpi xmlns:a14="http://schemas.microsoft.com/office/drawing/2010/main" val="0"/>
              </a:ext>
            </a:extLst>
          </a:blip>
          <a:srcRect/>
          <a:stretch>
            <a:fillRect/>
          </a:stretch>
        </p:blipFill>
        <p:spPr bwMode="auto">
          <a:xfrm>
            <a:off x="1171283" y="1515601"/>
            <a:ext cx="9041130" cy="4800600"/>
          </a:xfrm>
          <a:prstGeom prst="rect">
            <a:avLst/>
          </a:prstGeom>
          <a:noFill/>
          <a:ln>
            <a:noFill/>
          </a:ln>
        </p:spPr>
      </p:pic>
      <p:sp>
        <p:nvSpPr>
          <p:cNvPr id="3" name="Rechthoek 2"/>
          <p:cNvSpPr/>
          <p:nvPr/>
        </p:nvSpPr>
        <p:spPr>
          <a:xfrm>
            <a:off x="2805466" y="248289"/>
            <a:ext cx="7824433" cy="1323439"/>
          </a:xfrm>
          <a:prstGeom prst="rect">
            <a:avLst/>
          </a:prstGeom>
        </p:spPr>
        <p:txBody>
          <a:bodyPr wrap="square" anchor="t">
            <a:spAutoFit/>
          </a:bodyPr>
          <a:lstStyle/>
          <a:p>
            <a:pPr algn="ctr"/>
            <a:r>
              <a:rPr lang="nl-NL" b="1" dirty="0"/>
              <a:t> </a:t>
            </a:r>
            <a:r>
              <a:rPr lang="nl-NL" sz="4000" b="1" dirty="0">
                <a:latin typeface="Calibri"/>
                <a:cs typeface="Calibri"/>
              </a:rPr>
              <a:t> HERRAMIENTA: </a:t>
            </a:r>
            <a:r>
              <a:rPr lang="nl-NL" sz="4000" b="1" dirty="0">
                <a:cs typeface="Calibri"/>
              </a:rPr>
              <a:t>PDCA círculo de mejora por Deming </a:t>
            </a:r>
            <a:endParaRPr lang="sv-SE" dirty="0"/>
          </a:p>
        </p:txBody>
      </p:sp>
      <p:sp>
        <p:nvSpPr>
          <p:cNvPr id="4" name="CuadroTexto 3">
            <a:extLst>
              <a:ext uri="{FF2B5EF4-FFF2-40B4-BE49-F238E27FC236}">
                <a16:creationId xmlns:a16="http://schemas.microsoft.com/office/drawing/2014/main" id="{69A5F283-D580-44A4-89F9-EABB0D12C145}"/>
              </a:ext>
            </a:extLst>
          </p:cNvPr>
          <p:cNvSpPr txBox="1"/>
          <p:nvPr/>
        </p:nvSpPr>
        <p:spPr>
          <a:xfrm>
            <a:off x="3657600" y="2839040"/>
            <a:ext cx="2041071" cy="369332"/>
          </a:xfrm>
          <a:prstGeom prst="rect">
            <a:avLst/>
          </a:prstGeom>
          <a:noFill/>
        </p:spPr>
        <p:txBody>
          <a:bodyPr wrap="square" rtlCol="0">
            <a:spAutoFit/>
          </a:bodyPr>
          <a:lstStyle/>
          <a:p>
            <a:r>
              <a:rPr lang="es-ES" dirty="0"/>
              <a:t>MEJORA CONTINUA</a:t>
            </a:r>
          </a:p>
        </p:txBody>
      </p:sp>
      <p:sp>
        <p:nvSpPr>
          <p:cNvPr id="5" name="CuadroTexto 4">
            <a:extLst>
              <a:ext uri="{FF2B5EF4-FFF2-40B4-BE49-F238E27FC236}">
                <a16:creationId xmlns:a16="http://schemas.microsoft.com/office/drawing/2014/main" id="{E17BE233-941D-4499-84CF-78BCA98AD77B}"/>
              </a:ext>
            </a:extLst>
          </p:cNvPr>
          <p:cNvSpPr txBox="1"/>
          <p:nvPr/>
        </p:nvSpPr>
        <p:spPr>
          <a:xfrm>
            <a:off x="8719457" y="4833257"/>
            <a:ext cx="1869166" cy="369332"/>
          </a:xfrm>
          <a:prstGeom prst="rect">
            <a:avLst/>
          </a:prstGeom>
          <a:noFill/>
        </p:spPr>
        <p:txBody>
          <a:bodyPr wrap="none" rtlCol="0">
            <a:spAutoFit/>
          </a:bodyPr>
          <a:lstStyle/>
          <a:p>
            <a:r>
              <a:rPr lang="es-ES" dirty="0"/>
              <a:t>Mejora de calidad</a:t>
            </a:r>
          </a:p>
        </p:txBody>
      </p:sp>
    </p:spTree>
    <p:extLst>
      <p:ext uri="{BB962C8B-B14F-4D97-AF65-F5344CB8AC3E}">
        <p14:creationId xmlns:p14="http://schemas.microsoft.com/office/powerpoint/2010/main" val="3558716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024741" y="205859"/>
            <a:ext cx="9731829" cy="707886"/>
          </a:xfrm>
          <a:prstGeom prst="rect">
            <a:avLst/>
          </a:prstGeom>
        </p:spPr>
        <p:txBody>
          <a:bodyPr wrap="square" anchor="t">
            <a:spAutoFit/>
          </a:bodyPr>
          <a:lstStyle/>
          <a:p>
            <a:r>
              <a:rPr lang="nl-NL" sz="4000" b="1" dirty="0"/>
              <a:t>Herramienta : </a:t>
            </a:r>
            <a:r>
              <a:rPr lang="nl-NL" sz="4000" b="1" dirty="0">
                <a:ea typeface="+mn-lt"/>
                <a:cs typeface="+mn-lt"/>
              </a:rPr>
              <a:t>A3  para implantar el PDCA</a:t>
            </a:r>
            <a:r>
              <a:rPr lang="nl-NL" sz="4000" b="1" dirty="0"/>
              <a:t> </a:t>
            </a:r>
          </a:p>
        </p:txBody>
      </p:sp>
      <p:sp>
        <p:nvSpPr>
          <p:cNvPr id="4" name="Rechthoek 3"/>
          <p:cNvSpPr/>
          <p:nvPr/>
        </p:nvSpPr>
        <p:spPr>
          <a:xfrm>
            <a:off x="845819" y="1371600"/>
            <a:ext cx="10714809" cy="3970318"/>
          </a:xfrm>
          <a:prstGeom prst="rect">
            <a:avLst/>
          </a:prstGeom>
        </p:spPr>
        <p:txBody>
          <a:bodyPr wrap="square" anchor="t">
            <a:spAutoFit/>
          </a:bodyPr>
          <a:lstStyle/>
          <a:p>
            <a:pPr marL="514350" indent="-514350">
              <a:buAutoNum type="arabicPeriod"/>
            </a:pPr>
            <a:r>
              <a:rPr lang="es-ES" sz="2800" dirty="0"/>
              <a:t>Definición del problema: determinar el tema y      medidas actuales (ad hoc) (reactiva/reparación) 
Determinar el propósito/objetivo/meta</a:t>
            </a:r>
            <a:endParaRPr lang="nl-NL" sz="2800" dirty="0">
              <a:cs typeface="Calibri"/>
            </a:endParaRPr>
          </a:p>
          <a:p>
            <a:pPr marL="514350" indent="-514350">
              <a:buAutoNum type="arabicPeriod" startAt="3"/>
            </a:pPr>
            <a:r>
              <a:rPr lang="nl-NL" sz="2800" dirty="0"/>
              <a:t>Analizar problemas </a:t>
            </a:r>
            <a:endParaRPr lang="nl-NL" sz="2800" dirty="0">
              <a:cs typeface="Calibri"/>
            </a:endParaRPr>
          </a:p>
          <a:p>
            <a:pPr marL="514350" indent="-514350">
              <a:buAutoNum type="arabicPeriod" startAt="3"/>
            </a:pPr>
            <a:r>
              <a:rPr lang="es-ES" sz="2800" dirty="0"/>
              <a:t>Diseñar soluciones / contramedidas y hacer plan de implementación</a:t>
            </a:r>
            <a:r>
              <a:rPr lang="nl-NL" sz="2800" dirty="0"/>
              <a:t> </a:t>
            </a:r>
            <a:endParaRPr lang="nl-NL" sz="2800" dirty="0">
              <a:cs typeface="Calibri"/>
            </a:endParaRPr>
          </a:p>
          <a:p>
            <a:pPr marL="514350" indent="-514350">
              <a:buAutoNum type="arabicPeriod" startAt="5"/>
            </a:pPr>
            <a:r>
              <a:rPr lang="nl-NL" sz="2800" dirty="0"/>
              <a:t>Implementar el plan 
Medir efectos</a:t>
            </a:r>
          </a:p>
          <a:p>
            <a:pPr marL="514350" indent="-514350">
              <a:buAutoNum type="arabicPeriod" startAt="7"/>
            </a:pPr>
            <a:r>
              <a:rPr lang="es-ES" sz="2800" dirty="0"/>
              <a:t>Estandarizar el método de trabajo y asegurarlo. 
Cierre el círculo y comunique los resultados</a:t>
            </a:r>
            <a:r>
              <a:rPr lang="nl-NL" sz="2800" dirty="0"/>
              <a:t> </a:t>
            </a:r>
            <a:endParaRPr lang="nl-NL" sz="2800" dirty="0">
              <a:cs typeface="Calibri"/>
            </a:endParaRPr>
          </a:p>
        </p:txBody>
      </p:sp>
    </p:spTree>
    <p:extLst>
      <p:ext uri="{BB962C8B-B14F-4D97-AF65-F5344CB8AC3E}">
        <p14:creationId xmlns:p14="http://schemas.microsoft.com/office/powerpoint/2010/main" val="1672489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53BC253-DE02-4591-AD78-44CA8CC617CE}"/>
              </a:ext>
            </a:extLst>
          </p:cNvPr>
          <p:cNvPicPr>
            <a:picLocks noChangeAspect="1"/>
          </p:cNvPicPr>
          <p:nvPr/>
        </p:nvPicPr>
        <p:blipFill>
          <a:blip r:embed="rId3"/>
          <a:stretch>
            <a:fillRect/>
          </a:stretch>
        </p:blipFill>
        <p:spPr>
          <a:xfrm>
            <a:off x="751114" y="1091247"/>
            <a:ext cx="10874829" cy="4754382"/>
          </a:xfrm>
          <a:prstGeom prst="rect">
            <a:avLst/>
          </a:prstGeom>
        </p:spPr>
      </p:pic>
    </p:spTree>
    <p:extLst>
      <p:ext uri="{BB962C8B-B14F-4D97-AF65-F5344CB8AC3E}">
        <p14:creationId xmlns:p14="http://schemas.microsoft.com/office/powerpoint/2010/main" val="2766817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rot="10800000" flipV="1">
            <a:off x="2443036" y="580559"/>
            <a:ext cx="2251710" cy="1015663"/>
          </a:xfrm>
          <a:prstGeom prst="rect">
            <a:avLst/>
          </a:prstGeom>
        </p:spPr>
        <p:txBody>
          <a:bodyPr wrap="square" anchor="t">
            <a:spAutoFit/>
          </a:bodyPr>
          <a:lstStyle/>
          <a:p>
            <a:r>
              <a:rPr lang="pt-PT" sz="3200" dirty="0"/>
              <a:t>A3 PASO  2 :</a:t>
            </a:r>
            <a:endParaRPr lang="pt-PT" sz="3200" dirty="0">
              <a:cs typeface="Calibri"/>
            </a:endParaRPr>
          </a:p>
          <a:p>
            <a:endParaRPr lang="en-GB" sz="2800" dirty="0"/>
          </a:p>
        </p:txBody>
      </p:sp>
      <p:pic>
        <p:nvPicPr>
          <p:cNvPr id="2" name="Afbeelding 4" descr="Afbeelding met schermafbeelding, vogel, boom, bloem&#10;&#10;Beschrijving is gegenereerd met zeer hoge betrouwbaarheid">
            <a:extLst>
              <a:ext uri="{FF2B5EF4-FFF2-40B4-BE49-F238E27FC236}">
                <a16:creationId xmlns:a16="http://schemas.microsoft.com/office/drawing/2014/main" id="{21B04094-E5D8-497B-9B9D-60FF6E88E1B6}"/>
              </a:ext>
            </a:extLst>
          </p:cNvPr>
          <p:cNvPicPr>
            <a:picLocks noChangeAspect="1"/>
          </p:cNvPicPr>
          <p:nvPr/>
        </p:nvPicPr>
        <p:blipFill>
          <a:blip r:embed="rId2"/>
          <a:stretch>
            <a:fillRect/>
          </a:stretch>
        </p:blipFill>
        <p:spPr>
          <a:xfrm>
            <a:off x="1180641" y="2418453"/>
            <a:ext cx="9849079" cy="2002733"/>
          </a:xfrm>
          <a:prstGeom prst="rect">
            <a:avLst/>
          </a:prstGeom>
        </p:spPr>
      </p:pic>
      <p:sp>
        <p:nvSpPr>
          <p:cNvPr id="4" name="CuadroTexto 3">
            <a:extLst>
              <a:ext uri="{FF2B5EF4-FFF2-40B4-BE49-F238E27FC236}">
                <a16:creationId xmlns:a16="http://schemas.microsoft.com/office/drawing/2014/main" id="{32D1AB7B-BB2F-43F9-9CD2-35D2CD9A20A4}"/>
              </a:ext>
            </a:extLst>
          </p:cNvPr>
          <p:cNvSpPr txBox="1"/>
          <p:nvPr/>
        </p:nvSpPr>
        <p:spPr>
          <a:xfrm>
            <a:off x="1842475" y="2896599"/>
            <a:ext cx="8507050" cy="523220"/>
          </a:xfrm>
          <a:prstGeom prst="rect">
            <a:avLst/>
          </a:prstGeom>
          <a:noFill/>
        </p:spPr>
        <p:txBody>
          <a:bodyPr wrap="square" lIns="91440" tIns="45720" rIns="91440" bIns="45720" rtlCol="0" anchor="t">
            <a:spAutoFit/>
          </a:bodyPr>
          <a:lstStyle/>
          <a:p>
            <a:r>
              <a:rPr lang="es-ES" sz="2800" b="1" dirty="0"/>
              <a:t> Definir el propósito/objetivo/meta</a:t>
            </a:r>
          </a:p>
        </p:txBody>
      </p:sp>
    </p:spTree>
    <p:extLst>
      <p:ext uri="{BB962C8B-B14F-4D97-AF65-F5344CB8AC3E}">
        <p14:creationId xmlns:p14="http://schemas.microsoft.com/office/powerpoint/2010/main" val="3481629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7" descr="Afbeelding met schermafbeelding, vogel&#10;&#10;Beschrijving is gegenereerd met zeer hoge betrouwbaarheid">
            <a:extLst>
              <a:ext uri="{FF2B5EF4-FFF2-40B4-BE49-F238E27FC236}">
                <a16:creationId xmlns:a16="http://schemas.microsoft.com/office/drawing/2014/main" id="{0F3E1564-D2BF-4B0F-9138-C115C83C7BC8}"/>
              </a:ext>
            </a:extLst>
          </p:cNvPr>
          <p:cNvPicPr>
            <a:picLocks noChangeAspect="1"/>
          </p:cNvPicPr>
          <p:nvPr/>
        </p:nvPicPr>
        <p:blipFill>
          <a:blip r:embed="rId2"/>
          <a:stretch>
            <a:fillRect/>
          </a:stretch>
        </p:blipFill>
        <p:spPr>
          <a:xfrm>
            <a:off x="1125557" y="1487261"/>
            <a:ext cx="9132982" cy="4259888"/>
          </a:xfrm>
          <a:prstGeom prst="rect">
            <a:avLst/>
          </a:prstGeom>
        </p:spPr>
      </p:pic>
      <p:pic>
        <p:nvPicPr>
          <p:cNvPr id="3" name="Picture 12" descr="http://amorebeautifulquestion.com/wp-content/uploads/2012/07/The-Five-Why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8705" y="2041220"/>
            <a:ext cx="1600762" cy="1827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beelding 3">
            <a:extLst>
              <a:ext uri="{FF2B5EF4-FFF2-40B4-BE49-F238E27FC236}">
                <a16:creationId xmlns:a16="http://schemas.microsoft.com/office/drawing/2014/main" id="{F342A4B5-3B11-4BF4-BE2B-DA8964B278BC}"/>
              </a:ext>
            </a:extLst>
          </p:cNvPr>
          <p:cNvPicPr>
            <a:picLocks noChangeAspect="1"/>
          </p:cNvPicPr>
          <p:nvPr/>
        </p:nvPicPr>
        <p:blipFill>
          <a:blip r:embed="rId4"/>
          <a:stretch>
            <a:fillRect/>
          </a:stretch>
        </p:blipFill>
        <p:spPr>
          <a:xfrm>
            <a:off x="7115377" y="2141976"/>
            <a:ext cx="2812055" cy="1572805"/>
          </a:xfrm>
          <a:prstGeom prst="rect">
            <a:avLst/>
          </a:prstGeom>
        </p:spPr>
      </p:pic>
      <p:pic>
        <p:nvPicPr>
          <p:cNvPr id="5" name="Picture 2" descr="http://diagrama.xyz/wp-content/uploads/2014/11/spaghetti-diagram-definition-1024x49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97954" y="3970959"/>
            <a:ext cx="3127952" cy="1521211"/>
          </a:xfrm>
          <a:prstGeom prst="rect">
            <a:avLst/>
          </a:prstGeom>
          <a:noFill/>
          <a:extLst>
            <a:ext uri="{909E8E84-426E-40DD-AFC4-6F175D3DCCD1}">
              <a14:hiddenFill xmlns:a14="http://schemas.microsoft.com/office/drawing/2010/main">
                <a:solidFill>
                  <a:srgbClr val="FFFFFF"/>
                </a:solidFill>
              </a14:hiddenFill>
            </a:ext>
          </a:extLst>
        </p:spPr>
      </p:pic>
      <p:sp>
        <p:nvSpPr>
          <p:cNvPr id="6" name="Rechthoek 5"/>
          <p:cNvSpPr/>
          <p:nvPr/>
        </p:nvSpPr>
        <p:spPr>
          <a:xfrm>
            <a:off x="2439456" y="585459"/>
            <a:ext cx="2838767" cy="584775"/>
          </a:xfrm>
          <a:prstGeom prst="rect">
            <a:avLst/>
          </a:prstGeom>
        </p:spPr>
        <p:txBody>
          <a:bodyPr wrap="square" anchor="t">
            <a:spAutoFit/>
          </a:bodyPr>
          <a:lstStyle/>
          <a:p>
            <a:r>
              <a:rPr lang="pt-PT" sz="3200" dirty="0"/>
              <a:t>A3 PASO 3 : </a:t>
            </a:r>
            <a:endParaRPr lang="en-GB" sz="3200" dirty="0"/>
          </a:p>
        </p:txBody>
      </p:sp>
      <p:sp>
        <p:nvSpPr>
          <p:cNvPr id="8" name="CuadroTexto 7">
            <a:extLst>
              <a:ext uri="{FF2B5EF4-FFF2-40B4-BE49-F238E27FC236}">
                <a16:creationId xmlns:a16="http://schemas.microsoft.com/office/drawing/2014/main" id="{DD88C6FB-29F3-4DF5-87B2-4E0561EAA61D}"/>
              </a:ext>
            </a:extLst>
          </p:cNvPr>
          <p:cNvSpPr txBox="1"/>
          <p:nvPr/>
        </p:nvSpPr>
        <p:spPr>
          <a:xfrm>
            <a:off x="1842475" y="1944280"/>
            <a:ext cx="8507050" cy="523220"/>
          </a:xfrm>
          <a:prstGeom prst="rect">
            <a:avLst/>
          </a:prstGeom>
          <a:noFill/>
        </p:spPr>
        <p:txBody>
          <a:bodyPr wrap="square" rtlCol="0">
            <a:spAutoFit/>
          </a:bodyPr>
          <a:lstStyle/>
          <a:p>
            <a:r>
              <a:rPr lang="es-ES" sz="2800" b="1" dirty="0"/>
              <a:t>Analizar problemas</a:t>
            </a:r>
          </a:p>
        </p:txBody>
      </p:sp>
    </p:spTree>
    <p:extLst>
      <p:ext uri="{BB962C8B-B14F-4D97-AF65-F5344CB8AC3E}">
        <p14:creationId xmlns:p14="http://schemas.microsoft.com/office/powerpoint/2010/main" val="704269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2462132" y="581727"/>
            <a:ext cx="4146479" cy="584775"/>
          </a:xfrm>
          <a:prstGeom prst="rect">
            <a:avLst/>
          </a:prstGeom>
        </p:spPr>
        <p:txBody>
          <a:bodyPr wrap="square" anchor="t">
            <a:spAutoFit/>
          </a:bodyPr>
          <a:lstStyle/>
          <a:p>
            <a:r>
              <a:rPr lang="pt-PT" sz="3200" dirty="0"/>
              <a:t>A3 PASO 4 : </a:t>
            </a:r>
            <a:endParaRPr lang="en-GB" sz="3200" dirty="0"/>
          </a:p>
        </p:txBody>
      </p:sp>
      <p:pic>
        <p:nvPicPr>
          <p:cNvPr id="5" name="Afbeelding 5" descr="Afbeelding met schermafbeelding&#10;&#10;Beschrijving is gegenereerd met zeer hoge betrouwbaarheid">
            <a:extLst>
              <a:ext uri="{FF2B5EF4-FFF2-40B4-BE49-F238E27FC236}">
                <a16:creationId xmlns:a16="http://schemas.microsoft.com/office/drawing/2014/main" id="{1C7D026E-FB98-4450-807E-315F82F8DB98}"/>
              </a:ext>
            </a:extLst>
          </p:cNvPr>
          <p:cNvPicPr>
            <a:picLocks noChangeAspect="1"/>
          </p:cNvPicPr>
          <p:nvPr/>
        </p:nvPicPr>
        <p:blipFill>
          <a:blip r:embed="rId2"/>
          <a:stretch>
            <a:fillRect/>
          </a:stretch>
        </p:blipFill>
        <p:spPr>
          <a:xfrm>
            <a:off x="1125557" y="1795193"/>
            <a:ext cx="10421293" cy="3423686"/>
          </a:xfrm>
          <a:prstGeom prst="rect">
            <a:avLst/>
          </a:prstGeom>
        </p:spPr>
      </p:pic>
      <p:pic>
        <p:nvPicPr>
          <p:cNvPr id="3" name="Picture 13" descr="http://www.arendlandman.nl/wp-content/uploads/2010/08/brainstorm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8783" y="297125"/>
            <a:ext cx="2030327" cy="1457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uadroTexto 5">
            <a:extLst>
              <a:ext uri="{FF2B5EF4-FFF2-40B4-BE49-F238E27FC236}">
                <a16:creationId xmlns:a16="http://schemas.microsoft.com/office/drawing/2014/main" id="{C6544B58-B2B6-43D9-A33F-72E82F8391B6}"/>
              </a:ext>
            </a:extLst>
          </p:cNvPr>
          <p:cNvSpPr txBox="1"/>
          <p:nvPr/>
        </p:nvSpPr>
        <p:spPr>
          <a:xfrm>
            <a:off x="3037252" y="2220050"/>
            <a:ext cx="8507050" cy="954107"/>
          </a:xfrm>
          <a:prstGeom prst="rect">
            <a:avLst/>
          </a:prstGeom>
          <a:noFill/>
        </p:spPr>
        <p:txBody>
          <a:bodyPr wrap="square" rtlCol="0">
            <a:spAutoFit/>
          </a:bodyPr>
          <a:lstStyle/>
          <a:p>
            <a:r>
              <a:rPr lang="es-ES" sz="2800" b="1" dirty="0"/>
              <a:t>Diseñar soluciones- medidas plan de implantación para resolver problemas</a:t>
            </a:r>
          </a:p>
        </p:txBody>
      </p:sp>
    </p:spTree>
    <p:extLst>
      <p:ext uri="{BB962C8B-B14F-4D97-AF65-F5344CB8AC3E}">
        <p14:creationId xmlns:p14="http://schemas.microsoft.com/office/powerpoint/2010/main" val="2270547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2458002" y="580497"/>
            <a:ext cx="4260778" cy="584775"/>
          </a:xfrm>
          <a:prstGeom prst="rect">
            <a:avLst/>
          </a:prstGeom>
        </p:spPr>
        <p:txBody>
          <a:bodyPr wrap="square" anchor="t">
            <a:spAutoFit/>
          </a:bodyPr>
          <a:lstStyle/>
          <a:p>
            <a:r>
              <a:rPr lang="pt-PT" sz="3200" dirty="0"/>
              <a:t>A3 PASO 5 : </a:t>
            </a:r>
            <a:endParaRPr lang="en-GB" sz="3200" dirty="0"/>
          </a:p>
        </p:txBody>
      </p:sp>
      <p:pic>
        <p:nvPicPr>
          <p:cNvPr id="4" name="Afbeelding 4" descr="Afbeelding met schermafbeelding&#10;&#10;Beschrijving is gegenereerd met zeer hoge betrouwbaarheid">
            <a:extLst>
              <a:ext uri="{FF2B5EF4-FFF2-40B4-BE49-F238E27FC236}">
                <a16:creationId xmlns:a16="http://schemas.microsoft.com/office/drawing/2014/main" id="{132D883E-60F6-4CD9-8FD2-5E2D91A35F80}"/>
              </a:ext>
            </a:extLst>
          </p:cNvPr>
          <p:cNvPicPr>
            <a:picLocks noChangeAspect="1"/>
          </p:cNvPicPr>
          <p:nvPr/>
        </p:nvPicPr>
        <p:blipFill>
          <a:blip r:embed="rId2"/>
          <a:stretch>
            <a:fillRect/>
          </a:stretch>
        </p:blipFill>
        <p:spPr>
          <a:xfrm>
            <a:off x="1098014" y="1633898"/>
            <a:ext cx="9426766" cy="3755458"/>
          </a:xfrm>
          <a:prstGeom prst="rect">
            <a:avLst/>
          </a:prstGeom>
        </p:spPr>
      </p:pic>
      <p:sp>
        <p:nvSpPr>
          <p:cNvPr id="5" name="CuadroTexto 4">
            <a:extLst>
              <a:ext uri="{FF2B5EF4-FFF2-40B4-BE49-F238E27FC236}">
                <a16:creationId xmlns:a16="http://schemas.microsoft.com/office/drawing/2014/main" id="{3AB285C2-4336-4E9C-B410-1595E797FCE0}"/>
              </a:ext>
            </a:extLst>
          </p:cNvPr>
          <p:cNvSpPr txBox="1"/>
          <p:nvPr/>
        </p:nvSpPr>
        <p:spPr>
          <a:xfrm>
            <a:off x="2017730" y="2162162"/>
            <a:ext cx="8507050" cy="523220"/>
          </a:xfrm>
          <a:prstGeom prst="rect">
            <a:avLst/>
          </a:prstGeom>
          <a:noFill/>
        </p:spPr>
        <p:txBody>
          <a:bodyPr wrap="square" rtlCol="0">
            <a:spAutoFit/>
          </a:bodyPr>
          <a:lstStyle/>
          <a:p>
            <a:r>
              <a:rPr lang="es-ES" sz="2800" b="1" dirty="0"/>
              <a:t>PLAN DE IMPLANTACIÓN</a:t>
            </a:r>
          </a:p>
        </p:txBody>
      </p:sp>
    </p:spTree>
    <p:extLst>
      <p:ext uri="{BB962C8B-B14F-4D97-AF65-F5344CB8AC3E}">
        <p14:creationId xmlns:p14="http://schemas.microsoft.com/office/powerpoint/2010/main" val="3355515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2452952" y="585363"/>
            <a:ext cx="4146479" cy="584775"/>
          </a:xfrm>
          <a:prstGeom prst="rect">
            <a:avLst/>
          </a:prstGeom>
        </p:spPr>
        <p:txBody>
          <a:bodyPr wrap="square" anchor="t">
            <a:spAutoFit/>
          </a:bodyPr>
          <a:lstStyle/>
          <a:p>
            <a:r>
              <a:rPr lang="pt-PT" sz="3200" dirty="0"/>
              <a:t>A3 PASO 6 : </a:t>
            </a:r>
            <a:endParaRPr lang="en-GB" sz="3200" dirty="0"/>
          </a:p>
        </p:txBody>
      </p:sp>
      <p:pic>
        <p:nvPicPr>
          <p:cNvPr id="7" name="Afbeelding 7" descr="Afbeelding met vogel, boom, bloem&#10;&#10;Beschrijving is gegenereerd met zeer hoge betrouwbaarheid">
            <a:extLst>
              <a:ext uri="{FF2B5EF4-FFF2-40B4-BE49-F238E27FC236}">
                <a16:creationId xmlns:a16="http://schemas.microsoft.com/office/drawing/2014/main" id="{776ED1C6-870A-44B2-9BCC-9DEA76F5EF75}"/>
              </a:ext>
            </a:extLst>
          </p:cNvPr>
          <p:cNvPicPr>
            <a:picLocks noChangeAspect="1"/>
          </p:cNvPicPr>
          <p:nvPr/>
        </p:nvPicPr>
        <p:blipFill>
          <a:blip r:embed="rId2"/>
          <a:stretch>
            <a:fillRect/>
          </a:stretch>
        </p:blipFill>
        <p:spPr>
          <a:xfrm>
            <a:off x="1134738" y="2312809"/>
            <a:ext cx="9527753" cy="2333370"/>
          </a:xfrm>
          <a:prstGeom prst="rect">
            <a:avLst/>
          </a:prstGeom>
        </p:spPr>
      </p:pic>
      <p:pic>
        <p:nvPicPr>
          <p:cNvPr id="3" name="Picture 8" descr="http://api.ning.com/files/lmwrCPRCoTU8VZJzMBCYEe6N3PkUG7fLLdimlNADUTmyyOcAPXLqwwEq9jZYofvm85sOTali9cKe1-FvqnnrHTSyNwbgToUP/TargetActualPleaseExplainCarto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04205" y="3918618"/>
            <a:ext cx="2211545" cy="2126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2398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30FD6B7-0CA8-44C9-B1F9-29C4F9A91022}"/>
              </a:ext>
            </a:extLst>
          </p:cNvPr>
          <p:cNvSpPr txBox="1">
            <a:spLocks/>
          </p:cNvSpPr>
          <p:nvPr/>
        </p:nvSpPr>
        <p:spPr>
          <a:xfrm>
            <a:off x="1" y="442452"/>
            <a:ext cx="12192000" cy="1199536"/>
          </a:xfrm>
          <a:prstGeom prst="rect">
            <a:avLst/>
          </a:prstGeom>
        </p:spPr>
        <p:txBody>
          <a:bodyPr lIns="91440" tIns="45720" rIns="91440" bIns="45720" anchor="t">
            <a:normAutofit fontScale="975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sz="4100" b="1" dirty="0" err="1">
                <a:latin typeface="+mn-lt"/>
              </a:rPr>
              <a:t>Objetivos</a:t>
            </a:r>
          </a:p>
        </p:txBody>
      </p:sp>
      <p:sp>
        <p:nvSpPr>
          <p:cNvPr id="4" name="Text Box 5">
            <a:extLst>
              <a:ext uri="{FF2B5EF4-FFF2-40B4-BE49-F238E27FC236}">
                <a16:creationId xmlns:a16="http://schemas.microsoft.com/office/drawing/2014/main" id="{067EBD9D-A770-48F3-8D4D-5BE35C1DBFA8}"/>
              </a:ext>
            </a:extLst>
          </p:cNvPr>
          <p:cNvSpPr txBox="1">
            <a:spLocks noChangeArrowheads="1"/>
          </p:cNvSpPr>
          <p:nvPr/>
        </p:nvSpPr>
        <p:spPr bwMode="auto">
          <a:xfrm>
            <a:off x="562658" y="2001898"/>
            <a:ext cx="7792672" cy="3074688"/>
          </a:xfrm>
          <a:prstGeom prst="rect">
            <a:avLst/>
          </a:prstGeom>
          <a:noFill/>
          <a:ln w="9525">
            <a:noFill/>
            <a:miter lim="800000"/>
            <a:headEnd/>
            <a:tailEnd/>
          </a:ln>
        </p:spPr>
        <p:txBody>
          <a:bodyPr wrap="square" lIns="91440" tIns="45720" rIns="91440" bIns="45720" anchor="t">
            <a:spAutoFit/>
          </a:bodyPr>
          <a:lstStyle/>
          <a:p>
            <a:pPr>
              <a:lnSpc>
                <a:spcPct val="120000"/>
              </a:lnSpc>
              <a:spcBef>
                <a:spcPts val="600"/>
              </a:spcBef>
              <a:spcAft>
                <a:spcPts val="600"/>
              </a:spcAft>
              <a:defRPr/>
            </a:pPr>
            <a:r>
              <a:rPr lang="pt-PT" sz="2400" dirty="0">
                <a:latin typeface="Calibri"/>
                <a:cs typeface="Calibri"/>
              </a:rPr>
              <a:t>Los objetivos de este capítulo </a:t>
            </a:r>
            <a:r>
              <a:rPr lang="pt-PT" sz="2400" dirty="0" err="1">
                <a:latin typeface="Calibri"/>
                <a:cs typeface="Calibri"/>
              </a:rPr>
              <a:t>son</a:t>
            </a:r>
            <a:r>
              <a:rPr lang="pt-PT" sz="2400" dirty="0">
                <a:latin typeface="Calibri"/>
                <a:cs typeface="Calibri"/>
              </a:rPr>
              <a:t>:</a:t>
            </a:r>
            <a:endParaRPr lang="en-US" altLang="ja-JP" sz="2400" dirty="0">
              <a:latin typeface="Calibri"/>
              <a:cs typeface="Calibri"/>
            </a:endParaRPr>
          </a:p>
          <a:p>
            <a:pPr>
              <a:defRPr/>
            </a:pPr>
            <a:r>
              <a:rPr lang="en-US" altLang="ja-JP" sz="3200" b="1" dirty="0">
                <a:latin typeface="Calibri"/>
                <a:ea typeface="Yu Gothic"/>
                <a:cs typeface="Calibri"/>
              </a:rPr>
              <a:t>Una </a:t>
            </a:r>
            <a:r>
              <a:rPr lang="en-US" altLang="ja-JP" sz="3200" b="1" dirty="0" err="1">
                <a:latin typeface="Calibri"/>
                <a:ea typeface="Yu Gothic"/>
                <a:cs typeface="Calibri"/>
              </a:rPr>
              <a:t>vez</a:t>
            </a:r>
            <a:r>
              <a:rPr lang="en-US" altLang="ja-JP" sz="3200" b="1" dirty="0">
                <a:latin typeface="Calibri"/>
                <a:ea typeface="Yu Gothic"/>
                <a:cs typeface="Calibri"/>
              </a:rPr>
              <a:t> que </a:t>
            </a:r>
            <a:r>
              <a:rPr lang="en-US" altLang="ja-JP" sz="3200" b="1" dirty="0" err="1">
                <a:latin typeface="Calibri"/>
                <a:ea typeface="Yu Gothic"/>
                <a:cs typeface="Calibri"/>
              </a:rPr>
              <a:t>estabilizamos</a:t>
            </a:r>
            <a:r>
              <a:rPr lang="en-US" altLang="ja-JP" sz="3200" b="1" dirty="0">
                <a:latin typeface="Calibri"/>
                <a:ea typeface="Yu Gothic"/>
                <a:cs typeface="Calibri"/>
              </a:rPr>
              <a:t> el </a:t>
            </a:r>
            <a:r>
              <a:rPr lang="en-US" altLang="ja-JP" sz="3200" b="1" dirty="0" err="1">
                <a:latin typeface="Calibri"/>
                <a:ea typeface="Yu Gothic"/>
                <a:cs typeface="Calibri"/>
              </a:rPr>
              <a:t>proceso</a:t>
            </a:r>
            <a:r>
              <a:rPr lang="en-US" altLang="ja-JP" sz="3200" b="1" dirty="0">
                <a:latin typeface="Calibri"/>
                <a:ea typeface="Yu Gothic"/>
                <a:cs typeface="Calibri"/>
              </a:rPr>
              <a:t> y </a:t>
            </a:r>
            <a:r>
              <a:rPr lang="en-US" altLang="ja-JP" sz="3200" b="1" dirty="0" err="1">
                <a:latin typeface="Calibri"/>
                <a:ea typeface="Yu Gothic"/>
                <a:cs typeface="Calibri"/>
              </a:rPr>
              <a:t>creamos</a:t>
            </a:r>
            <a:r>
              <a:rPr lang="en-US" altLang="ja-JP" sz="3200" b="1" dirty="0">
                <a:latin typeface="Calibri"/>
                <a:ea typeface="Yu Gothic"/>
                <a:cs typeface="Calibri"/>
              </a:rPr>
              <a:t> flujo, </a:t>
            </a:r>
            <a:r>
              <a:rPr lang="en-US" altLang="ja-JP" sz="3200" b="1" dirty="0" err="1">
                <a:latin typeface="Calibri"/>
                <a:ea typeface="Yu Gothic"/>
                <a:cs typeface="Calibri"/>
              </a:rPr>
              <a:t>tenemos</a:t>
            </a:r>
            <a:r>
              <a:rPr lang="en-US" altLang="ja-JP" sz="3200" b="1" dirty="0">
                <a:latin typeface="Calibri"/>
                <a:ea typeface="Yu Gothic"/>
                <a:cs typeface="Calibri"/>
              </a:rPr>
              <a:t> que </a:t>
            </a:r>
            <a:r>
              <a:rPr lang="en-US" altLang="ja-JP" sz="3200" b="1" dirty="0" err="1">
                <a:latin typeface="Calibri"/>
                <a:ea typeface="Yu Gothic"/>
                <a:cs typeface="Calibri"/>
              </a:rPr>
              <a:t>trabajar</a:t>
            </a:r>
            <a:r>
              <a:rPr lang="en-US" altLang="ja-JP" sz="3200" b="1" dirty="0">
                <a:latin typeface="Calibri"/>
                <a:ea typeface="Yu Gothic"/>
                <a:cs typeface="Calibri"/>
              </a:rPr>
              <a:t> en la </a:t>
            </a:r>
            <a:r>
              <a:rPr lang="en-US" altLang="ja-JP" sz="3200" b="1" dirty="0" err="1">
                <a:latin typeface="Calibri"/>
                <a:ea typeface="Yu Gothic"/>
                <a:cs typeface="Calibri"/>
              </a:rPr>
              <a:t>mejora</a:t>
            </a:r>
            <a:r>
              <a:rPr lang="en-US" altLang="ja-JP" sz="3200" b="1" dirty="0">
                <a:latin typeface="Calibri"/>
                <a:ea typeface="Yu Gothic"/>
                <a:cs typeface="Calibri"/>
              </a:rPr>
              <a:t> continua. Para </a:t>
            </a:r>
            <a:r>
              <a:rPr lang="en-US" altLang="ja-JP" sz="3200" b="1" dirty="0" err="1">
                <a:latin typeface="Calibri"/>
                <a:ea typeface="Yu Gothic"/>
                <a:cs typeface="Calibri"/>
              </a:rPr>
              <a:t>ello</a:t>
            </a:r>
            <a:r>
              <a:rPr lang="en-US" altLang="ja-JP" sz="3200" b="1" dirty="0">
                <a:latin typeface="Calibri"/>
                <a:ea typeface="Yu Gothic"/>
                <a:cs typeface="Calibri"/>
              </a:rPr>
              <a:t>, </a:t>
            </a:r>
            <a:r>
              <a:rPr lang="en-US" altLang="ja-JP" sz="3200" b="1" dirty="0" err="1">
                <a:latin typeface="Calibri"/>
                <a:ea typeface="Yu Gothic"/>
                <a:cs typeface="Calibri"/>
              </a:rPr>
              <a:t>debemos</a:t>
            </a:r>
            <a:r>
              <a:rPr lang="en-US" altLang="ja-JP" sz="3200" b="1" dirty="0">
                <a:latin typeface="Calibri"/>
                <a:ea typeface="Yu Gothic"/>
                <a:cs typeface="Calibri"/>
              </a:rPr>
              <a:t> usar </a:t>
            </a:r>
            <a:r>
              <a:rPr lang="en-US" altLang="ja-JP" sz="3200" b="1" dirty="0" err="1">
                <a:latin typeface="Calibri"/>
                <a:ea typeface="Yu Gothic"/>
                <a:cs typeface="Calibri"/>
              </a:rPr>
              <a:t>diferentes</a:t>
            </a:r>
            <a:r>
              <a:rPr lang="en-US" altLang="ja-JP" sz="3200" b="1" dirty="0">
                <a:latin typeface="Calibri"/>
                <a:ea typeface="Yu Gothic"/>
                <a:cs typeface="Calibri"/>
              </a:rPr>
              <a:t> </a:t>
            </a:r>
            <a:r>
              <a:rPr lang="en-US" altLang="ja-JP" sz="3200" b="1" dirty="0" err="1">
                <a:latin typeface="Calibri"/>
                <a:ea typeface="Yu Gothic"/>
                <a:cs typeface="Calibri"/>
              </a:rPr>
              <a:t>herramientas</a:t>
            </a:r>
            <a:r>
              <a:rPr lang="en-US" altLang="ja-JP" sz="3200" b="1" dirty="0">
                <a:latin typeface="Calibri"/>
                <a:ea typeface="Yu Gothic"/>
                <a:cs typeface="Calibri"/>
              </a:rPr>
              <a:t> que </a:t>
            </a:r>
            <a:r>
              <a:rPr lang="en-US" altLang="ja-JP" sz="3200" b="1" dirty="0" err="1">
                <a:latin typeface="Calibri"/>
                <a:ea typeface="Yu Gothic"/>
                <a:cs typeface="Calibri"/>
              </a:rPr>
              <a:t>introducimos</a:t>
            </a:r>
            <a:r>
              <a:rPr lang="en-US" altLang="ja-JP" sz="3200" b="1" dirty="0">
                <a:latin typeface="Calibri"/>
                <a:ea typeface="Yu Gothic"/>
                <a:cs typeface="Calibri"/>
              </a:rPr>
              <a:t> en </a:t>
            </a:r>
            <a:r>
              <a:rPr lang="en-US" altLang="ja-JP" sz="3200" b="1" dirty="0" err="1">
                <a:latin typeface="Calibri"/>
                <a:ea typeface="Yu Gothic"/>
                <a:cs typeface="Calibri"/>
              </a:rPr>
              <a:t>este</a:t>
            </a:r>
            <a:r>
              <a:rPr lang="en-US" altLang="ja-JP" sz="3200" b="1" dirty="0">
                <a:latin typeface="Calibri"/>
                <a:ea typeface="Yu Gothic"/>
                <a:cs typeface="Calibri"/>
              </a:rPr>
              <a:t> </a:t>
            </a:r>
            <a:r>
              <a:rPr lang="en-US" altLang="ja-JP" sz="3200" b="1" dirty="0" err="1">
                <a:latin typeface="Calibri"/>
                <a:ea typeface="Yu Gothic"/>
                <a:cs typeface="Calibri"/>
              </a:rPr>
              <a:t>capítulo</a:t>
            </a:r>
            <a:r>
              <a:rPr lang="en-US" altLang="ja-JP" sz="3200" b="1" dirty="0">
                <a:latin typeface="Calibri"/>
                <a:ea typeface="Yu Gothic"/>
                <a:cs typeface="Calibri"/>
              </a:rPr>
              <a:t>.</a:t>
            </a:r>
          </a:p>
        </p:txBody>
      </p:sp>
      <p:pic>
        <p:nvPicPr>
          <p:cNvPr id="6" name="Picture 5">
            <a:extLst>
              <a:ext uri="{FF2B5EF4-FFF2-40B4-BE49-F238E27FC236}">
                <a16:creationId xmlns:a16="http://schemas.microsoft.com/office/drawing/2014/main" id="{3F28A36F-22CA-4A39-B0A0-A8E164B8A76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500107" y="2396036"/>
            <a:ext cx="2416750" cy="2406444"/>
          </a:xfrm>
          <a:prstGeom prst="rect">
            <a:avLst/>
          </a:prstGeom>
        </p:spPr>
      </p:pic>
    </p:spTree>
    <p:extLst>
      <p:ext uri="{BB962C8B-B14F-4D97-AF65-F5344CB8AC3E}">
        <p14:creationId xmlns:p14="http://schemas.microsoft.com/office/powerpoint/2010/main" val="749124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2450151" y="582563"/>
            <a:ext cx="4020749" cy="584775"/>
          </a:xfrm>
          <a:prstGeom prst="rect">
            <a:avLst/>
          </a:prstGeom>
        </p:spPr>
        <p:txBody>
          <a:bodyPr wrap="square" anchor="t">
            <a:spAutoFit/>
          </a:bodyPr>
          <a:lstStyle/>
          <a:p>
            <a:r>
              <a:rPr lang="pt-PT" sz="3200" dirty="0"/>
              <a:t>A3 PASO 7 : </a:t>
            </a:r>
            <a:endParaRPr lang="en-GB" sz="3200" dirty="0"/>
          </a:p>
        </p:txBody>
      </p:sp>
      <p:pic>
        <p:nvPicPr>
          <p:cNvPr id="4" name="Afbeelding 4" descr="Afbeelding met vogel, boom, bloem&#10;&#10;Beschrijving is gegenereerd met zeer hoge betrouwbaarheid">
            <a:extLst>
              <a:ext uri="{FF2B5EF4-FFF2-40B4-BE49-F238E27FC236}">
                <a16:creationId xmlns:a16="http://schemas.microsoft.com/office/drawing/2014/main" id="{B5753DFA-2E0A-4683-8E69-D4F1E6A6E8C1}"/>
              </a:ext>
            </a:extLst>
          </p:cNvPr>
          <p:cNvPicPr>
            <a:picLocks noChangeAspect="1"/>
          </p:cNvPicPr>
          <p:nvPr/>
        </p:nvPicPr>
        <p:blipFill>
          <a:blip r:embed="rId2"/>
          <a:stretch>
            <a:fillRect/>
          </a:stretch>
        </p:blipFill>
        <p:spPr>
          <a:xfrm>
            <a:off x="1194639" y="2313191"/>
            <a:ext cx="10306157" cy="2202571"/>
          </a:xfrm>
          <a:prstGeom prst="rect">
            <a:avLst/>
          </a:prstGeom>
        </p:spPr>
      </p:pic>
      <p:sp>
        <p:nvSpPr>
          <p:cNvPr id="5" name="CuadroTexto 4">
            <a:extLst>
              <a:ext uri="{FF2B5EF4-FFF2-40B4-BE49-F238E27FC236}">
                <a16:creationId xmlns:a16="http://schemas.microsoft.com/office/drawing/2014/main" id="{6B3630FF-F915-4072-BB25-809130824B66}"/>
              </a:ext>
            </a:extLst>
          </p:cNvPr>
          <p:cNvSpPr txBox="1"/>
          <p:nvPr/>
        </p:nvSpPr>
        <p:spPr>
          <a:xfrm>
            <a:off x="2024742" y="2905780"/>
            <a:ext cx="9421587" cy="523220"/>
          </a:xfrm>
          <a:prstGeom prst="rect">
            <a:avLst/>
          </a:prstGeom>
          <a:noFill/>
        </p:spPr>
        <p:txBody>
          <a:bodyPr wrap="square" rtlCol="0">
            <a:spAutoFit/>
          </a:bodyPr>
          <a:lstStyle/>
          <a:p>
            <a:r>
              <a:rPr lang="es-ES" sz="2800" b="1" dirty="0"/>
              <a:t>ESTANDARIZAR EL MÉTODO DE TRABAJO: cerrar y comunicar</a:t>
            </a:r>
          </a:p>
        </p:txBody>
      </p:sp>
    </p:spTree>
    <p:extLst>
      <p:ext uri="{BB962C8B-B14F-4D97-AF65-F5344CB8AC3E}">
        <p14:creationId xmlns:p14="http://schemas.microsoft.com/office/powerpoint/2010/main" val="380955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3" descr="Afbeelding met schermafbeelding&#10;&#10;Beschrijving is gegenereerd met zeer hoge betrouwbaarheid">
            <a:extLst>
              <a:ext uri="{FF2B5EF4-FFF2-40B4-BE49-F238E27FC236}">
                <a16:creationId xmlns:a16="http://schemas.microsoft.com/office/drawing/2014/main" id="{E43A4B25-EF17-4D64-A658-D7D3D36E76D3}"/>
              </a:ext>
            </a:extLst>
          </p:cNvPr>
          <p:cNvPicPr>
            <a:picLocks noChangeAspect="1"/>
          </p:cNvPicPr>
          <p:nvPr/>
        </p:nvPicPr>
        <p:blipFill>
          <a:blip r:embed="rId2"/>
          <a:stretch>
            <a:fillRect/>
          </a:stretch>
        </p:blipFill>
        <p:spPr>
          <a:xfrm>
            <a:off x="1098015" y="1072893"/>
            <a:ext cx="7260115" cy="5143707"/>
          </a:xfrm>
          <a:prstGeom prst="rect">
            <a:avLst/>
          </a:prstGeom>
        </p:spPr>
      </p:pic>
    </p:spTree>
    <p:extLst>
      <p:ext uri="{BB962C8B-B14F-4D97-AF65-F5344CB8AC3E}">
        <p14:creationId xmlns:p14="http://schemas.microsoft.com/office/powerpoint/2010/main" val="5898154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584382" y="3244334"/>
            <a:ext cx="5045268" cy="369332"/>
          </a:xfrm>
          <a:prstGeom prst="rect">
            <a:avLst/>
          </a:prstGeom>
        </p:spPr>
        <p:txBody>
          <a:bodyPr wrap="square">
            <a:spAutoFit/>
          </a:bodyPr>
          <a:lstStyle/>
          <a:p>
            <a:r>
              <a:rPr lang="fi-FI" u="sng" dirty="0">
                <a:solidFill>
                  <a:srgbClr val="0563C1"/>
                </a:solidFill>
                <a:latin typeface="Calibri" panose="020F0502020204030204" pitchFamily="34" charset="0"/>
                <a:hlinkClick r:id="rId2"/>
              </a:rPr>
              <a:t>https://www.youtube.com/watch?v=fqVNs2DbGVU</a:t>
            </a:r>
            <a:r>
              <a:rPr lang="fi-FI" dirty="0">
                <a:solidFill>
                  <a:srgbClr val="000000"/>
                </a:solidFill>
                <a:latin typeface="Calibri" panose="020F0502020204030204" pitchFamily="34" charset="0"/>
              </a:rPr>
              <a:t>​</a:t>
            </a:r>
            <a:endParaRPr lang="nl-NL" dirty="0"/>
          </a:p>
        </p:txBody>
      </p:sp>
      <p:pic>
        <p:nvPicPr>
          <p:cNvPr id="3" name="Kuva 2">
            <a:hlinkClick r:id="rId3"/>
          </p:cNvPr>
          <p:cNvPicPr>
            <a:picLocks noChangeAspect="1"/>
          </p:cNvPicPr>
          <p:nvPr/>
        </p:nvPicPr>
        <p:blipFill rotWithShape="1">
          <a:blip r:embed="rId4"/>
          <a:srcRect b="8897"/>
          <a:stretch/>
        </p:blipFill>
        <p:spPr>
          <a:xfrm>
            <a:off x="1557770" y="1230713"/>
            <a:ext cx="8583757" cy="4396574"/>
          </a:xfrm>
          <a:prstGeom prst="rect">
            <a:avLst/>
          </a:prstGeom>
        </p:spPr>
      </p:pic>
      <p:sp>
        <p:nvSpPr>
          <p:cNvPr id="4" name="CuadroTexto 3">
            <a:extLst>
              <a:ext uri="{FF2B5EF4-FFF2-40B4-BE49-F238E27FC236}">
                <a16:creationId xmlns:a16="http://schemas.microsoft.com/office/drawing/2014/main" id="{5C373187-7F7F-4F4E-858C-4F5DF054332A}"/>
              </a:ext>
            </a:extLst>
          </p:cNvPr>
          <p:cNvSpPr txBox="1"/>
          <p:nvPr/>
        </p:nvSpPr>
        <p:spPr>
          <a:xfrm>
            <a:off x="2449423" y="707493"/>
            <a:ext cx="8507050" cy="523220"/>
          </a:xfrm>
          <a:prstGeom prst="rect">
            <a:avLst/>
          </a:prstGeom>
          <a:noFill/>
        </p:spPr>
        <p:txBody>
          <a:bodyPr wrap="square" lIns="91440" tIns="45720" rIns="91440" bIns="45720" rtlCol="0" anchor="t">
            <a:spAutoFit/>
          </a:bodyPr>
          <a:lstStyle/>
          <a:p>
            <a:r>
              <a:rPr lang="es-ES" sz="2800" b="1" dirty="0"/>
              <a:t>A3: Herramientas resolución de problemas</a:t>
            </a:r>
          </a:p>
        </p:txBody>
      </p:sp>
    </p:spTree>
    <p:extLst>
      <p:ext uri="{BB962C8B-B14F-4D97-AF65-F5344CB8AC3E}">
        <p14:creationId xmlns:p14="http://schemas.microsoft.com/office/powerpoint/2010/main" val="1063755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6C1A434D-8184-4D91-B86A-7D0C9521B15A}"/>
              </a:ext>
            </a:extLst>
          </p:cNvPr>
          <p:cNvPicPr>
            <a:picLocks noChangeAspect="1"/>
          </p:cNvPicPr>
          <p:nvPr/>
        </p:nvPicPr>
        <p:blipFill>
          <a:blip r:embed="rId3"/>
          <a:stretch>
            <a:fillRect/>
          </a:stretch>
        </p:blipFill>
        <p:spPr>
          <a:xfrm>
            <a:off x="6720033" y="2884394"/>
            <a:ext cx="3866268" cy="2085975"/>
          </a:xfrm>
          <a:prstGeom prst="rect">
            <a:avLst/>
          </a:prstGeom>
        </p:spPr>
      </p:pic>
      <p:sp>
        <p:nvSpPr>
          <p:cNvPr id="4" name="Rechthoek 3"/>
          <p:cNvSpPr/>
          <p:nvPr/>
        </p:nvSpPr>
        <p:spPr>
          <a:xfrm>
            <a:off x="609197" y="2950591"/>
            <a:ext cx="10976345" cy="2308324"/>
          </a:xfrm>
          <a:prstGeom prst="rect">
            <a:avLst/>
          </a:prstGeom>
        </p:spPr>
        <p:txBody>
          <a:bodyPr wrap="square">
            <a:spAutoFit/>
          </a:bodyPr>
          <a:lstStyle/>
          <a:p>
            <a:endParaRPr lang="pt-PT"/>
          </a:p>
          <a:p>
            <a:endParaRPr lang="pt-PT"/>
          </a:p>
          <a:p>
            <a:endParaRPr lang="pt-PT"/>
          </a:p>
          <a:p>
            <a:endParaRPr lang="pt-PT"/>
          </a:p>
          <a:p>
            <a:endParaRPr lang="pt-PT"/>
          </a:p>
          <a:p>
            <a:endParaRPr lang="pt-PT"/>
          </a:p>
          <a:p>
            <a:endParaRPr lang="pt-PT"/>
          </a:p>
          <a:p>
            <a:endParaRPr lang="pt-PT"/>
          </a:p>
        </p:txBody>
      </p:sp>
      <p:sp>
        <p:nvSpPr>
          <p:cNvPr id="5" name="Rechthoek 4"/>
          <p:cNvSpPr/>
          <p:nvPr/>
        </p:nvSpPr>
        <p:spPr>
          <a:xfrm>
            <a:off x="2476208" y="464187"/>
            <a:ext cx="7117237" cy="1323439"/>
          </a:xfrm>
          <a:prstGeom prst="rect">
            <a:avLst/>
          </a:prstGeom>
        </p:spPr>
        <p:txBody>
          <a:bodyPr wrap="square">
            <a:spAutoFit/>
          </a:bodyPr>
          <a:lstStyle/>
          <a:p>
            <a:r>
              <a:rPr lang="nl-NL" altLang="nl-NL" sz="4000" b="1" dirty="0"/>
              <a:t>   Gestión de las reuniones: </a:t>
            </a:r>
          </a:p>
          <a:p>
            <a:endParaRPr lang="nl-NL" sz="4000" b="1" dirty="0"/>
          </a:p>
        </p:txBody>
      </p:sp>
      <p:sp>
        <p:nvSpPr>
          <p:cNvPr id="6" name="Rechthoek 5"/>
          <p:cNvSpPr/>
          <p:nvPr/>
        </p:nvSpPr>
        <p:spPr>
          <a:xfrm>
            <a:off x="1159497" y="1809946"/>
            <a:ext cx="8427563" cy="1815882"/>
          </a:xfrm>
          <a:prstGeom prst="rect">
            <a:avLst/>
          </a:prstGeom>
        </p:spPr>
        <p:txBody>
          <a:bodyPr wrap="square" anchor="t">
            <a:spAutoFit/>
          </a:bodyPr>
          <a:lstStyle/>
          <a:p>
            <a:pPr marL="457200" indent="-457200">
              <a:buFont typeface="Arial" panose="020B0604020202020204" pitchFamily="34" charset="0"/>
              <a:buChar char="•"/>
              <a:defRPr/>
            </a:pPr>
            <a:r>
              <a:rPr lang="es-ES" altLang="nl-NL" sz="2800" dirty="0"/>
              <a:t>Mejora de las sesiones de panel- gestión </a:t>
            </a:r>
            <a:endParaRPr lang="nl-NL" altLang="nl-NL" sz="2800" dirty="0"/>
          </a:p>
          <a:p>
            <a:pPr marL="457200" indent="-457200">
              <a:buFont typeface="Arial" panose="020B0604020202020204" pitchFamily="34" charset="0"/>
              <a:buChar char="•"/>
              <a:defRPr/>
            </a:pPr>
            <a:r>
              <a:rPr lang="es-ES" altLang="nl-NL" sz="2800" dirty="0"/>
              <a:t>Evaluaciones de inicio/día de día
</a:t>
            </a:r>
            <a:r>
              <a:rPr lang="nl-NL" altLang="nl-NL" sz="2800" dirty="0"/>
              <a:t>Paseo Gemba 
</a:t>
            </a:r>
            <a:endParaRPr lang="nl-NL" altLang="nl-NL" dirty="0"/>
          </a:p>
        </p:txBody>
      </p:sp>
      <p:pic>
        <p:nvPicPr>
          <p:cNvPr id="7" name="Picture 2" descr="http://www.visualworkplace.nl/static/upload/full/942a9f65-ff08-773f-5b7d-a2708291bc41/Magnetische+smileys+Han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0362" y="1190076"/>
            <a:ext cx="2088039" cy="1566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ttp://www.leanhealthcareexchange.com/wp-content/uploads/2012/11/Healthcare_Gemb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6396" y="4458756"/>
            <a:ext cx="1592325" cy="1252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9382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8"/>
          <p:cNvSpPr>
            <a:spLocks noChangeArrowheads="1"/>
          </p:cNvSpPr>
          <p:nvPr/>
        </p:nvSpPr>
        <p:spPr bwMode="auto">
          <a:xfrm>
            <a:off x="4009747" y="4398688"/>
            <a:ext cx="3527425" cy="1081088"/>
          </a:xfrm>
          <a:prstGeom prst="ellipse">
            <a:avLst/>
          </a:prstGeom>
          <a:solidFill>
            <a:srgbClr val="9E0389"/>
          </a:solidFill>
          <a:ln w="57150">
            <a:solidFill>
              <a:schemeClr val="tx1"/>
            </a:solidFill>
            <a:round/>
            <a:headEnd/>
            <a:tailEnd/>
          </a:ln>
        </p:spPr>
        <p:txBody>
          <a:bodyPr wrap="none" anchor="ctr"/>
          <a:lstStyle>
            <a:lvl1pPr eaLnBrk="0" hangingPunct="0">
              <a:spcBef>
                <a:spcPct val="20000"/>
              </a:spcBef>
              <a:buBlip>
                <a:blip r:embed="rId3"/>
              </a:buBlip>
              <a:defRPr sz="3200">
                <a:solidFill>
                  <a:schemeClr val="tx1"/>
                </a:solidFill>
                <a:latin typeface="Arial" panose="020B0604020202020204" pitchFamily="34" charset="0"/>
              </a:defRPr>
            </a:lvl1pPr>
            <a:lvl2pPr marL="742950" indent="-285750" eaLnBrk="0" hangingPunct="0">
              <a:spcBef>
                <a:spcPct val="20000"/>
              </a:spcBef>
              <a:buBlip>
                <a:blip r:embed="rId3"/>
              </a:buBlip>
              <a:defRPr sz="2800">
                <a:solidFill>
                  <a:schemeClr val="tx1"/>
                </a:solidFill>
                <a:latin typeface="Arial" panose="020B0604020202020204" pitchFamily="34" charset="0"/>
              </a:defRPr>
            </a:lvl2pPr>
            <a:lvl3pPr marL="1143000" indent="-228600" eaLnBrk="0" hangingPunct="0">
              <a:spcBef>
                <a:spcPct val="20000"/>
              </a:spcBef>
              <a:buBlip>
                <a:blip r:embed="rId3"/>
              </a:buBlip>
              <a:defRPr sz="2400">
                <a:solidFill>
                  <a:schemeClr val="tx1"/>
                </a:solidFill>
                <a:latin typeface="Arial" panose="020B0604020202020204" pitchFamily="34" charset="0"/>
              </a:defRPr>
            </a:lvl3pPr>
            <a:lvl4pPr marL="1600200" indent="-228600" eaLnBrk="0" hangingPunct="0">
              <a:spcBef>
                <a:spcPct val="20000"/>
              </a:spcBef>
              <a:buBlip>
                <a:blip r:embed="rId3"/>
              </a:buBlip>
              <a:defRPr sz="2000">
                <a:solidFill>
                  <a:schemeClr val="tx1"/>
                </a:solidFill>
                <a:latin typeface="Arial" panose="020B0604020202020204" pitchFamily="34" charset="0"/>
              </a:defRPr>
            </a:lvl4pPr>
            <a:lvl5pPr marL="2057400" indent="-228600" eaLnBrk="0" hangingPunct="0">
              <a:spcBef>
                <a:spcPct val="20000"/>
              </a:spcBef>
              <a:buBlip>
                <a:blip r:embed="rId3"/>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Blip>
                <a:blip r:embed="rId3"/>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Blip>
                <a:blip r:embed="rId3"/>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Blip>
                <a:blip r:embed="rId3"/>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Blip>
                <a:blip r:embed="rId3"/>
              </a:buBlip>
              <a:defRPr sz="2000">
                <a:solidFill>
                  <a:schemeClr val="tx1"/>
                </a:solidFill>
                <a:latin typeface="Arial" panose="020B0604020202020204" pitchFamily="34" charset="0"/>
              </a:defRPr>
            </a:lvl9pPr>
          </a:lstStyle>
          <a:p>
            <a:pPr algn="ctr">
              <a:spcBef>
                <a:spcPct val="0"/>
              </a:spcBef>
              <a:buFontTx/>
              <a:buNone/>
            </a:pPr>
            <a:r>
              <a:rPr lang="nl-NL" altLang="nl-NL" sz="2400" dirty="0">
                <a:solidFill>
                  <a:schemeClr val="bg1"/>
                </a:solidFill>
                <a:latin typeface="Verdana" panose="020B0604030504040204" pitchFamily="34" charset="0"/>
              </a:rPr>
              <a:t>Gestión operacional</a:t>
            </a:r>
          </a:p>
        </p:txBody>
      </p:sp>
      <p:sp>
        <p:nvSpPr>
          <p:cNvPr id="4" name="Line 7"/>
          <p:cNvSpPr>
            <a:spLocks noChangeShapeType="1"/>
          </p:cNvSpPr>
          <p:nvPr/>
        </p:nvSpPr>
        <p:spPr bwMode="auto">
          <a:xfrm>
            <a:off x="7537172" y="4959608"/>
            <a:ext cx="3311525"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5" name="AutoShape 13"/>
          <p:cNvSpPr>
            <a:spLocks noChangeArrowheads="1"/>
          </p:cNvSpPr>
          <p:nvPr/>
        </p:nvSpPr>
        <p:spPr bwMode="auto">
          <a:xfrm>
            <a:off x="5525299" y="3727221"/>
            <a:ext cx="504825" cy="647700"/>
          </a:xfrm>
          <a:prstGeom prst="upArrow">
            <a:avLst>
              <a:gd name="adj1" fmla="val 54093"/>
              <a:gd name="adj2" fmla="val 58805"/>
            </a:avLst>
          </a:prstGeom>
          <a:solidFill>
            <a:srgbClr val="9E0389"/>
          </a:solidFill>
          <a:ln w="50800">
            <a:solidFill>
              <a:schemeClr val="tx1"/>
            </a:solidFill>
            <a:miter lim="800000"/>
            <a:headEnd/>
            <a:tailEnd/>
          </a:ln>
        </p:spPr>
        <p:txBody>
          <a:bodyPr wrap="none" anchor="ctr"/>
          <a:lstStyle>
            <a:lvl1pPr eaLnBrk="0" hangingPunct="0">
              <a:spcBef>
                <a:spcPct val="20000"/>
              </a:spcBef>
              <a:buBlip>
                <a:blip r:embed="rId3"/>
              </a:buBlip>
              <a:defRPr sz="3200">
                <a:solidFill>
                  <a:schemeClr val="tx1"/>
                </a:solidFill>
                <a:latin typeface="Arial" panose="020B0604020202020204" pitchFamily="34" charset="0"/>
              </a:defRPr>
            </a:lvl1pPr>
            <a:lvl2pPr marL="742950" indent="-285750" eaLnBrk="0" hangingPunct="0">
              <a:spcBef>
                <a:spcPct val="20000"/>
              </a:spcBef>
              <a:buBlip>
                <a:blip r:embed="rId3"/>
              </a:buBlip>
              <a:defRPr sz="2800">
                <a:solidFill>
                  <a:schemeClr val="tx1"/>
                </a:solidFill>
                <a:latin typeface="Arial" panose="020B0604020202020204" pitchFamily="34" charset="0"/>
              </a:defRPr>
            </a:lvl2pPr>
            <a:lvl3pPr marL="1143000" indent="-228600" eaLnBrk="0" hangingPunct="0">
              <a:spcBef>
                <a:spcPct val="20000"/>
              </a:spcBef>
              <a:buBlip>
                <a:blip r:embed="rId3"/>
              </a:buBlip>
              <a:defRPr sz="2400">
                <a:solidFill>
                  <a:schemeClr val="tx1"/>
                </a:solidFill>
                <a:latin typeface="Arial" panose="020B0604020202020204" pitchFamily="34" charset="0"/>
              </a:defRPr>
            </a:lvl3pPr>
            <a:lvl4pPr marL="1600200" indent="-228600" eaLnBrk="0" hangingPunct="0">
              <a:spcBef>
                <a:spcPct val="20000"/>
              </a:spcBef>
              <a:buBlip>
                <a:blip r:embed="rId3"/>
              </a:buBlip>
              <a:defRPr sz="2000">
                <a:solidFill>
                  <a:schemeClr val="tx1"/>
                </a:solidFill>
                <a:latin typeface="Arial" panose="020B0604020202020204" pitchFamily="34" charset="0"/>
              </a:defRPr>
            </a:lvl4pPr>
            <a:lvl5pPr marL="2057400" indent="-228600" eaLnBrk="0" hangingPunct="0">
              <a:spcBef>
                <a:spcPct val="20000"/>
              </a:spcBef>
              <a:buBlip>
                <a:blip r:embed="rId3"/>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Blip>
                <a:blip r:embed="rId3"/>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Blip>
                <a:blip r:embed="rId3"/>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Blip>
                <a:blip r:embed="rId3"/>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Blip>
                <a:blip r:embed="rId3"/>
              </a:buBlip>
              <a:defRPr sz="2000">
                <a:solidFill>
                  <a:schemeClr val="tx1"/>
                </a:solidFill>
                <a:latin typeface="Arial" panose="020B0604020202020204" pitchFamily="34" charset="0"/>
              </a:defRPr>
            </a:lvl9pPr>
          </a:lstStyle>
          <a:p>
            <a:pPr eaLnBrk="1" hangingPunct="1">
              <a:spcBef>
                <a:spcPct val="0"/>
              </a:spcBef>
              <a:buFontTx/>
              <a:buNone/>
            </a:pPr>
            <a:endParaRPr lang="nl-NL" altLang="nl-NL" sz="1800"/>
          </a:p>
        </p:txBody>
      </p:sp>
      <p:pic>
        <p:nvPicPr>
          <p:cNvPr id="6" name="Picture 6" descr="shutterstock_4528810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foregroundMark x1="51485" y1="13839" x2="51485" y2="13839"/>
                      </a14:backgroundRemoval>
                    </a14:imgEffect>
                  </a14:imgLayer>
                </a14:imgProps>
              </a:ext>
              <a:ext uri="{28A0092B-C50C-407E-A947-70E740481C1C}">
                <a14:useLocalDpi xmlns:a14="http://schemas.microsoft.com/office/drawing/2010/main" val="0"/>
              </a:ext>
            </a:extLst>
          </a:blip>
          <a:srcRect/>
          <a:stretch>
            <a:fillRect/>
          </a:stretch>
        </p:blipFill>
        <p:spPr bwMode="auto">
          <a:xfrm>
            <a:off x="9360816" y="2613621"/>
            <a:ext cx="1834682" cy="203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hthoek 7"/>
          <p:cNvSpPr/>
          <p:nvPr/>
        </p:nvSpPr>
        <p:spPr>
          <a:xfrm rot="10800000" flipV="1">
            <a:off x="8059918" y="4662233"/>
            <a:ext cx="3004679" cy="1477328"/>
          </a:xfrm>
          <a:prstGeom prst="rect">
            <a:avLst/>
          </a:prstGeom>
        </p:spPr>
        <p:txBody>
          <a:bodyPr wrap="square">
            <a:spAutoFit/>
          </a:bodyPr>
          <a:lstStyle/>
          <a:p>
            <a:pPr>
              <a:spcBef>
                <a:spcPct val="0"/>
              </a:spcBef>
            </a:pPr>
            <a:endParaRPr lang="nl" altLang="nl-NL" dirty="0">
              <a:latin typeface="Calibri" panose="020F0502020204030204" pitchFamily="34" charset="0"/>
            </a:endParaRPr>
          </a:p>
          <a:p>
            <a:pPr>
              <a:spcBef>
                <a:spcPct val="0"/>
              </a:spcBef>
            </a:pPr>
            <a:r>
              <a:rPr lang="es-ES" altLang="nl-NL">
                <a:latin typeface="Calibri" panose="020F0502020204030204" pitchFamily="34" charset="0"/>
              </a:rPr>
              <a:t>Tópico y con visión de futuro: 
planificación de la oferta y la demanda.
</a:t>
            </a:r>
            <a:endParaRPr lang="nl" altLang="nl-NL" dirty="0">
              <a:latin typeface="Calibri" panose="020F0502020204030204" pitchFamily="34" charset="0"/>
            </a:endParaRPr>
          </a:p>
        </p:txBody>
      </p:sp>
      <p:pic>
        <p:nvPicPr>
          <p:cNvPr id="9" name="Picture 6" descr="shutterstock_45288103"/>
          <p:cNvPicPr>
            <a:picLocks noChangeAspect="1" noChangeArrowheads="1"/>
          </p:cNvPicPr>
          <p:nvPr/>
        </p:nvPicPr>
        <p:blipFill>
          <a:blip r:embed="rId6">
            <a:extLst>
              <a:ext uri="{BEBA8EAE-BF5A-486C-A8C5-ECC9F3942E4B}">
                <a14:imgProps xmlns:a14="http://schemas.microsoft.com/office/drawing/2010/main">
                  <a14:imgLayer r:embed="rId5">
                    <a14:imgEffect>
                      <a14:backgroundRemoval t="10000" b="90000" l="10000" r="90000">
                        <a14:foregroundMark x1="50495" y1="12946" x2="50495" y2="1294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891879" y="2634273"/>
            <a:ext cx="1879600" cy="213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Line 7"/>
          <p:cNvSpPr>
            <a:spLocks noChangeShapeType="1"/>
          </p:cNvSpPr>
          <p:nvPr/>
        </p:nvSpPr>
        <p:spPr bwMode="auto">
          <a:xfrm flipH="1" flipV="1">
            <a:off x="982924" y="4954133"/>
            <a:ext cx="3026823"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11" name="Rechthoek 10"/>
          <p:cNvSpPr/>
          <p:nvPr/>
        </p:nvSpPr>
        <p:spPr>
          <a:xfrm>
            <a:off x="1187777" y="5288438"/>
            <a:ext cx="4254786" cy="1200329"/>
          </a:xfrm>
          <a:prstGeom prst="rect">
            <a:avLst/>
          </a:prstGeom>
        </p:spPr>
        <p:txBody>
          <a:bodyPr wrap="square">
            <a:spAutoFit/>
          </a:bodyPr>
          <a:lstStyle/>
          <a:p>
            <a:pPr>
              <a:spcBef>
                <a:spcPct val="0"/>
              </a:spcBef>
            </a:pPr>
            <a:r>
              <a:rPr lang="es-ES" altLang="nl-NL">
                <a:latin typeface="Calibri" panose="020F0502020204030204" pitchFamily="34" charset="0"/>
              </a:rPr>
              <a:t>Histórico: 
mirando hacia atrás en los resultados obtenidos. 
</a:t>
            </a:r>
            <a:endParaRPr lang="nl" altLang="nl-NL" dirty="0">
              <a:latin typeface="Calibri" panose="020F0502020204030204" pitchFamily="34" charset="0"/>
            </a:endParaRPr>
          </a:p>
        </p:txBody>
      </p:sp>
      <p:pic>
        <p:nvPicPr>
          <p:cNvPr id="1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0792" y="1107903"/>
            <a:ext cx="3440151" cy="2533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hthoek 12"/>
          <p:cNvSpPr/>
          <p:nvPr/>
        </p:nvSpPr>
        <p:spPr>
          <a:xfrm>
            <a:off x="2240312" y="198234"/>
            <a:ext cx="7720553" cy="1692771"/>
          </a:xfrm>
          <a:prstGeom prst="rect">
            <a:avLst/>
          </a:prstGeom>
        </p:spPr>
        <p:txBody>
          <a:bodyPr wrap="square">
            <a:spAutoFit/>
          </a:bodyPr>
          <a:lstStyle/>
          <a:p>
            <a:endParaRPr lang="nl-NL" altLang="nl-NL" sz="1000" dirty="0"/>
          </a:p>
          <a:p>
            <a:endParaRPr lang="nl-NL" altLang="nl-NL" sz="1000" dirty="0"/>
          </a:p>
          <a:p>
            <a:r>
              <a:rPr lang="es-ES" altLang="nl-NL" sz="2800" dirty="0"/>
              <a:t>Inicio del día: un buen comienzo del día es la mitad de la batalla  
</a:t>
            </a:r>
            <a:endParaRPr lang="nl-NL" sz="2800" dirty="0"/>
          </a:p>
        </p:txBody>
      </p:sp>
    </p:spTree>
    <p:extLst>
      <p:ext uri="{BB962C8B-B14F-4D97-AF65-F5344CB8AC3E}">
        <p14:creationId xmlns:p14="http://schemas.microsoft.com/office/powerpoint/2010/main" val="14909956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362708" y="181197"/>
            <a:ext cx="4345757" cy="954107"/>
          </a:xfrm>
          <a:prstGeom prst="rect">
            <a:avLst/>
          </a:prstGeom>
        </p:spPr>
        <p:txBody>
          <a:bodyPr wrap="square">
            <a:spAutoFit/>
          </a:bodyPr>
          <a:lstStyle/>
          <a:p>
            <a:r>
              <a:rPr lang="nl-NL" altLang="nl-NL" sz="2800" dirty="0"/>
              <a:t>                          </a:t>
            </a:r>
          </a:p>
          <a:p>
            <a:r>
              <a:rPr lang="nl-NL" altLang="nl-NL" sz="2800"/>
              <a:t>                 Paseo Gemba</a:t>
            </a:r>
            <a:endParaRPr lang="nl-NL" sz="2800" dirty="0"/>
          </a:p>
        </p:txBody>
      </p:sp>
      <p:sp>
        <p:nvSpPr>
          <p:cNvPr id="3" name="Rechthoek 2"/>
          <p:cNvSpPr/>
          <p:nvPr/>
        </p:nvSpPr>
        <p:spPr>
          <a:xfrm>
            <a:off x="537328" y="1338606"/>
            <a:ext cx="9539927" cy="3539430"/>
          </a:xfrm>
          <a:prstGeom prst="rect">
            <a:avLst/>
          </a:prstGeom>
        </p:spPr>
        <p:txBody>
          <a:bodyPr wrap="square" anchor="t">
            <a:spAutoFit/>
          </a:bodyPr>
          <a:lstStyle/>
          <a:p>
            <a:pPr marL="381000" indent="-381000"/>
            <a:r>
              <a:rPr lang="es-ES" altLang="nl-NL" sz="2800" dirty="0" err="1"/>
              <a:t>Gemba</a:t>
            </a:r>
            <a:r>
              <a:rPr lang="es-ES" altLang="nl-NL" sz="2800" dirty="0"/>
              <a:t> - "el lugar real" - donde se crea el valor</a:t>
            </a:r>
            <a:r>
              <a:rPr lang="nl-NL" altLang="nl-NL" sz="2800" dirty="0">
                <a:sym typeface="Wingdings" panose="05000000000000000000" pitchFamily="2" charset="2"/>
              </a:rPr>
              <a:t> </a:t>
            </a:r>
            <a:endParaRPr lang="nl-NL" altLang="nl-NL" sz="2800" dirty="0"/>
          </a:p>
          <a:p>
            <a:pPr marL="381000" indent="-381000"/>
            <a:endParaRPr lang="nl-NL" altLang="nl-NL" sz="2800" dirty="0"/>
          </a:p>
          <a:p>
            <a:pPr marL="381000" indent="-381000"/>
            <a:r>
              <a:rPr lang="nl-NL" altLang="nl-NL" sz="2800" dirty="0"/>
              <a:t>3 puntos de partida importantes para paseos gemaba:
</a:t>
            </a:r>
            <a:endParaRPr lang="nl-NL" altLang="nl-NL" sz="2800" b="1" dirty="0"/>
          </a:p>
          <a:p>
            <a:pPr marL="457200" indent="-457200">
              <a:buFont typeface="Wingdings"/>
              <a:buChar char="Ø"/>
            </a:pPr>
            <a:r>
              <a:rPr lang="nl-NL" altLang="nl-NL" sz="2800" b="1" dirty="0"/>
              <a:t>Ir a ver</a:t>
            </a:r>
          </a:p>
          <a:p>
            <a:pPr marL="457200" indent="-457200">
              <a:buFont typeface="Wingdings"/>
              <a:buChar char="Ø"/>
            </a:pPr>
            <a:r>
              <a:rPr lang="nl-NL" altLang="nl-NL" sz="2800" b="1" dirty="0"/>
              <a:t>Pregunta por que?</a:t>
            </a:r>
            <a:endParaRPr lang="nl-NL" altLang="nl-NL" sz="2800" b="1" dirty="0">
              <a:cs typeface="Calibri" panose="020F0502020204030204"/>
            </a:endParaRPr>
          </a:p>
          <a:p>
            <a:pPr marL="457200" indent="-457200">
              <a:buFont typeface="Wingdings"/>
              <a:buChar char="Ø"/>
            </a:pPr>
            <a:r>
              <a:rPr lang="nl-NL" altLang="nl-NL" sz="2800" b="1" dirty="0"/>
              <a:t>Mostrar respeto
</a:t>
            </a:r>
            <a:endParaRPr lang="nl-NL" altLang="nl-NL" sz="2800" b="1" dirty="0">
              <a:cs typeface="Calibri"/>
            </a:endParaRPr>
          </a:p>
        </p:txBody>
      </p:sp>
      <p:pic>
        <p:nvPicPr>
          <p:cNvPr id="4" name="Afbeelding 3">
            <a:extLst>
              <a:ext uri="{FF2B5EF4-FFF2-40B4-BE49-F238E27FC236}">
                <a16:creationId xmlns:a16="http://schemas.microsoft.com/office/drawing/2014/main" id="{C84DD4AA-3F0D-4307-BB90-F911B1180307}"/>
              </a:ext>
            </a:extLst>
          </p:cNvPr>
          <p:cNvPicPr>
            <a:picLocks noChangeAspect="1"/>
          </p:cNvPicPr>
          <p:nvPr/>
        </p:nvPicPr>
        <p:blipFill>
          <a:blip r:embed="rId3"/>
          <a:stretch>
            <a:fillRect/>
          </a:stretch>
        </p:blipFill>
        <p:spPr>
          <a:xfrm>
            <a:off x="3638713" y="3430075"/>
            <a:ext cx="3864989" cy="2632531"/>
          </a:xfrm>
          <a:prstGeom prst="rect">
            <a:avLst/>
          </a:prstGeom>
        </p:spPr>
      </p:pic>
      <p:pic>
        <p:nvPicPr>
          <p:cNvPr id="5" name="Picture 2" descr="C:\Users\rrn\Dropbox\LI@V\Klanten\Onderwijsgroep Tilburg\2015\Inhoud\RRN Onderwijsprogramma\Scholen en afdelingen\OGT zorg welzijn\20150615_12582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99477" y="1936615"/>
            <a:ext cx="4445397" cy="2500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2925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5BE81212-7978-45F1-B6C5-D2289EE6D379}"/>
              </a:ext>
            </a:extLst>
          </p:cNvPr>
          <p:cNvSpPr txBox="1">
            <a:spLocks/>
          </p:cNvSpPr>
          <p:nvPr/>
        </p:nvSpPr>
        <p:spPr>
          <a:xfrm>
            <a:off x="612560" y="2213629"/>
            <a:ext cx="5483440" cy="2965147"/>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53695" indent="-353695">
              <a:lnSpc>
                <a:spcPct val="120000"/>
              </a:lnSpc>
              <a:spcBef>
                <a:spcPts val="600"/>
              </a:spcBef>
              <a:buFont typeface="Wingdings" panose="05000000000000000000" pitchFamily="2" charset="2"/>
              <a:buChar char="§"/>
            </a:pPr>
            <a:r>
              <a:rPr lang="es-ES" sz="4000" dirty="0"/>
              <a:t>T00B-Ga </a:t>
            </a:r>
            <a:r>
              <a:rPr lang="en-US" sz="4000" dirty="0">
                <a:latin typeface="Calibri"/>
                <a:cs typeface="Calibri"/>
              </a:rPr>
              <a:t>Pen Game</a:t>
            </a:r>
            <a:endParaRPr lang="es-ES">
              <a:latin typeface="Calibri"/>
              <a:cs typeface="Calibri"/>
            </a:endParaRPr>
          </a:p>
        </p:txBody>
      </p:sp>
      <p:pic>
        <p:nvPicPr>
          <p:cNvPr id="4" name="Picture 3">
            <a:extLst>
              <a:ext uri="{FF2B5EF4-FFF2-40B4-BE49-F238E27FC236}">
                <a16:creationId xmlns:a16="http://schemas.microsoft.com/office/drawing/2014/main" id="{EEBE6268-CAE9-4137-B563-9A9A0DE5926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00639" y="2191440"/>
            <a:ext cx="2987336" cy="2987336"/>
          </a:xfrm>
          <a:prstGeom prst="rect">
            <a:avLst/>
          </a:prstGeom>
        </p:spPr>
      </p:pic>
      <p:sp>
        <p:nvSpPr>
          <p:cNvPr id="5" name="Otsikko 1">
            <a:extLst>
              <a:ext uri="{FF2B5EF4-FFF2-40B4-BE49-F238E27FC236}">
                <a16:creationId xmlns:a16="http://schemas.microsoft.com/office/drawing/2014/main" id="{FFCB8AAF-393C-4912-BC28-2AEF0BA43A6B}"/>
              </a:ext>
            </a:extLst>
          </p:cNvPr>
          <p:cNvSpPr txBox="1">
            <a:spLocks/>
          </p:cNvSpPr>
          <p:nvPr/>
        </p:nvSpPr>
        <p:spPr>
          <a:xfrm>
            <a:off x="1" y="530118"/>
            <a:ext cx="12192000" cy="623793"/>
          </a:xfrm>
          <a:prstGeom prst="rect">
            <a:avLst/>
          </a:prstGeom>
        </p:spPr>
        <p:txBody>
          <a:bodyPr lIns="91440" tIns="45720" rIns="91440" bIns="45720" anchor="t">
            <a:normAutofit fontScale="90000" lnSpcReduction="100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b="1">
                <a:latin typeface="+mn-lt"/>
              </a:rPr>
              <a:t>Ejercicio</a:t>
            </a:r>
            <a:endParaRPr lang="en-US" b="1" dirty="0">
              <a:latin typeface="+mn-lt"/>
            </a:endParaRPr>
          </a:p>
        </p:txBody>
      </p:sp>
    </p:spTree>
    <p:extLst>
      <p:ext uri="{BB962C8B-B14F-4D97-AF65-F5344CB8AC3E}">
        <p14:creationId xmlns:p14="http://schemas.microsoft.com/office/powerpoint/2010/main" val="35263209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157" y="1356108"/>
            <a:ext cx="8291907" cy="4665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uadroTexto 1">
            <a:extLst>
              <a:ext uri="{FF2B5EF4-FFF2-40B4-BE49-F238E27FC236}">
                <a16:creationId xmlns:a16="http://schemas.microsoft.com/office/drawing/2014/main" id="{397D612D-F850-4132-9E1D-7269EC7C4586}"/>
              </a:ext>
            </a:extLst>
          </p:cNvPr>
          <p:cNvSpPr txBox="1"/>
          <p:nvPr/>
        </p:nvSpPr>
        <p:spPr>
          <a:xfrm>
            <a:off x="5421085" y="3429000"/>
            <a:ext cx="6890659" cy="3600986"/>
          </a:xfrm>
          <a:prstGeom prst="rect">
            <a:avLst/>
          </a:prstGeom>
          <a:noFill/>
        </p:spPr>
        <p:txBody>
          <a:bodyPr wrap="square" rtlCol="0">
            <a:spAutoFit/>
          </a:bodyPr>
          <a:lstStyle/>
          <a:p>
            <a:r>
              <a:rPr lang="es-ES" sz="2400" b="1" dirty="0"/>
              <a:t>Lean es un viaje…</a:t>
            </a:r>
          </a:p>
          <a:p>
            <a:r>
              <a:rPr lang="es-ES" sz="2400" b="1" dirty="0"/>
              <a:t>Mejorando permanentemente hacia:</a:t>
            </a:r>
          </a:p>
          <a:p>
            <a:pPr marL="285750" indent="-285750">
              <a:buFontTx/>
              <a:buChar char="-"/>
            </a:pPr>
            <a:r>
              <a:rPr lang="es-ES" sz="2400" b="1" dirty="0"/>
              <a:t>Siempre, mejorar las necesidades del cliente</a:t>
            </a:r>
          </a:p>
          <a:p>
            <a:pPr marL="285750" indent="-285750">
              <a:buFontTx/>
              <a:buChar char="-"/>
            </a:pPr>
            <a:r>
              <a:rPr lang="es-ES" sz="2400" b="1" dirty="0"/>
              <a:t>Eliminando despilfarro</a:t>
            </a:r>
          </a:p>
          <a:p>
            <a:pPr marL="285750" indent="-285750">
              <a:buFontTx/>
              <a:buChar char="-"/>
            </a:pPr>
            <a:r>
              <a:rPr lang="es-ES" sz="2400" b="1" dirty="0"/>
              <a:t>Trabajando juntos</a:t>
            </a:r>
          </a:p>
          <a:p>
            <a:pPr marL="285750" indent="-285750">
              <a:buFontTx/>
              <a:buChar char="-"/>
            </a:pPr>
            <a:endParaRPr lang="es-ES" sz="2400" b="1" dirty="0"/>
          </a:p>
          <a:p>
            <a:r>
              <a:rPr lang="es-ES" sz="2400" b="1" dirty="0"/>
              <a:t>…Lean no es un espacio dirigido, pero ha comenzado el viaje  hacia la excelencia</a:t>
            </a:r>
          </a:p>
          <a:p>
            <a:pPr marL="285750" indent="-285750">
              <a:buFontTx/>
              <a:buChar char="-"/>
            </a:pPr>
            <a:endParaRPr lang="es-ES" dirty="0"/>
          </a:p>
          <a:p>
            <a:pPr marL="285750" indent="-285750">
              <a:buFontTx/>
              <a:buChar char="-"/>
            </a:pPr>
            <a:endParaRPr lang="es-ES" dirty="0"/>
          </a:p>
        </p:txBody>
      </p:sp>
    </p:spTree>
    <p:extLst>
      <p:ext uri="{BB962C8B-B14F-4D97-AF65-F5344CB8AC3E}">
        <p14:creationId xmlns:p14="http://schemas.microsoft.com/office/powerpoint/2010/main" val="12812338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1017303" y="2791368"/>
            <a:ext cx="10175991" cy="1754326"/>
          </a:xfrm>
          <a:prstGeom prst="rect">
            <a:avLst/>
          </a:prstGeom>
          <a:noFill/>
        </p:spPr>
        <p:txBody>
          <a:bodyPr wrap="none" rtlCol="0">
            <a:spAutoFit/>
          </a:bodyPr>
          <a:lstStyle/>
          <a:p>
            <a:pPr algn="ctr"/>
            <a:r>
              <a:rPr lang="sv-SE" sz="3600" b="1" dirty="0">
                <a:ea typeface="Arial" charset="0"/>
                <a:cs typeface="Arial" charset="0"/>
              </a:rPr>
              <a:t>LEAN FOR WORK AND LEAN FOR LIFE</a:t>
            </a:r>
          </a:p>
          <a:p>
            <a:pPr algn="ctr"/>
            <a:r>
              <a:rPr lang="es-ES" sz="3600" b="1" dirty="0"/>
              <a:t>Formación de formadores en habilidades Lean en FP
</a:t>
            </a:r>
            <a:endParaRPr lang="en-US" sz="3600" b="1" dirty="0"/>
          </a:p>
        </p:txBody>
      </p:sp>
    </p:spTree>
    <p:extLst>
      <p:ext uri="{BB962C8B-B14F-4D97-AF65-F5344CB8AC3E}">
        <p14:creationId xmlns:p14="http://schemas.microsoft.com/office/powerpoint/2010/main" val="1358885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txBox="1">
            <a:spLocks/>
          </p:cNvSpPr>
          <p:nvPr/>
        </p:nvSpPr>
        <p:spPr>
          <a:xfrm>
            <a:off x="1" y="530118"/>
            <a:ext cx="12192000" cy="623793"/>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b="1" dirty="0">
                <a:latin typeface="+mn-lt"/>
              </a:rPr>
              <a:t>Principio 5</a:t>
            </a:r>
          </a:p>
        </p:txBody>
      </p:sp>
      <p:sp>
        <p:nvSpPr>
          <p:cNvPr id="3" name="Rectangle 2"/>
          <p:cNvSpPr/>
          <p:nvPr/>
        </p:nvSpPr>
        <p:spPr>
          <a:xfrm>
            <a:off x="2821861" y="1998179"/>
            <a:ext cx="6563440" cy="707886"/>
          </a:xfrm>
          <a:prstGeom prst="rect">
            <a:avLst/>
          </a:prstGeom>
        </p:spPr>
        <p:txBody>
          <a:bodyPr wrap="square">
            <a:spAutoFit/>
          </a:bodyPr>
          <a:lstStyle/>
          <a:p>
            <a:pPr lvl="0"/>
            <a:r>
              <a:rPr lang="en-GB" sz="4000" dirty="0" err="1"/>
              <a:t>Mejora</a:t>
            </a:r>
            <a:r>
              <a:rPr lang="en-GB" sz="4000" dirty="0"/>
              <a:t> Continua</a:t>
            </a:r>
            <a:endParaRPr lang="en-GB" sz="6600" b="1" dirty="0">
              <a:solidFill>
                <a:schemeClr val="accent2"/>
              </a:solidFill>
            </a:endParaRPr>
          </a:p>
        </p:txBody>
      </p:sp>
      <p:sp>
        <p:nvSpPr>
          <p:cNvPr id="4" name="Text Box 5"/>
          <p:cNvSpPr txBox="1">
            <a:spLocks noChangeArrowheads="1"/>
          </p:cNvSpPr>
          <p:nvPr/>
        </p:nvSpPr>
        <p:spPr bwMode="auto">
          <a:xfrm>
            <a:off x="6096001" y="3970341"/>
            <a:ext cx="5372570" cy="1815882"/>
          </a:xfrm>
          <a:prstGeom prst="rect">
            <a:avLst/>
          </a:prstGeom>
          <a:noFill/>
          <a:ln w="9525">
            <a:noFill/>
            <a:miter lim="800000"/>
            <a:headEnd/>
            <a:tailEnd/>
          </a:ln>
        </p:spPr>
        <p:txBody>
          <a:bodyPr wrap="square" anchor="t">
            <a:spAutoFit/>
          </a:bodyPr>
          <a:lstStyle/>
          <a:p>
            <a:pPr marL="342900" indent="-342900">
              <a:buFont typeface="Wingdings" panose="05000000000000000000" pitchFamily="2" charset="2"/>
              <a:buChar char="§"/>
              <a:defRPr/>
            </a:pPr>
            <a:r>
              <a:rPr lang="en-US" altLang="ja-JP" sz="2800" dirty="0">
                <a:latin typeface="Calibri"/>
                <a:ea typeface="Yu Gothic"/>
                <a:cs typeface="Calibri"/>
              </a:rPr>
              <a:t>PDCA</a:t>
            </a:r>
          </a:p>
          <a:p>
            <a:pPr marL="342900" indent="-342900">
              <a:buFont typeface="Wingdings" panose="05000000000000000000" pitchFamily="2" charset="2"/>
              <a:buChar char="§"/>
              <a:defRPr/>
            </a:pPr>
            <a:r>
              <a:rPr lang="en-US" altLang="ja-JP" sz="2800" dirty="0">
                <a:latin typeface="Calibri"/>
                <a:ea typeface="Yu Gothic"/>
                <a:cs typeface="Calibri"/>
              </a:rPr>
              <a:t>KPI</a:t>
            </a:r>
          </a:p>
          <a:p>
            <a:pPr marL="342900" indent="-342900">
              <a:buFont typeface="Wingdings" panose="05000000000000000000" pitchFamily="2" charset="2"/>
              <a:buChar char="§"/>
              <a:defRPr/>
            </a:pPr>
            <a:r>
              <a:rPr lang="en-US" altLang="ja-JP" sz="2800" dirty="0">
                <a:latin typeface="Calibri"/>
                <a:ea typeface="Yu Gothic"/>
                <a:cs typeface="Calibri"/>
              </a:rPr>
              <a:t>A3</a:t>
            </a:r>
          </a:p>
          <a:p>
            <a:pPr marL="342900" indent="-342900">
              <a:buFont typeface="Wingdings" panose="05000000000000000000" pitchFamily="2" charset="2"/>
              <a:buChar char="§"/>
              <a:defRPr/>
            </a:pPr>
            <a:r>
              <a:rPr lang="en-US" altLang="ja-JP" sz="2800" dirty="0" err="1">
                <a:latin typeface="Calibri"/>
                <a:ea typeface="Yu Gothic"/>
                <a:cs typeface="Calibri"/>
              </a:rPr>
              <a:t>Gestión</a:t>
            </a:r>
            <a:r>
              <a:rPr lang="en-US" altLang="ja-JP" sz="2800" dirty="0">
                <a:latin typeface="Calibri"/>
                <a:ea typeface="Yu Gothic"/>
                <a:cs typeface="Calibri"/>
              </a:rPr>
              <a:t> visual de </a:t>
            </a:r>
            <a:r>
              <a:rPr lang="en-US" altLang="ja-JP" sz="2800" dirty="0" err="1">
                <a:latin typeface="Calibri"/>
                <a:ea typeface="Yu Gothic"/>
                <a:cs typeface="Calibri"/>
              </a:rPr>
              <a:t>reuniones</a:t>
            </a:r>
            <a:endParaRPr lang="en-US" altLang="ja-JP" sz="2800" dirty="0">
              <a:latin typeface="Calibri"/>
              <a:ea typeface="Yu Gothic"/>
              <a:cs typeface="Calibri"/>
            </a:endParaRPr>
          </a:p>
        </p:txBody>
      </p:sp>
      <p:sp>
        <p:nvSpPr>
          <p:cNvPr id="5" name="Text Box 5"/>
          <p:cNvSpPr txBox="1">
            <a:spLocks noChangeArrowheads="1"/>
          </p:cNvSpPr>
          <p:nvPr/>
        </p:nvSpPr>
        <p:spPr bwMode="auto">
          <a:xfrm>
            <a:off x="2821861" y="3980172"/>
            <a:ext cx="3280875" cy="707886"/>
          </a:xfrm>
          <a:prstGeom prst="rect">
            <a:avLst/>
          </a:prstGeom>
          <a:noFill/>
          <a:ln w="9525">
            <a:noFill/>
            <a:miter lim="800000"/>
            <a:headEnd/>
            <a:tailEnd/>
          </a:ln>
        </p:spPr>
        <p:txBody>
          <a:bodyPr wrap="square">
            <a:spAutoFit/>
          </a:bodyPr>
          <a:lstStyle/>
          <a:p>
            <a:pPr>
              <a:defRPr/>
            </a:pPr>
            <a:r>
              <a:rPr lang="en-US" altLang="ja-JP" sz="4000" b="1" dirty="0" err="1">
                <a:latin typeface="Calibri" pitchFamily="34" charset="0"/>
              </a:rPr>
              <a:t>Herramientas</a:t>
            </a:r>
            <a:r>
              <a:rPr lang="en-US" altLang="ja-JP" sz="4000" b="1" dirty="0">
                <a:latin typeface="Calibri" pitchFamily="34" charset="0"/>
              </a:rPr>
              <a:t>:</a:t>
            </a:r>
          </a:p>
        </p:txBody>
      </p:sp>
    </p:spTree>
    <p:extLst>
      <p:ext uri="{BB962C8B-B14F-4D97-AF65-F5344CB8AC3E}">
        <p14:creationId xmlns:p14="http://schemas.microsoft.com/office/powerpoint/2010/main" val="2329553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3" name="Picture 2" descr="http://altamontanha.com/news/16/images/groenlandia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1347" y="2130047"/>
            <a:ext cx="4608656" cy="34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9204" name="Picture 4" descr="http://www.cepolina.com/imagemgratis/f/Europa.Itailia.z.outros/Aosta.Pila.montanhas.nev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1996" y="2130047"/>
            <a:ext cx="4607355" cy="34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tsikko 1"/>
          <p:cNvSpPr txBox="1">
            <a:spLocks/>
          </p:cNvSpPr>
          <p:nvPr/>
        </p:nvSpPr>
        <p:spPr>
          <a:xfrm>
            <a:off x="1" y="530118"/>
            <a:ext cx="12192000" cy="623793"/>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b="1" dirty="0">
                <a:latin typeface="+mn-lt"/>
              </a:rPr>
              <a:t>Principio 5</a:t>
            </a:r>
          </a:p>
        </p:txBody>
      </p:sp>
    </p:spTree>
    <p:extLst>
      <p:ext uri="{BB962C8B-B14F-4D97-AF65-F5344CB8AC3E}">
        <p14:creationId xmlns:p14="http://schemas.microsoft.com/office/powerpoint/2010/main" val="2130459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20112" y="1996105"/>
            <a:ext cx="11009636" cy="3801041"/>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anchor="t">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eaLnBrk="0" hangingPunct="0">
              <a:defRPr>
                <a:solidFill>
                  <a:schemeClr val="tx1"/>
                </a:solidFill>
                <a:latin typeface="Arial" pitchFamily="34" charset="0"/>
                <a:cs typeface="Arial" pitchFamily="34" charset="0"/>
              </a:defRPr>
            </a:lvl5pPr>
            <a:lvl6pPr eaLnBrk="0" fontAlgn="base" hangingPunct="0">
              <a:spcBef>
                <a:spcPct val="0"/>
              </a:spcBef>
              <a:spcAft>
                <a:spcPct val="0"/>
              </a:spcAft>
              <a:defRPr>
                <a:solidFill>
                  <a:schemeClr val="tx1"/>
                </a:solidFill>
                <a:latin typeface="Arial" pitchFamily="34" charset="0"/>
                <a:cs typeface="Arial" pitchFamily="34" charset="0"/>
              </a:defRPr>
            </a:lvl6pPr>
            <a:lvl7pPr eaLnBrk="0" fontAlgn="base" hangingPunct="0">
              <a:spcBef>
                <a:spcPct val="0"/>
              </a:spcBef>
              <a:spcAft>
                <a:spcPct val="0"/>
              </a:spcAft>
              <a:defRPr>
                <a:solidFill>
                  <a:schemeClr val="tx1"/>
                </a:solidFill>
                <a:latin typeface="Arial" pitchFamily="34" charset="0"/>
                <a:cs typeface="Arial" pitchFamily="34" charset="0"/>
              </a:defRPr>
            </a:lvl7pPr>
            <a:lvl8pPr eaLnBrk="0" fontAlgn="base" hangingPunct="0">
              <a:spcBef>
                <a:spcPct val="0"/>
              </a:spcBef>
              <a:spcAft>
                <a:spcPct val="0"/>
              </a:spcAft>
              <a:defRPr>
                <a:solidFill>
                  <a:schemeClr val="tx1"/>
                </a:solidFill>
                <a:latin typeface="Arial" pitchFamily="34" charset="0"/>
                <a:cs typeface="Arial" pitchFamily="34" charset="0"/>
              </a:defRPr>
            </a:lvl8pPr>
            <a:lvl9pP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Aft>
                <a:spcPts val="600"/>
              </a:spcAft>
              <a:defRPr/>
            </a:pPr>
            <a:r>
              <a:rPr lang="es-ES" sz="2000" dirty="0">
                <a:solidFill>
                  <a:schemeClr val="bg1"/>
                </a:solidFill>
                <a:latin typeface="+mn-lt"/>
                <a:cs typeface="Arial"/>
              </a:rPr>
              <a:t>Colocamos el valor en el nivel más alto cuando se trata de implementaciones actuales y tomamos medidas.
Hay muchas cosas que no entendemos, así que preguntamos por qué no se tomó ninguna medida; ¿Alguna vez has intentado hacer algo?
De esta manera, somos conscientes de lo poco que conocemos y nos enfrentamos a errores, </a:t>
            </a:r>
            <a:r>
              <a:rPr lang="es-ES" sz="2000" dirty="0" err="1">
                <a:solidFill>
                  <a:schemeClr val="bg1"/>
                </a:solidFill>
                <a:latin typeface="+mn-lt"/>
                <a:cs typeface="Arial"/>
              </a:rPr>
              <a:t>corrigiendolos</a:t>
            </a:r>
            <a:r>
              <a:rPr lang="es-ES" sz="2000" dirty="0">
                <a:solidFill>
                  <a:schemeClr val="bg1"/>
                </a:solidFill>
                <a:latin typeface="+mn-lt"/>
                <a:cs typeface="Arial"/>
              </a:rPr>
              <a:t>, la segunda vez notarás otro error y algo más que no te gustó, de tal manera que puedes mejorar de nuevo.
Así que a través de la mejora constante, o a través de la mejora basada en la acción, cualquier persona puede elevar su nivel de conocimiento y práctica. "
</a:t>
            </a:r>
            <a:endParaRPr lang="en-GB" dirty="0">
              <a:solidFill>
                <a:schemeClr val="bg1"/>
              </a:solidFill>
              <a:latin typeface="+mn-lt"/>
            </a:endParaRPr>
          </a:p>
          <a:p>
            <a:pPr algn="r" eaLnBrk="1" hangingPunct="1">
              <a:spcAft>
                <a:spcPts val="600"/>
              </a:spcAft>
              <a:defRPr/>
            </a:pPr>
            <a:r>
              <a:rPr lang="pt-PT" dirty="0" err="1">
                <a:solidFill>
                  <a:schemeClr val="bg1"/>
                </a:solidFill>
                <a:latin typeface="Arial"/>
                <a:cs typeface="Arial"/>
              </a:rPr>
              <a:t>Fujio</a:t>
            </a:r>
            <a:r>
              <a:rPr lang="pt-PT" dirty="0">
                <a:solidFill>
                  <a:schemeClr val="bg1"/>
                </a:solidFill>
                <a:latin typeface="Arial"/>
                <a:cs typeface="Arial"/>
              </a:rPr>
              <a:t> </a:t>
            </a:r>
            <a:r>
              <a:rPr lang="pt-PT" dirty="0" err="1">
                <a:solidFill>
                  <a:schemeClr val="bg1"/>
                </a:solidFill>
                <a:latin typeface="Arial"/>
                <a:cs typeface="Arial"/>
              </a:rPr>
              <a:t>Cho</a:t>
            </a:r>
            <a:r>
              <a:rPr lang="pt-PT" dirty="0">
                <a:solidFill>
                  <a:schemeClr val="bg1"/>
                </a:solidFill>
                <a:latin typeface="Arial"/>
                <a:cs typeface="Arial"/>
              </a:rPr>
              <a:t>, Toyota </a:t>
            </a:r>
            <a:r>
              <a:rPr lang="pt-PT" dirty="0" err="1">
                <a:solidFill>
                  <a:schemeClr val="bg1"/>
                </a:solidFill>
                <a:latin typeface="Arial"/>
                <a:cs typeface="Arial"/>
              </a:rPr>
              <a:t>President</a:t>
            </a:r>
            <a:r>
              <a:rPr lang="pt-PT" dirty="0">
                <a:solidFill>
                  <a:schemeClr val="bg1"/>
                </a:solidFill>
                <a:latin typeface="Arial"/>
                <a:cs typeface="Arial"/>
              </a:rPr>
              <a:t> in 2002</a:t>
            </a:r>
            <a:endParaRPr lang="en-US" dirty="0">
              <a:solidFill>
                <a:schemeClr val="bg1"/>
              </a:solidFill>
              <a:latin typeface="Arial"/>
              <a:cs typeface="Arial"/>
            </a:endParaRPr>
          </a:p>
        </p:txBody>
      </p:sp>
      <p:sp>
        <p:nvSpPr>
          <p:cNvPr id="10" name="Otsikko 1"/>
          <p:cNvSpPr txBox="1">
            <a:spLocks/>
          </p:cNvSpPr>
          <p:nvPr/>
        </p:nvSpPr>
        <p:spPr>
          <a:xfrm>
            <a:off x="1" y="530118"/>
            <a:ext cx="12192000" cy="623793"/>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b="1" dirty="0">
                <a:latin typeface="+mn-lt"/>
              </a:rPr>
              <a:t>Principio 5</a:t>
            </a:r>
          </a:p>
        </p:txBody>
      </p:sp>
    </p:spTree>
    <p:extLst>
      <p:ext uri="{BB962C8B-B14F-4D97-AF65-F5344CB8AC3E}">
        <p14:creationId xmlns:p14="http://schemas.microsoft.com/office/powerpoint/2010/main" val="14446280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9" name="Rectangle 4"/>
          <p:cNvSpPr>
            <a:spLocks noChangeArrowheads="1"/>
          </p:cNvSpPr>
          <p:nvPr/>
        </p:nvSpPr>
        <p:spPr bwMode="auto">
          <a:xfrm>
            <a:off x="1309166" y="3429000"/>
            <a:ext cx="27400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t">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2400" dirty="0">
                <a:solidFill>
                  <a:schemeClr val="accent2"/>
                </a:solidFill>
                <a:latin typeface="+mn-lt"/>
                <a:cs typeface="Arial"/>
              </a:rPr>
              <a:t>MEJORA CONTINUA </a:t>
            </a:r>
            <a:endParaRPr lang="en-US" altLang="en-US" sz="2400" dirty="0">
              <a:solidFill>
                <a:schemeClr val="accent2"/>
              </a:solidFill>
              <a:latin typeface="+mn-lt"/>
            </a:endParaRPr>
          </a:p>
        </p:txBody>
      </p:sp>
      <p:sp>
        <p:nvSpPr>
          <p:cNvPr id="178180" name="Rectangle 3"/>
          <p:cNvSpPr txBox="1">
            <a:spLocks noChangeAspect="1" noChangeArrowheads="1"/>
          </p:cNvSpPr>
          <p:nvPr/>
        </p:nvSpPr>
        <p:spPr bwMode="auto">
          <a:xfrm>
            <a:off x="4339380" y="1819922"/>
            <a:ext cx="8005020" cy="4112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marL="190500" indent="-190500" defTabSz="193675" eaLnBrk="0" hangingPunct="0">
              <a:defRPr>
                <a:solidFill>
                  <a:schemeClr val="tx1"/>
                </a:solidFill>
                <a:latin typeface="Arial" panose="020B0604020202020204" pitchFamily="34" charset="0"/>
                <a:cs typeface="Arial" panose="020B0604020202020204" pitchFamily="34" charset="0"/>
              </a:defRPr>
            </a:lvl1pPr>
            <a:lvl2pPr marL="742950" indent="-285750" defTabSz="193675" eaLnBrk="0" hangingPunct="0">
              <a:defRPr>
                <a:solidFill>
                  <a:schemeClr val="tx1"/>
                </a:solidFill>
                <a:latin typeface="Arial" panose="020B0604020202020204" pitchFamily="34" charset="0"/>
                <a:cs typeface="Arial" panose="020B0604020202020204" pitchFamily="34" charset="0"/>
              </a:defRPr>
            </a:lvl2pPr>
            <a:lvl3pPr marL="1143000" indent="-228600" defTabSz="193675" eaLnBrk="0" hangingPunct="0">
              <a:defRPr>
                <a:solidFill>
                  <a:schemeClr val="tx1"/>
                </a:solidFill>
                <a:latin typeface="Arial" panose="020B0604020202020204" pitchFamily="34" charset="0"/>
                <a:cs typeface="Arial" panose="020B0604020202020204" pitchFamily="34" charset="0"/>
              </a:defRPr>
            </a:lvl3pPr>
            <a:lvl4pPr marL="1600200" indent="-228600" defTabSz="193675" eaLnBrk="0" hangingPunct="0">
              <a:defRPr>
                <a:solidFill>
                  <a:schemeClr val="tx1"/>
                </a:solidFill>
                <a:latin typeface="Arial" panose="020B0604020202020204" pitchFamily="34" charset="0"/>
                <a:cs typeface="Arial" panose="020B0604020202020204" pitchFamily="34" charset="0"/>
              </a:defRPr>
            </a:lvl4pPr>
            <a:lvl5pPr marL="2057400" indent="-228600" defTabSz="193675" eaLnBrk="0" hangingPunct="0">
              <a:defRPr>
                <a:solidFill>
                  <a:schemeClr val="tx1"/>
                </a:solidFill>
                <a:latin typeface="Arial" panose="020B0604020202020204" pitchFamily="34" charset="0"/>
                <a:cs typeface="Arial" panose="020B0604020202020204" pitchFamily="34" charset="0"/>
              </a:defRPr>
            </a:lvl5pPr>
            <a:lvl6pPr marL="2514600" indent="-228600" defTabSz="1936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936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936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936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eaLnBrk="1" hangingPunct="1">
              <a:lnSpc>
                <a:spcPts val="2500"/>
              </a:lnSpc>
              <a:spcAft>
                <a:spcPct val="45000"/>
              </a:spcAft>
            </a:pPr>
            <a:r>
              <a:rPr lang="es-ES" altLang="en-US" sz="2400" dirty="0">
                <a:latin typeface="+mn-lt"/>
                <a:cs typeface="Arial"/>
              </a:rPr>
              <a:t>Todos los días debemos reflexionar sobre cómo debemos</a:t>
            </a:r>
            <a:br>
              <a:rPr lang="es-ES" altLang="en-US" sz="2400" dirty="0">
                <a:latin typeface="+mn-lt"/>
                <a:cs typeface="Arial"/>
              </a:rPr>
            </a:br>
            <a:r>
              <a:rPr lang="es-ES" altLang="en-US" sz="2400" dirty="0">
                <a:latin typeface="+mn-lt"/>
                <a:cs typeface="Arial"/>
              </a:rPr>
              <a:t>hacer las cosas mejor que el día anterior
</a:t>
            </a:r>
            <a:endParaRPr lang="pt-PT" altLang="en-US" sz="2400" dirty="0">
              <a:latin typeface="+mn-lt"/>
            </a:endParaRPr>
          </a:p>
          <a:p>
            <a:pPr eaLnBrk="1" hangingPunct="1">
              <a:lnSpc>
                <a:spcPts val="2500"/>
              </a:lnSpc>
              <a:spcAft>
                <a:spcPct val="45000"/>
              </a:spcAft>
              <a:buFontTx/>
              <a:buChar char="•"/>
            </a:pPr>
            <a:endParaRPr lang="pt-PT" altLang="en-US" sz="2400" dirty="0">
              <a:latin typeface="+mn-lt"/>
            </a:endParaRPr>
          </a:p>
          <a:p>
            <a:pPr eaLnBrk="1" hangingPunct="1">
              <a:lnSpc>
                <a:spcPts val="2500"/>
              </a:lnSpc>
              <a:spcAft>
                <a:spcPct val="45000"/>
              </a:spcAft>
              <a:buFontTx/>
              <a:buChar char="•"/>
            </a:pPr>
            <a:endParaRPr lang="pt-PT" altLang="en-US" sz="2400" dirty="0">
              <a:latin typeface="+mn-lt"/>
            </a:endParaRPr>
          </a:p>
          <a:p>
            <a:pPr eaLnBrk="1" hangingPunct="1">
              <a:lnSpc>
                <a:spcPts val="2500"/>
              </a:lnSpc>
              <a:spcAft>
                <a:spcPct val="45000"/>
              </a:spcAft>
              <a:buFontTx/>
              <a:buChar char="•"/>
            </a:pPr>
            <a:endParaRPr lang="pt-PT" altLang="en-US" sz="2400" dirty="0">
              <a:latin typeface="+mn-lt"/>
            </a:endParaRPr>
          </a:p>
          <a:p>
            <a:pPr eaLnBrk="1" hangingPunct="1">
              <a:lnSpc>
                <a:spcPts val="2500"/>
              </a:lnSpc>
              <a:spcAft>
                <a:spcPct val="45000"/>
              </a:spcAft>
              <a:buFontTx/>
              <a:buChar char="•"/>
            </a:pPr>
            <a:endParaRPr lang="pt-PT" altLang="en-US" sz="2400" dirty="0">
              <a:latin typeface="+mn-lt"/>
            </a:endParaRPr>
          </a:p>
          <a:p>
            <a:pPr marL="0" indent="0" eaLnBrk="1" hangingPunct="1">
              <a:lnSpc>
                <a:spcPts val="2500"/>
              </a:lnSpc>
              <a:spcAft>
                <a:spcPct val="45000"/>
              </a:spcAft>
            </a:pPr>
            <a:endParaRPr lang="pt-PT" altLang="en-US" sz="2400" dirty="0">
              <a:latin typeface="+mn-lt"/>
            </a:endParaRPr>
          </a:p>
          <a:p>
            <a:pPr marL="0" indent="0" eaLnBrk="1" hangingPunct="1">
              <a:lnSpc>
                <a:spcPts val="2500"/>
              </a:lnSpc>
              <a:spcAft>
                <a:spcPct val="45000"/>
              </a:spcAft>
            </a:pPr>
            <a:r>
              <a:rPr lang="es-ES" altLang="en-US" sz="2400" dirty="0">
                <a:latin typeface="+mn-lt"/>
                <a:cs typeface="Arial"/>
              </a:rPr>
              <a:t>Cada día un poco cada vez...
</a:t>
            </a:r>
            <a:endParaRPr lang="en-GB" altLang="en-US" sz="2400" dirty="0">
              <a:latin typeface="+mn-lt"/>
            </a:endParaRPr>
          </a:p>
        </p:txBody>
      </p:sp>
      <p:graphicFrame>
        <p:nvGraphicFramePr>
          <p:cNvPr id="7" name="Chart 6"/>
          <p:cNvGraphicFramePr/>
          <p:nvPr>
            <p:extLst>
              <p:ext uri="{D42A27DB-BD31-4B8C-83A1-F6EECF244321}">
                <p14:modId xmlns:p14="http://schemas.microsoft.com/office/powerpoint/2010/main" val="3845910389"/>
              </p:ext>
            </p:extLst>
          </p:nvPr>
        </p:nvGraphicFramePr>
        <p:xfrm>
          <a:off x="4339380" y="2716038"/>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9" name="Otsikko 1"/>
          <p:cNvSpPr txBox="1">
            <a:spLocks/>
          </p:cNvSpPr>
          <p:nvPr/>
        </p:nvSpPr>
        <p:spPr>
          <a:xfrm>
            <a:off x="1" y="530118"/>
            <a:ext cx="12192000" cy="623793"/>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b="1" dirty="0">
                <a:latin typeface="+mn-lt"/>
              </a:rPr>
              <a:t>Principio 5</a:t>
            </a:r>
          </a:p>
        </p:txBody>
      </p:sp>
    </p:spTree>
    <p:extLst>
      <p:ext uri="{BB962C8B-B14F-4D97-AF65-F5344CB8AC3E}">
        <p14:creationId xmlns:p14="http://schemas.microsoft.com/office/powerpoint/2010/main" val="1755742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537210" y="1039398"/>
            <a:ext cx="8606790" cy="1138773"/>
          </a:xfrm>
          <a:prstGeom prst="rect">
            <a:avLst/>
          </a:prstGeom>
        </p:spPr>
        <p:txBody>
          <a:bodyPr wrap="square" anchor="t">
            <a:spAutoFit/>
          </a:bodyPr>
          <a:lstStyle/>
          <a:p>
            <a:r>
              <a:rPr lang="nl-NL" altLang="nl-NL" sz="4000" b="1" dirty="0"/>
              <a:t>Kaizen:</a:t>
            </a:r>
            <a:r>
              <a:rPr lang="nl-NL" altLang="nl-NL" sz="3200" b="1" dirty="0"/>
              <a:t> </a:t>
            </a:r>
            <a:r>
              <a:rPr lang="nl-NL" altLang="nl-NL" sz="2800" dirty="0"/>
              <a:t/>
            </a:r>
            <a:br>
              <a:rPr lang="nl-NL" altLang="nl-NL" sz="2800" dirty="0"/>
            </a:br>
            <a:r>
              <a:rPr lang="es-ES" altLang="nl-NL" sz="2800" dirty="0"/>
              <a:t>Trabajar juntos para lograr una mejora continua</a:t>
            </a:r>
            <a:r>
              <a:rPr lang="nl-NL" altLang="nl-NL" sz="2800" dirty="0"/>
              <a:t>. </a:t>
            </a:r>
            <a:endParaRPr lang="nl-NL" sz="2800" dirty="0"/>
          </a:p>
        </p:txBody>
      </p:sp>
      <p:pic>
        <p:nvPicPr>
          <p:cNvPr id="3" name="Picture 5" descr="Kaizen_kanji">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8239" y="2201285"/>
            <a:ext cx="2593975" cy="334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hthoek 3"/>
          <p:cNvSpPr/>
          <p:nvPr/>
        </p:nvSpPr>
        <p:spPr>
          <a:xfrm>
            <a:off x="4572000" y="2108538"/>
            <a:ext cx="4572000" cy="1126462"/>
          </a:xfrm>
          <a:prstGeom prst="rect">
            <a:avLst/>
          </a:prstGeom>
        </p:spPr>
        <p:txBody>
          <a:bodyPr wrap="square">
            <a:spAutoFit/>
          </a:bodyPr>
          <a:lstStyle/>
          <a:p>
            <a:pPr marL="193675" indent="-193675">
              <a:lnSpc>
                <a:spcPct val="120000"/>
              </a:lnSpc>
              <a:spcBef>
                <a:spcPct val="20000"/>
              </a:spcBef>
              <a:defRPr/>
            </a:pPr>
            <a:r>
              <a:rPr lang="nl-NL" sz="2800" dirty="0"/>
              <a:t>  Kai  = cambio                                                      zen = de la mejor manera </a:t>
            </a:r>
          </a:p>
        </p:txBody>
      </p:sp>
      <p:pic>
        <p:nvPicPr>
          <p:cNvPr id="5" name="Picture 4" descr="https://studereducation.files.wordpress.com/2015/03/maximize-performanc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43189" y="3327747"/>
            <a:ext cx="16891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Kaiz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12075" y="3465065"/>
            <a:ext cx="1431925" cy="212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ttp://ecx.images-amazon.com/images/I/51cYx4%2B%2Bd3L._SY344_BO1,204,203,200_.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23786" y="3029960"/>
            <a:ext cx="1630362"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9321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verbondenhe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3083" y="1733927"/>
            <a:ext cx="2014537"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10"/>
          <p:cNvSpPr txBox="1">
            <a:spLocks noChangeArrowheads="1"/>
          </p:cNvSpPr>
          <p:nvPr/>
        </p:nvSpPr>
        <p:spPr bwMode="auto">
          <a:xfrm>
            <a:off x="5111114" y="3118309"/>
            <a:ext cx="6297931"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Blip>
                <a:blip r:embed="rId4"/>
              </a:buBlip>
              <a:defRPr sz="3200">
                <a:solidFill>
                  <a:schemeClr val="tx1"/>
                </a:solidFill>
                <a:latin typeface="Arial" panose="020B0604020202020204" pitchFamily="34" charset="0"/>
              </a:defRPr>
            </a:lvl1pPr>
            <a:lvl2pPr marL="742950" indent="-285750" eaLnBrk="0" hangingPunct="0">
              <a:spcBef>
                <a:spcPct val="20000"/>
              </a:spcBef>
              <a:buBlip>
                <a:blip r:embed="rId4"/>
              </a:buBlip>
              <a:defRPr sz="2800">
                <a:solidFill>
                  <a:schemeClr val="tx1"/>
                </a:solidFill>
                <a:latin typeface="Arial" panose="020B0604020202020204" pitchFamily="34" charset="0"/>
              </a:defRPr>
            </a:lvl2pPr>
            <a:lvl3pPr marL="1143000" indent="-228600" eaLnBrk="0" hangingPunct="0">
              <a:spcBef>
                <a:spcPct val="20000"/>
              </a:spcBef>
              <a:buBlip>
                <a:blip r:embed="rId4"/>
              </a:buBlip>
              <a:defRPr sz="2400">
                <a:solidFill>
                  <a:schemeClr val="tx1"/>
                </a:solidFill>
                <a:latin typeface="Arial" panose="020B0604020202020204" pitchFamily="34" charset="0"/>
              </a:defRPr>
            </a:lvl3pPr>
            <a:lvl4pPr marL="1600200" indent="-228600" eaLnBrk="0" hangingPunct="0">
              <a:spcBef>
                <a:spcPct val="20000"/>
              </a:spcBef>
              <a:buBlip>
                <a:blip r:embed="rId4"/>
              </a:buBlip>
              <a:defRPr sz="2000">
                <a:solidFill>
                  <a:schemeClr val="tx1"/>
                </a:solidFill>
                <a:latin typeface="Arial" panose="020B0604020202020204" pitchFamily="34" charset="0"/>
              </a:defRPr>
            </a:lvl4pPr>
            <a:lvl5pPr marL="2057400" indent="-228600" eaLnBrk="0" hangingPunct="0">
              <a:spcBef>
                <a:spcPct val="20000"/>
              </a:spcBef>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Blip>
                <a:blip r:embed="rId4"/>
              </a:buBlip>
              <a:defRPr sz="2000">
                <a:solidFill>
                  <a:schemeClr val="tx1"/>
                </a:solidFill>
                <a:latin typeface="Arial" panose="020B0604020202020204" pitchFamily="34" charset="0"/>
              </a:defRPr>
            </a:lvl9pPr>
          </a:lstStyle>
          <a:p>
            <a:pPr eaLnBrk="1" hangingPunct="1">
              <a:spcBef>
                <a:spcPct val="50000"/>
              </a:spcBef>
              <a:buFontTx/>
              <a:buNone/>
            </a:pPr>
            <a:r>
              <a:rPr lang="es-ES" dirty="0">
                <a:latin typeface="+mn-lt"/>
              </a:rPr>
              <a:t>Consistencia de la mejora del enfoque de dirección
</a:t>
            </a:r>
            <a:endParaRPr lang="nl-NL" altLang="nl-NL" dirty="0">
              <a:latin typeface="+mn-lt"/>
              <a:ea typeface="Verdana" panose="020B0604030504040204" pitchFamily="34" charset="0"/>
              <a:cs typeface="Verdana" panose="020B0604030504040204" pitchFamily="34" charset="0"/>
            </a:endParaRPr>
          </a:p>
        </p:txBody>
      </p:sp>
      <p:sp>
        <p:nvSpPr>
          <p:cNvPr id="4" name="Rectangle 4"/>
          <p:cNvSpPr>
            <a:spLocks noChangeArrowheads="1"/>
          </p:cNvSpPr>
          <p:nvPr/>
        </p:nvSpPr>
        <p:spPr bwMode="auto">
          <a:xfrm>
            <a:off x="5638800" y="764382"/>
            <a:ext cx="5242560" cy="4219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spcBef>
                <a:spcPct val="20000"/>
              </a:spcBef>
              <a:buBlip>
                <a:blip r:embed="rId4"/>
              </a:buBlip>
              <a:defRPr sz="3200">
                <a:solidFill>
                  <a:schemeClr val="tx1"/>
                </a:solidFill>
                <a:latin typeface="Arial" panose="020B0604020202020204" pitchFamily="34" charset="0"/>
              </a:defRPr>
            </a:lvl1pPr>
            <a:lvl2pPr marL="742950" indent="-285750" eaLnBrk="0" hangingPunct="0">
              <a:spcBef>
                <a:spcPct val="20000"/>
              </a:spcBef>
              <a:buBlip>
                <a:blip r:embed="rId4"/>
              </a:buBlip>
              <a:defRPr sz="2800">
                <a:solidFill>
                  <a:schemeClr val="tx1"/>
                </a:solidFill>
                <a:latin typeface="Arial" panose="020B0604020202020204" pitchFamily="34" charset="0"/>
              </a:defRPr>
            </a:lvl2pPr>
            <a:lvl3pPr marL="1143000" indent="-228600" eaLnBrk="0" hangingPunct="0">
              <a:spcBef>
                <a:spcPct val="20000"/>
              </a:spcBef>
              <a:buBlip>
                <a:blip r:embed="rId4"/>
              </a:buBlip>
              <a:defRPr sz="2400">
                <a:solidFill>
                  <a:schemeClr val="tx1"/>
                </a:solidFill>
                <a:latin typeface="Arial" panose="020B0604020202020204" pitchFamily="34" charset="0"/>
              </a:defRPr>
            </a:lvl3pPr>
            <a:lvl4pPr marL="1600200" indent="-228600" eaLnBrk="0" hangingPunct="0">
              <a:spcBef>
                <a:spcPct val="20000"/>
              </a:spcBef>
              <a:buBlip>
                <a:blip r:embed="rId4"/>
              </a:buBlip>
              <a:defRPr sz="2000">
                <a:solidFill>
                  <a:schemeClr val="tx1"/>
                </a:solidFill>
                <a:latin typeface="Arial" panose="020B0604020202020204" pitchFamily="34" charset="0"/>
              </a:defRPr>
            </a:lvl4pPr>
            <a:lvl5pPr marL="2057400" indent="-228600" eaLnBrk="0" hangingPunct="0">
              <a:spcBef>
                <a:spcPct val="20000"/>
              </a:spcBef>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Blip>
                <a:blip r:embed="rId4"/>
              </a:buBlip>
              <a:defRPr sz="2000">
                <a:solidFill>
                  <a:schemeClr val="tx1"/>
                </a:solidFill>
                <a:latin typeface="Arial" panose="020B0604020202020204" pitchFamily="34" charset="0"/>
              </a:defRPr>
            </a:lvl9pPr>
          </a:lstStyle>
          <a:p>
            <a:pPr eaLnBrk="1" hangingPunct="1">
              <a:lnSpc>
                <a:spcPct val="96000"/>
              </a:lnSpc>
              <a:spcBef>
                <a:spcPct val="0"/>
              </a:spcBef>
              <a:buFontTx/>
              <a:buNone/>
            </a:pPr>
            <a:r>
              <a:rPr lang="nl-NL" altLang="nl-NL" sz="4400" b="1" i="1" err="1">
                <a:latin typeface="+mn-lt"/>
              </a:rPr>
              <a:t>Hoshin</a:t>
            </a:r>
            <a:r>
              <a:rPr lang="nl-NL" altLang="nl-NL" sz="4400" b="1" i="1">
                <a:latin typeface="+mn-lt"/>
              </a:rPr>
              <a:t> </a:t>
            </a:r>
            <a:r>
              <a:rPr lang="nl-NL" altLang="nl-NL" sz="4400" b="1" i="1" err="1">
                <a:latin typeface="+mn-lt"/>
              </a:rPr>
              <a:t>Kanri</a:t>
            </a:r>
            <a:endParaRPr lang="nl-NL" altLang="nl-NL" sz="4400" b="1" i="1">
              <a:latin typeface="+mn-lt"/>
            </a:endParaRPr>
          </a:p>
        </p:txBody>
      </p:sp>
      <p:sp>
        <p:nvSpPr>
          <p:cNvPr id="5" name="Rechthoek 4"/>
          <p:cNvSpPr/>
          <p:nvPr/>
        </p:nvSpPr>
        <p:spPr>
          <a:xfrm>
            <a:off x="326571" y="4251960"/>
            <a:ext cx="9857559" cy="1938992"/>
          </a:xfrm>
          <a:prstGeom prst="rect">
            <a:avLst/>
          </a:prstGeom>
        </p:spPr>
        <p:txBody>
          <a:bodyPr wrap="square" anchor="t">
            <a:spAutoFit/>
          </a:bodyPr>
          <a:lstStyle/>
          <a:p>
            <a:pPr>
              <a:spcBef>
                <a:spcPct val="0"/>
              </a:spcBef>
            </a:pPr>
            <a:r>
              <a:rPr lang="nl-NL" altLang="nl-NL" sz="2400" u="sng" dirty="0">
                <a:ea typeface="Verdana"/>
                <a:cs typeface="Calibri"/>
              </a:rPr>
              <a:t>Profesor Kaoru Ishikawa:</a:t>
            </a:r>
            <a:r>
              <a:rPr lang="nl-NL" altLang="nl-NL" sz="2400" dirty="0">
                <a:latin typeface="Calibri"/>
                <a:ea typeface="Verdana"/>
                <a:cs typeface="Calibri"/>
              </a:rPr>
              <a:t> </a:t>
            </a:r>
            <a:endParaRPr lang="nl-NL" altLang="nl-NL" sz="2400" dirty="0">
              <a:latin typeface="Calibri" panose="020F0502020204030204" pitchFamily="34" charset="0"/>
              <a:ea typeface="Verdana" panose="020B0604030504040204" pitchFamily="34" charset="0"/>
              <a:cs typeface="Calibri" panose="020F0502020204030204" pitchFamily="34" charset="0"/>
            </a:endParaRPr>
          </a:p>
          <a:p>
            <a:pPr>
              <a:spcBef>
                <a:spcPct val="0"/>
              </a:spcBef>
            </a:pPr>
            <a:r>
              <a:rPr lang="nl-NL" altLang="nl-NL" sz="2400" i="1" dirty="0">
                <a:latin typeface="Calibri"/>
                <a:ea typeface="Verdana"/>
                <a:cs typeface="Calibri"/>
              </a:rPr>
              <a:t>"</a:t>
            </a:r>
            <a:r>
              <a:rPr lang="es-ES" altLang="nl-NL" sz="2400" i="1" dirty="0">
                <a:ea typeface="Verdana"/>
                <a:cs typeface="Calibri"/>
              </a:rPr>
              <a:t>Cada persona es el experto en su propio trabajo, y nosotros 
debemos utilizar el poder de pensamiento colectivo de todos los empleados para hacer de su organización la mejor en su ámbito. Este es el 
principio fundamental de </a:t>
            </a:r>
            <a:r>
              <a:rPr lang="es-ES" altLang="nl-NL" sz="2400" i="1" dirty="0" err="1">
                <a:ea typeface="Verdana"/>
                <a:cs typeface="Calibri"/>
              </a:rPr>
              <a:t>Hoshin</a:t>
            </a:r>
            <a:r>
              <a:rPr lang="es-ES" altLang="nl-NL" sz="2400" i="1" dirty="0">
                <a:ea typeface="Verdana"/>
                <a:cs typeface="Calibri"/>
              </a:rPr>
              <a:t> </a:t>
            </a:r>
            <a:r>
              <a:rPr lang="es-ES" altLang="nl-NL" sz="2400" i="1" dirty="0" err="1">
                <a:ea typeface="Verdana"/>
                <a:cs typeface="Calibri"/>
              </a:rPr>
              <a:t>Kanri</a:t>
            </a:r>
            <a:r>
              <a:rPr lang="nl-NL" altLang="nl-NL" sz="2400" i="1" dirty="0">
                <a:latin typeface="Calibri"/>
                <a:ea typeface="Verdana"/>
                <a:cs typeface="Calibri"/>
              </a:rPr>
              <a:t>”</a:t>
            </a:r>
          </a:p>
        </p:txBody>
      </p:sp>
      <p:pic>
        <p:nvPicPr>
          <p:cNvPr id="6" name="Picture 12" descr="kaoru+ishikaw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15938" y="3959621"/>
            <a:ext cx="1536383" cy="2047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hthoek 6"/>
          <p:cNvSpPr/>
          <p:nvPr/>
        </p:nvSpPr>
        <p:spPr>
          <a:xfrm>
            <a:off x="2686050" y="582930"/>
            <a:ext cx="7498080" cy="1156022"/>
          </a:xfrm>
          <a:prstGeom prst="rect">
            <a:avLst/>
          </a:prstGeom>
        </p:spPr>
        <p:txBody>
          <a:bodyPr wrap="square">
            <a:spAutoFit/>
          </a:bodyPr>
          <a:lstStyle/>
          <a:p>
            <a:pPr>
              <a:lnSpc>
                <a:spcPct val="96000"/>
              </a:lnSpc>
              <a:defRPr/>
            </a:pPr>
            <a:r>
              <a:rPr lang="nl-NL" sz="4000" b="1" dirty="0"/>
              <a:t>Despliegue de políticas </a:t>
            </a:r>
            <a:r>
              <a:rPr lang="es-ES" sz="3200" dirty="0"/>
              <a:t>se centra en crear cohesión y conexión</a:t>
            </a:r>
            <a:endParaRPr lang="nl-NL" sz="3200" dirty="0"/>
          </a:p>
        </p:txBody>
      </p:sp>
    </p:spTree>
    <p:extLst>
      <p:ext uri="{BB962C8B-B14F-4D97-AF65-F5344CB8AC3E}">
        <p14:creationId xmlns:p14="http://schemas.microsoft.com/office/powerpoint/2010/main" val="2751903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429079" y="324080"/>
            <a:ext cx="8701819" cy="1077218"/>
          </a:xfrm>
          <a:prstGeom prst="rect">
            <a:avLst/>
          </a:prstGeom>
        </p:spPr>
        <p:txBody>
          <a:bodyPr wrap="square" anchor="t">
            <a:spAutoFit/>
          </a:bodyPr>
          <a:lstStyle/>
          <a:p>
            <a:r>
              <a:rPr lang="nl-NL" sz="3200" dirty="0"/>
              <a:t>Ejemplo: Onderwijsgroep Tilburg</a:t>
            </a:r>
            <a:endParaRPr lang="nl-NL" sz="2400" dirty="0"/>
          </a:p>
          <a:p>
            <a:r>
              <a:rPr lang="nl-NL" sz="3200" dirty="0"/>
              <a:t>                        </a:t>
            </a:r>
            <a:r>
              <a:rPr lang="nl-NL" sz="2400" dirty="0"/>
              <a:t>(Escuela Formación Profesional) </a:t>
            </a:r>
            <a:endParaRPr lang="nl-NL" sz="2400" dirty="0">
              <a:cs typeface="Calibri"/>
            </a:endParaRPr>
          </a:p>
        </p:txBody>
      </p:sp>
      <p:grpSp>
        <p:nvGrpSpPr>
          <p:cNvPr id="3" name="Groep 2">
            <a:extLst>
              <a:ext uri="{FF2B5EF4-FFF2-40B4-BE49-F238E27FC236}">
                <a16:creationId xmlns:a16="http://schemas.microsoft.com/office/drawing/2014/main" id="{F901A74F-BD5E-45A4-A8D2-0A7DB46F0ABE}"/>
              </a:ext>
            </a:extLst>
          </p:cNvPr>
          <p:cNvGrpSpPr/>
          <p:nvPr/>
        </p:nvGrpSpPr>
        <p:grpSpPr>
          <a:xfrm>
            <a:off x="800865" y="4728845"/>
            <a:ext cx="6141734" cy="1246065"/>
            <a:chOff x="800865" y="4534292"/>
            <a:chExt cx="6425457" cy="1440618"/>
          </a:xfrm>
        </p:grpSpPr>
        <p:pic>
          <p:nvPicPr>
            <p:cNvPr id="4"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865" y="4567799"/>
              <a:ext cx="1393696" cy="129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6402" y="4569381"/>
              <a:ext cx="1654172" cy="1201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5707" y="4568804"/>
              <a:ext cx="1115104" cy="1406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Afbeelding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91342" y="4566294"/>
              <a:ext cx="1334980" cy="124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89706" y="4534292"/>
              <a:ext cx="1117156" cy="1290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0" name="Afbeelding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7682" y="1651643"/>
            <a:ext cx="4461114" cy="2365210"/>
          </a:xfrm>
          <a:prstGeom prst="rect">
            <a:avLst/>
          </a:prstGeom>
        </p:spPr>
      </p:pic>
      <p:sp>
        <p:nvSpPr>
          <p:cNvPr id="11" name="Rechthoek 10"/>
          <p:cNvSpPr/>
          <p:nvPr/>
        </p:nvSpPr>
        <p:spPr>
          <a:xfrm>
            <a:off x="767682" y="1931671"/>
            <a:ext cx="4462133" cy="1938992"/>
          </a:xfrm>
          <a:prstGeom prst="rect">
            <a:avLst/>
          </a:prstGeom>
        </p:spPr>
        <p:txBody>
          <a:bodyPr wrap="square">
            <a:spAutoFit/>
          </a:bodyPr>
          <a:lstStyle/>
          <a:p>
            <a:pPr algn="ctr"/>
            <a:r>
              <a:rPr lang="es-ES" sz="2400" dirty="0">
                <a:solidFill>
                  <a:srgbClr val="A73194"/>
                </a:solidFill>
                <a:latin typeface="Arial Black" panose="020B0A04020102020204" pitchFamily="34" charset="0"/>
                <a:cs typeface="Aharoni" panose="02010803020104030203" pitchFamily="2" charset="-79"/>
              </a:rPr>
              <a:t>¡Nuestra ambición colectiva es proporcionar la mejor educación de los Países Bajos!
</a:t>
            </a:r>
            <a:endParaRPr lang="nl-NL" sz="2400" dirty="0">
              <a:solidFill>
                <a:srgbClr val="A73194"/>
              </a:solidFill>
              <a:latin typeface="Arial Black" panose="020B0A04020102020204" pitchFamily="34" charset="0"/>
              <a:ea typeface="Yu Mincho Demibold" panose="02020600000000000000" pitchFamily="18" charset="-128"/>
            </a:endParaRPr>
          </a:p>
        </p:txBody>
      </p:sp>
      <p:pic>
        <p:nvPicPr>
          <p:cNvPr id="12" name="Afbeelding 11"/>
          <p:cNvPicPr>
            <a:picLocks noChangeAspect="1"/>
          </p:cNvPicPr>
          <p:nvPr/>
        </p:nvPicPr>
        <p:blipFill>
          <a:blip r:embed="rId9"/>
          <a:stretch>
            <a:fillRect/>
          </a:stretch>
        </p:blipFill>
        <p:spPr>
          <a:xfrm>
            <a:off x="8446651" y="2304226"/>
            <a:ext cx="3080353" cy="2165962"/>
          </a:xfrm>
          <a:prstGeom prst="rect">
            <a:avLst/>
          </a:prstGeom>
        </p:spPr>
      </p:pic>
      <p:pic>
        <p:nvPicPr>
          <p:cNvPr id="13" name="Afbeelding 12"/>
          <p:cNvPicPr>
            <a:picLocks noChangeAspect="1"/>
          </p:cNvPicPr>
          <p:nvPr/>
        </p:nvPicPr>
        <p:blipFill>
          <a:blip r:embed="rId10"/>
          <a:stretch>
            <a:fillRect/>
          </a:stretch>
        </p:blipFill>
        <p:spPr>
          <a:xfrm>
            <a:off x="6819281" y="2301465"/>
            <a:ext cx="1462683" cy="1496633"/>
          </a:xfrm>
          <a:prstGeom prst="rect">
            <a:avLst/>
          </a:prstGeom>
        </p:spPr>
      </p:pic>
      <p:sp>
        <p:nvSpPr>
          <p:cNvPr id="14" name="Titel 1"/>
          <p:cNvSpPr txBox="1">
            <a:spLocks/>
          </p:cNvSpPr>
          <p:nvPr/>
        </p:nvSpPr>
        <p:spPr>
          <a:xfrm flipH="1">
            <a:off x="772944" y="1019439"/>
            <a:ext cx="2587153" cy="595515"/>
          </a:xfrm>
          <a:prstGeom prst="rect">
            <a:avLst/>
          </a:prstGeom>
          <a:ln>
            <a:solidFill>
              <a:schemeClr val="tx1"/>
            </a:solidFill>
          </a:ln>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t>  </a:t>
            </a:r>
            <a:r>
              <a:rPr lang="nl-NL" sz="3200" dirty="0"/>
              <a:t>La</a:t>
            </a:r>
            <a:r>
              <a:rPr lang="nl-NL" sz="3200" dirty="0">
                <a:latin typeface="+mn-lt"/>
              </a:rPr>
              <a:t> mision</a:t>
            </a:r>
          </a:p>
        </p:txBody>
      </p:sp>
      <p:sp>
        <p:nvSpPr>
          <p:cNvPr id="15" name="Rechthoek 14"/>
          <p:cNvSpPr/>
          <p:nvPr/>
        </p:nvSpPr>
        <p:spPr>
          <a:xfrm rot="10800000" flipV="1">
            <a:off x="733826" y="4137080"/>
            <a:ext cx="4406031" cy="1077218"/>
          </a:xfrm>
          <a:prstGeom prst="rect">
            <a:avLst/>
          </a:prstGeom>
          <a:ln>
            <a:solidFill>
              <a:schemeClr val="tx1"/>
            </a:solidFill>
          </a:ln>
        </p:spPr>
        <p:txBody>
          <a:bodyPr wrap="square" anchor="t">
            <a:spAutoFit/>
          </a:bodyPr>
          <a:lstStyle/>
          <a:p>
            <a:r>
              <a:rPr lang="nl-NL" sz="3200" dirty="0"/>
              <a:t>5 objetivos estratégicos
</a:t>
            </a:r>
          </a:p>
        </p:txBody>
      </p:sp>
      <p:sp>
        <p:nvSpPr>
          <p:cNvPr id="16" name="Rechthoek 15"/>
          <p:cNvSpPr/>
          <p:nvPr/>
        </p:nvSpPr>
        <p:spPr>
          <a:xfrm flipH="1">
            <a:off x="6815197" y="1638528"/>
            <a:ext cx="3139403" cy="592881"/>
          </a:xfrm>
          <a:prstGeom prst="rect">
            <a:avLst/>
          </a:prstGeom>
          <a:ln>
            <a:solidFill>
              <a:schemeClr val="tx1"/>
            </a:solidFill>
          </a:ln>
        </p:spPr>
        <p:txBody>
          <a:bodyPr wrap="square" anchor="t">
            <a:spAutoFit/>
          </a:bodyPr>
          <a:lstStyle/>
          <a:p>
            <a:r>
              <a:rPr lang="nl-NL" sz="3200" dirty="0"/>
              <a:t>Ciclo PDCA &amp; A3 </a:t>
            </a:r>
          </a:p>
        </p:txBody>
      </p:sp>
      <p:sp>
        <p:nvSpPr>
          <p:cNvPr id="17" name="Rechthoek 16"/>
          <p:cNvSpPr/>
          <p:nvPr/>
        </p:nvSpPr>
        <p:spPr>
          <a:xfrm rot="10800000" flipV="1">
            <a:off x="320040" y="5815587"/>
            <a:ext cx="11761470" cy="369332"/>
          </a:xfrm>
          <a:prstGeom prst="rect">
            <a:avLst/>
          </a:prstGeom>
        </p:spPr>
        <p:txBody>
          <a:bodyPr wrap="square">
            <a:spAutoFit/>
          </a:bodyPr>
          <a:lstStyle/>
          <a:p>
            <a:r>
              <a:rPr lang="nl-NL" err="1"/>
              <a:t>Visible</a:t>
            </a:r>
            <a:r>
              <a:rPr lang="nl-NL"/>
              <a:t> &amp; proven </a:t>
            </a:r>
            <a:r>
              <a:rPr lang="nl-NL" err="1"/>
              <a:t>quality</a:t>
            </a:r>
            <a:r>
              <a:rPr lang="nl-NL"/>
              <a:t> – </a:t>
            </a:r>
            <a:r>
              <a:rPr lang="nl-NL" err="1"/>
              <a:t>Education</a:t>
            </a:r>
            <a:r>
              <a:rPr lang="nl-NL"/>
              <a:t> &amp; train </a:t>
            </a:r>
            <a:r>
              <a:rPr lang="nl-NL" err="1"/>
              <a:t>for</a:t>
            </a:r>
            <a:r>
              <a:rPr lang="nl-NL"/>
              <a:t> a </a:t>
            </a:r>
            <a:r>
              <a:rPr lang="nl-NL" err="1"/>
              <a:t>career</a:t>
            </a:r>
            <a:r>
              <a:rPr lang="nl-NL"/>
              <a:t> – Employee 3.0 – </a:t>
            </a:r>
            <a:r>
              <a:rPr lang="nl-NL" err="1"/>
              <a:t>Position</a:t>
            </a:r>
            <a:r>
              <a:rPr lang="nl-NL"/>
              <a:t> in </a:t>
            </a:r>
            <a:r>
              <a:rPr lang="nl-NL" err="1"/>
              <a:t>the</a:t>
            </a:r>
            <a:r>
              <a:rPr lang="nl-NL"/>
              <a:t> </a:t>
            </a:r>
            <a:r>
              <a:rPr lang="nl-NL" err="1"/>
              <a:t>region</a:t>
            </a:r>
            <a:r>
              <a:rPr lang="nl-NL"/>
              <a:t> – </a:t>
            </a:r>
            <a:r>
              <a:rPr lang="nl-NL" err="1"/>
              <a:t>Continuous</a:t>
            </a:r>
            <a:r>
              <a:rPr lang="nl-NL"/>
              <a:t> </a:t>
            </a:r>
            <a:r>
              <a:rPr lang="nl-NL" err="1"/>
              <a:t>improvement</a:t>
            </a:r>
            <a:r>
              <a:rPr lang="nl-NL"/>
              <a:t> </a:t>
            </a:r>
          </a:p>
        </p:txBody>
      </p:sp>
    </p:spTree>
    <p:extLst>
      <p:ext uri="{BB962C8B-B14F-4D97-AF65-F5344CB8AC3E}">
        <p14:creationId xmlns:p14="http://schemas.microsoft.com/office/powerpoint/2010/main" val="233787274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1_beamer_3_1_port 2">
    <a:dk1>
      <a:srgbClr val="000000"/>
    </a:dk1>
    <a:lt1>
      <a:srgbClr val="FFFFFF"/>
    </a:lt1>
    <a:dk2>
      <a:srgbClr val="FF0000"/>
    </a:dk2>
    <a:lt2>
      <a:srgbClr val="858C90"/>
    </a:lt2>
    <a:accent1>
      <a:srgbClr val="003366"/>
    </a:accent1>
    <a:accent2>
      <a:srgbClr val="768DB7"/>
    </a:accent2>
    <a:accent3>
      <a:srgbClr val="FFFFFF"/>
    </a:accent3>
    <a:accent4>
      <a:srgbClr val="000000"/>
    </a:accent4>
    <a:accent5>
      <a:srgbClr val="AAADB8"/>
    </a:accent5>
    <a:accent6>
      <a:srgbClr val="6A7FA6"/>
    </a:accent6>
    <a:hlink>
      <a:srgbClr val="02090A"/>
    </a:hlink>
    <a:folHlink>
      <a:srgbClr val="669900"/>
    </a:folHlink>
  </a:clrScheme>
  <a:fontScheme name="1_beamer_3_1_por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7FB7FE31D87FC944BC2242F5F365016A" ma:contentTypeVersion="12" ma:contentTypeDescription="Luo uusi asiakirja." ma:contentTypeScope="" ma:versionID="e7cd290be0310d79ded4a47832a0808f">
  <xsd:schema xmlns:xsd="http://www.w3.org/2001/XMLSchema" xmlns:xs="http://www.w3.org/2001/XMLSchema" xmlns:p="http://schemas.microsoft.com/office/2006/metadata/properties" xmlns:ns2="231c4e8d-8d33-4f83-9b03-dff978f9daf7" xmlns:ns3="dbb4bb59-340b-40d7-b36a-e65cb49f14f9" targetNamespace="http://schemas.microsoft.com/office/2006/metadata/properties" ma:root="true" ma:fieldsID="180e86ecb833259490524a507f8d9f6c" ns2:_="" ns3:_="">
    <xsd:import namespace="231c4e8d-8d33-4f83-9b03-dff978f9daf7"/>
    <xsd:import namespace="dbb4bb59-340b-40d7-b36a-e65cb49f14f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1c4e8d-8d33-4f83-9b03-dff978f9da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bb4bb59-340b-40d7-b36a-e65cb49f14f9" elementFormDefault="qualified">
    <xsd:import namespace="http://schemas.microsoft.com/office/2006/documentManagement/types"/>
    <xsd:import namespace="http://schemas.microsoft.com/office/infopath/2007/PartnerControls"/>
    <xsd:element name="SharedWithUsers" ma:index="13"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C6E1E1-2391-4497-8B1D-43D891CD2B9D}">
  <ds:schemaRefs>
    <ds:schemaRef ds:uri="dbb4bb59-340b-40d7-b36a-e65cb49f14f9"/>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231c4e8d-8d33-4f83-9b03-dff978f9daf7"/>
    <ds:schemaRef ds:uri="http://www.w3.org/XML/1998/namespace"/>
    <ds:schemaRef ds:uri="http://purl.org/dc/dcmitype/"/>
  </ds:schemaRefs>
</ds:datastoreItem>
</file>

<file path=customXml/itemProps2.xml><?xml version="1.0" encoding="utf-8"?>
<ds:datastoreItem xmlns:ds="http://schemas.openxmlformats.org/officeDocument/2006/customXml" ds:itemID="{E94440A1-3272-4FF9-BB46-6E531CC13FAE}">
  <ds:schemaRefs>
    <ds:schemaRef ds:uri="http://schemas.microsoft.com/sharepoint/v3/contenttype/forms"/>
  </ds:schemaRefs>
</ds:datastoreItem>
</file>

<file path=customXml/itemProps3.xml><?xml version="1.0" encoding="utf-8"?>
<ds:datastoreItem xmlns:ds="http://schemas.openxmlformats.org/officeDocument/2006/customXml" ds:itemID="{9B52B515-873A-48B0-A2BF-A59C6C547B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1c4e8d-8d33-4f83-9b03-dff978f9daf7"/>
    <ds:schemaRef ds:uri="dbb4bb59-340b-40d7-b36a-e65cb49f14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228</TotalTime>
  <Words>1859</Words>
  <Application>Microsoft Office PowerPoint</Application>
  <PresentationFormat>Laajakuva</PresentationFormat>
  <Paragraphs>163</Paragraphs>
  <Slides>28</Slides>
  <Notes>12</Notes>
  <HiddenSlides>0</HiddenSlides>
  <MMClips>0</MMClips>
  <ScaleCrop>false</ScaleCrop>
  <HeadingPairs>
    <vt:vector size="6" baseType="variant">
      <vt:variant>
        <vt:lpstr>Käytetyt fontit</vt:lpstr>
      </vt:variant>
      <vt:variant>
        <vt:i4>10</vt:i4>
      </vt:variant>
      <vt:variant>
        <vt:lpstr>Teema</vt:lpstr>
      </vt:variant>
      <vt:variant>
        <vt:i4>1</vt:i4>
      </vt:variant>
      <vt:variant>
        <vt:lpstr>Dian otsikot</vt:lpstr>
      </vt:variant>
      <vt:variant>
        <vt:i4>28</vt:i4>
      </vt:variant>
    </vt:vector>
  </HeadingPairs>
  <TitlesOfParts>
    <vt:vector size="39" baseType="lpstr">
      <vt:lpstr>Yu Gothic</vt:lpstr>
      <vt:lpstr>Aharoni</vt:lpstr>
      <vt:lpstr>Arial</vt:lpstr>
      <vt:lpstr>Arial Black</vt:lpstr>
      <vt:lpstr>Calibri</vt:lpstr>
      <vt:lpstr>Calibri Light</vt:lpstr>
      <vt:lpstr>Times New Roman</vt:lpstr>
      <vt:lpstr>Verdana</vt:lpstr>
      <vt:lpstr>Wingdings</vt:lpstr>
      <vt:lpstr>Yu Mincho Demibold</vt:lpstr>
      <vt:lpstr>Office-tema</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Nedergård Jan</dc:creator>
  <cp:lastModifiedBy>Peltoharju Sami</cp:lastModifiedBy>
  <cp:revision>386</cp:revision>
  <dcterms:created xsi:type="dcterms:W3CDTF">2019-08-21T07:31:50Z</dcterms:created>
  <dcterms:modified xsi:type="dcterms:W3CDTF">2021-02-25T10:58:39Z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0x0101007FB7FE31D87FC944BC2242F5F365016A</vt:lpwstr>
  </property>
</Properties>
</file>