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9" r:id="rId5"/>
    <p:sldId id="287" r:id="rId6"/>
    <p:sldId id="260" r:id="rId7"/>
    <p:sldId id="267" r:id="rId8"/>
    <p:sldId id="262" r:id="rId9"/>
    <p:sldId id="261" r:id="rId10"/>
    <p:sldId id="302" r:id="rId11"/>
    <p:sldId id="303" r:id="rId12"/>
    <p:sldId id="304" r:id="rId13"/>
    <p:sldId id="305" r:id="rId14"/>
    <p:sldId id="323" r:id="rId15"/>
    <p:sldId id="307" r:id="rId16"/>
    <p:sldId id="308" r:id="rId17"/>
    <p:sldId id="329" r:id="rId18"/>
    <p:sldId id="330" r:id="rId19"/>
    <p:sldId id="331" r:id="rId20"/>
    <p:sldId id="332" r:id="rId21"/>
    <p:sldId id="333" r:id="rId22"/>
    <p:sldId id="334" r:id="rId23"/>
    <p:sldId id="335" r:id="rId24"/>
    <p:sldId id="336" r:id="rId25"/>
    <p:sldId id="326" r:id="rId26"/>
    <p:sldId id="317" r:id="rId27"/>
    <p:sldId id="321" r:id="rId28"/>
    <p:sldId id="320" r:id="rId29"/>
    <p:sldId id="325" r:id="rId30"/>
    <p:sldId id="268" r:id="rId31"/>
    <p:sldId id="328" r:id="rId3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457EB-8B63-43E8-B075-04468BBF1D6D}" v="11" dt="2020-11-23T14:41:10.34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96" autoAdjust="0"/>
  </p:normalViewPr>
  <p:slideViewPr>
    <p:cSldViewPr snapToGrid="0">
      <p:cViewPr varScale="1">
        <p:scale>
          <a:sx n="54" d="100"/>
          <a:sy n="54" d="100"/>
        </p:scale>
        <p:origin x="1124" y="48"/>
      </p:cViewPr>
      <p:guideLst>
        <p:guide orient="horz" pos="125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oleObject" Target="file:///\\ATPTPLSF0001\ssilvestre$\My%20Documents\Ac&#231;&#227;o%20de%20Forma&#231;&#227;o%20Lean_2%20dias\melhoria%20cont&#237;nu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xVal>
            <c:numRef>
              <c:f>Sheet1!$A$2:$A$13</c:f>
              <c:numCache>
                <c:formatCode>General</c:formatCode>
                <c:ptCount val="12"/>
                <c:pt idx="0">
                  <c:v>0</c:v>
                </c:pt>
                <c:pt idx="1">
                  <c:v>20</c:v>
                </c:pt>
                <c:pt idx="2">
                  <c:v>20</c:v>
                </c:pt>
                <c:pt idx="3">
                  <c:v>40</c:v>
                </c:pt>
                <c:pt idx="4">
                  <c:v>40</c:v>
                </c:pt>
                <c:pt idx="5">
                  <c:v>60</c:v>
                </c:pt>
                <c:pt idx="6">
                  <c:v>60</c:v>
                </c:pt>
                <c:pt idx="7">
                  <c:v>80</c:v>
                </c:pt>
                <c:pt idx="8">
                  <c:v>80</c:v>
                </c:pt>
                <c:pt idx="9">
                  <c:v>100</c:v>
                </c:pt>
                <c:pt idx="10">
                  <c:v>100</c:v>
                </c:pt>
                <c:pt idx="11">
                  <c:v>120</c:v>
                </c:pt>
              </c:numCache>
            </c:numRef>
          </c:xVal>
          <c:yVal>
            <c:numRef>
              <c:f>Sheet1!$B$2:$B$13</c:f>
              <c:numCache>
                <c:formatCode>General</c:formatCode>
                <c:ptCount val="12"/>
                <c:pt idx="0">
                  <c:v>10</c:v>
                </c:pt>
                <c:pt idx="1">
                  <c:v>10</c:v>
                </c:pt>
                <c:pt idx="2">
                  <c:v>20</c:v>
                </c:pt>
                <c:pt idx="3">
                  <c:v>20</c:v>
                </c:pt>
                <c:pt idx="4">
                  <c:v>30</c:v>
                </c:pt>
                <c:pt idx="5">
                  <c:v>30</c:v>
                </c:pt>
                <c:pt idx="6">
                  <c:v>40</c:v>
                </c:pt>
                <c:pt idx="7">
                  <c:v>40</c:v>
                </c:pt>
                <c:pt idx="8">
                  <c:v>50</c:v>
                </c:pt>
                <c:pt idx="9">
                  <c:v>50</c:v>
                </c:pt>
                <c:pt idx="10">
                  <c:v>60</c:v>
                </c:pt>
                <c:pt idx="11">
                  <c:v>60</c:v>
                </c:pt>
              </c:numCache>
            </c:numRef>
          </c:yVal>
          <c:smooth val="0"/>
          <c:extLst>
            <c:ext xmlns:c16="http://schemas.microsoft.com/office/drawing/2014/chart" uri="{C3380CC4-5D6E-409C-BE32-E72D297353CC}">
              <c16:uniqueId val="{00000000-2B41-4C75-85C4-642F78105616}"/>
            </c:ext>
          </c:extLst>
        </c:ser>
        <c:dLbls>
          <c:showLegendKey val="0"/>
          <c:showVal val="0"/>
          <c:showCatName val="0"/>
          <c:showSerName val="0"/>
          <c:showPercent val="0"/>
          <c:showBubbleSize val="0"/>
        </c:dLbls>
        <c:axId val="407213216"/>
        <c:axId val="407213776"/>
      </c:scatterChart>
      <c:valAx>
        <c:axId val="407213216"/>
        <c:scaling>
          <c:orientation val="minMax"/>
        </c:scaling>
        <c:delete val="0"/>
        <c:axPos val="b"/>
        <c:title>
          <c:tx>
            <c:rich>
              <a:bodyPr/>
              <a:lstStyle/>
              <a:p>
                <a:pPr>
                  <a:defRPr/>
                </a:pPr>
                <a:r>
                  <a:rPr lang="en-US"/>
                  <a:t>Time</a:t>
                </a:r>
              </a:p>
            </c:rich>
          </c:tx>
          <c:layout>
            <c:manualLayout>
              <c:xMode val="edge"/>
              <c:yMode val="edge"/>
              <c:x val="0.46309011373578302"/>
              <c:y val="0.90645815106445027"/>
            </c:manualLayout>
          </c:layout>
          <c:overlay val="0"/>
        </c:title>
        <c:numFmt formatCode="General" sourceLinked="1"/>
        <c:majorTickMark val="out"/>
        <c:minorTickMark val="none"/>
        <c:tickLblPos val="none"/>
        <c:spPr>
          <a:noFill/>
        </c:spPr>
        <c:crossAx val="407213776"/>
        <c:crosses val="autoZero"/>
        <c:crossBetween val="midCat"/>
      </c:valAx>
      <c:valAx>
        <c:axId val="407213776"/>
        <c:scaling>
          <c:orientation val="minMax"/>
        </c:scaling>
        <c:delete val="0"/>
        <c:axPos val="l"/>
        <c:title>
          <c:tx>
            <c:rich>
              <a:bodyPr rot="-5400000" vert="horz"/>
              <a:lstStyle/>
              <a:p>
                <a:pPr>
                  <a:defRPr/>
                </a:pPr>
                <a:r>
                  <a:rPr lang="en-US"/>
                  <a:t>Results</a:t>
                </a:r>
              </a:p>
            </c:rich>
          </c:tx>
          <c:layout>
            <c:manualLayout>
              <c:xMode val="edge"/>
              <c:yMode val="edge"/>
              <c:x val="1.3888888888889374E-2"/>
              <c:y val="0.34534703995333926"/>
            </c:manualLayout>
          </c:layout>
          <c:overlay val="0"/>
        </c:title>
        <c:numFmt formatCode="General" sourceLinked="1"/>
        <c:majorTickMark val="out"/>
        <c:minorTickMark val="none"/>
        <c:tickLblPos val="none"/>
        <c:crossAx val="407213216"/>
        <c:crosses val="autoZero"/>
        <c:crossBetween val="midCat"/>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22E2FBB-5D68-438D-9CDD-3DBD7E349FE2}" type="datetimeFigureOut">
              <a:rPr lang="en-GB" smtClean="0"/>
              <a:t>11/12/2020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682B637-EC55-4AEC-B227-7AD0B48D76DF}" type="slidenum">
              <a:rPr lang="en-GB" smtClean="0"/>
              <a:t>‹nr.›</a:t>
            </a:fld>
            <a:endParaRPr lang="en-GB"/>
          </a:p>
        </p:txBody>
      </p:sp>
    </p:spTree>
    <p:extLst>
      <p:ext uri="{BB962C8B-B14F-4D97-AF65-F5344CB8AC3E}">
        <p14:creationId xmlns:p14="http://schemas.microsoft.com/office/powerpoint/2010/main" val="437615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buFont typeface="Wingdings" panose="05000000000000000000" pitchFamily="2" charset="2"/>
              <a:buChar char="§"/>
            </a:pPr>
            <a:r>
              <a:rPr lang="nl-NL" altLang="en-US" sz="1200" dirty="0">
                <a:sym typeface="Wingdings" panose="05000000000000000000" pitchFamily="2" charset="2"/>
              </a:rPr>
              <a:t>PDCA: met een multidisciplinair team waar alle medewerkers bij betrokken zijn (operators, teamleiders, opzichters, ingenieurs, managers) een gezamenlijk verbeterplan maken volgens de PDCA </a:t>
            </a:r>
          </a:p>
          <a:p>
            <a:pPr>
              <a:lnSpc>
                <a:spcPct val="100000"/>
              </a:lnSpc>
              <a:spcBef>
                <a:spcPts val="0"/>
              </a:spcBef>
              <a:spcAft>
                <a:spcPts val="600"/>
              </a:spcAft>
              <a:buFont typeface="Wingdings" panose="05000000000000000000" pitchFamily="2" charset="2"/>
              <a:buChar char="§"/>
            </a:pPr>
            <a:r>
              <a:rPr lang="nl-NL" altLang="en-US" sz="1200" dirty="0">
                <a:sym typeface="Wingdings" panose="05000000000000000000" pitchFamily="2" charset="2"/>
              </a:rPr>
              <a:t>KPI: Kritische Prestatie Indicatoren: meten=weten</a:t>
            </a:r>
          </a:p>
          <a:p>
            <a:pPr>
              <a:lnSpc>
                <a:spcPct val="100000"/>
              </a:lnSpc>
              <a:spcBef>
                <a:spcPts val="0"/>
              </a:spcBef>
              <a:spcAft>
                <a:spcPts val="600"/>
              </a:spcAft>
              <a:buFont typeface="Wingdings" panose="05000000000000000000" pitchFamily="2" charset="2"/>
              <a:buChar char="§"/>
            </a:pPr>
            <a:r>
              <a:rPr lang="nl-NL" altLang="en-US" sz="1200" dirty="0">
                <a:sym typeface="Wingdings" panose="05000000000000000000" pitchFamily="2" charset="2"/>
              </a:rPr>
              <a:t>A3: tool om PDCA goed weg te zetten. </a:t>
            </a:r>
          </a:p>
          <a:p>
            <a:pPr>
              <a:lnSpc>
                <a:spcPct val="100000"/>
              </a:lnSpc>
              <a:spcBef>
                <a:spcPts val="0"/>
              </a:spcBef>
              <a:spcAft>
                <a:spcPts val="600"/>
              </a:spcAft>
              <a:buFont typeface="Wingdings" panose="05000000000000000000" pitchFamily="2" charset="2"/>
              <a:buChar char="§"/>
            </a:pPr>
            <a:r>
              <a:rPr lang="nl-NL" altLang="en-US" sz="1200" dirty="0">
                <a:sym typeface="Wingdings" panose="05000000000000000000" pitchFamily="2" charset="2"/>
              </a:rPr>
              <a:t>Visueel bord: tool om processen zichtbaar te maken</a:t>
            </a:r>
          </a:p>
          <a:p>
            <a:pPr>
              <a:lnSpc>
                <a:spcPct val="100000"/>
              </a:lnSpc>
              <a:spcBef>
                <a:spcPts val="0"/>
              </a:spcBef>
              <a:spcAft>
                <a:spcPts val="600"/>
              </a:spcAft>
              <a:buFont typeface="Wingdings" panose="05000000000000000000" pitchFamily="2" charset="2"/>
              <a:buChar char="§"/>
            </a:pPr>
            <a:endParaRPr lang="nl-NL" altLang="en-US" sz="1200" dirty="0">
              <a:sym typeface="Wingdings" panose="05000000000000000000" pitchFamily="2" charset="2"/>
            </a:endParaRPr>
          </a:p>
          <a:p>
            <a:pPr>
              <a:lnSpc>
                <a:spcPct val="100000"/>
              </a:lnSpc>
              <a:spcBef>
                <a:spcPts val="0"/>
              </a:spcBef>
              <a:spcAft>
                <a:spcPts val="600"/>
              </a:spcAft>
              <a:buFont typeface="Wingdings" panose="05000000000000000000" pitchFamily="2" charset="2"/>
              <a:buChar char="§"/>
            </a:pPr>
            <a:endParaRPr lang="pt-PT" altLang="en-US" sz="1200" dirty="0"/>
          </a:p>
          <a:p>
            <a:endParaRPr lang="en-GB" dirty="0"/>
          </a:p>
        </p:txBody>
      </p:sp>
      <p:sp>
        <p:nvSpPr>
          <p:cNvPr id="4" name="Slide Number Placeholder 3"/>
          <p:cNvSpPr>
            <a:spLocks noGrp="1"/>
          </p:cNvSpPr>
          <p:nvPr>
            <p:ph type="sldNum" sz="quarter" idx="10"/>
          </p:nvPr>
        </p:nvSpPr>
        <p:spPr/>
        <p:txBody>
          <a:bodyPr/>
          <a:lstStyle/>
          <a:p>
            <a:fld id="{5682B637-EC55-4AEC-B227-7AD0B48D76DF}" type="slidenum">
              <a:rPr lang="en-GB" smtClean="0"/>
              <a:t>3</a:t>
            </a:fld>
            <a:endParaRPr lang="en-GB"/>
          </a:p>
        </p:txBody>
      </p:sp>
    </p:spTree>
    <p:extLst>
      <p:ext uri="{BB962C8B-B14F-4D97-AF65-F5344CB8AC3E}">
        <p14:creationId xmlns:p14="http://schemas.microsoft.com/office/powerpoint/2010/main" val="3969692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Video : A3 toegelicht – Engelstalig </a:t>
            </a:r>
          </a:p>
        </p:txBody>
      </p:sp>
      <p:sp>
        <p:nvSpPr>
          <p:cNvPr id="4" name="Tijdelijke aanduiding voor dianummer 3"/>
          <p:cNvSpPr>
            <a:spLocks noGrp="1"/>
          </p:cNvSpPr>
          <p:nvPr>
            <p:ph type="sldNum" sz="quarter" idx="5"/>
          </p:nvPr>
        </p:nvSpPr>
        <p:spPr/>
        <p:txBody>
          <a:bodyPr/>
          <a:lstStyle/>
          <a:p>
            <a:fld id="{5682B637-EC55-4AEC-B227-7AD0B48D76DF}" type="slidenum">
              <a:rPr lang="en-GB" smtClean="0"/>
              <a:t>22</a:t>
            </a:fld>
            <a:endParaRPr lang="en-GB"/>
          </a:p>
        </p:txBody>
      </p:sp>
    </p:spTree>
    <p:extLst>
      <p:ext uri="{BB962C8B-B14F-4D97-AF65-F5344CB8AC3E}">
        <p14:creationId xmlns:p14="http://schemas.microsoft.com/office/powerpoint/2010/main" val="3717040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Bord management: v</a:t>
            </a:r>
            <a:r>
              <a:rPr lang="nl-NL" altLang="nl-NL" dirty="0">
                <a:latin typeface="Arial" panose="020B0604020202020204" pitchFamily="34" charset="0"/>
              </a:rPr>
              <a:t>erbeteren is een proces dat moet worden gemanaged. </a:t>
            </a:r>
          </a:p>
          <a:p>
            <a:r>
              <a:rPr lang="nl-NL" altLang="nl-NL" dirty="0">
                <a:latin typeface="Arial" panose="020B0604020202020204" pitchFamily="34" charset="0"/>
              </a:rPr>
              <a:t>Het is een manier om alle medewerkers erbij te betrekken, ze kunnen allemaal deelnemen aan de duurzaam verbeteren. </a:t>
            </a:r>
          </a:p>
          <a:p>
            <a:r>
              <a:rPr lang="nl-NL" altLang="nl-NL" dirty="0">
                <a:latin typeface="Arial" panose="020B0604020202020204" pitchFamily="34" charset="0"/>
              </a:rPr>
              <a:t>Dit zijn enkele van de hulpmiddelen die u kunt gebruiken. </a:t>
            </a:r>
          </a:p>
          <a:p>
            <a:endParaRPr lang="nl-NL" altLang="nl-NL" dirty="0">
              <a:latin typeface="Arial" panose="020B0604020202020204" pitchFamily="34" charset="0"/>
            </a:endParaRPr>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23</a:t>
            </a:fld>
            <a:endParaRPr lang="en-GB"/>
          </a:p>
        </p:txBody>
      </p:sp>
    </p:spTree>
    <p:extLst>
      <p:ext uri="{BB962C8B-B14F-4D97-AF65-F5344CB8AC3E}">
        <p14:creationId xmlns:p14="http://schemas.microsoft.com/office/powerpoint/2010/main" val="21842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24</a:t>
            </a:fld>
            <a:endParaRPr lang="en-GB"/>
          </a:p>
        </p:txBody>
      </p:sp>
    </p:spTree>
    <p:extLst>
      <p:ext uri="{BB962C8B-B14F-4D97-AF65-F5344CB8AC3E}">
        <p14:creationId xmlns:p14="http://schemas.microsoft.com/office/powerpoint/2010/main" val="3807284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b="1" dirty="0" err="1"/>
              <a:t>Gemba</a:t>
            </a:r>
            <a:r>
              <a:rPr lang="nl-NL" altLang="nl-NL" b="1" dirty="0"/>
              <a:t>-wandeling: </a:t>
            </a:r>
          </a:p>
          <a:p>
            <a:r>
              <a:rPr lang="nl-NL" altLang="nl-NL" b="0" dirty="0"/>
              <a:t>Het observeren van de werkelijkheid is de enige manier om problemen echt op te lossen. Je komt alleen te weten hoe het gaat door naar de plaats te gaan waar producten of diensten worden geproduceerd. </a:t>
            </a:r>
          </a:p>
          <a:p>
            <a:endParaRPr lang="nl-NL" altLang="nl-NL" b="1" dirty="0"/>
          </a:p>
          <a:p>
            <a:r>
              <a:rPr lang="nl-NL" altLang="nl-NL" b="1" dirty="0"/>
              <a:t>Ga kijken: </a:t>
            </a:r>
            <a:r>
              <a:rPr lang="nl-NL" altLang="nl-NL" b="0" dirty="0"/>
              <a:t>begrijp de </a:t>
            </a:r>
            <a:r>
              <a:rPr lang="nl-NL" altLang="nl-NL" b="0" dirty="0" err="1"/>
              <a:t>waardestroom</a:t>
            </a:r>
            <a:r>
              <a:rPr lang="nl-NL" altLang="nl-NL" b="0" dirty="0"/>
              <a:t> en de huidige knelpunten die teams ervaren </a:t>
            </a:r>
          </a:p>
          <a:p>
            <a:r>
              <a:rPr lang="nl-NL" altLang="nl-NL" b="1" dirty="0"/>
              <a:t>Vraag waarom: </a:t>
            </a:r>
            <a:r>
              <a:rPr lang="nl-NL" altLang="nl-NL" b="0" dirty="0"/>
              <a:t>Stimuleer medewerkers door vragen te stellen om de knelpunten op te lossen (verhoog de probleemoplossende capaciteit) </a:t>
            </a:r>
          </a:p>
          <a:p>
            <a:r>
              <a:rPr lang="nl-NL" altLang="nl-NL" b="1" dirty="0"/>
              <a:t>Toon respect: </a:t>
            </a:r>
            <a:r>
              <a:rPr lang="nl-NL" altLang="nl-NL" b="0" dirty="0"/>
              <a:t>Toon het juiste gedrag, waarbij respect voor de medewerkers erg belangrijk is</a:t>
            </a:r>
          </a:p>
          <a:p>
            <a:endParaRPr lang="nl-NL" altLang="nl-NL" b="1" dirty="0"/>
          </a:p>
          <a:p>
            <a:r>
              <a:rPr lang="nl-NL" altLang="nl-NL" b="0" dirty="0"/>
              <a:t>De docent kan aanvullende informatie over een dashboard vinden in </a:t>
            </a:r>
            <a:r>
              <a:rPr lang="nl-NL" altLang="nl-NL" b="0" dirty="0" err="1"/>
              <a:t>Thinglink</a:t>
            </a:r>
            <a:endParaRPr lang="nl-NL" altLang="nl-NL" b="0" dirty="0"/>
          </a:p>
          <a:p>
            <a:endParaRPr lang="nl-NL" altLang="nl-NL" b="1" dirty="0"/>
          </a:p>
          <a:p>
            <a:endParaRPr lang="nl-NL" altLang="nl-NL" b="1" dirty="0"/>
          </a:p>
          <a:p>
            <a:endParaRPr lang="nl-NL" altLang="nl-NL" b="1" dirty="0"/>
          </a:p>
          <a:p>
            <a:endParaRPr lang="nl-NL" altLang="nl-NL" b="1" dirty="0"/>
          </a:p>
          <a:p>
            <a:endParaRPr lang="nl-NL" altLang="nl-NL"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indent="0">
              <a:buFontTx/>
              <a:buNone/>
            </a:pPr>
            <a:endParaRPr lang="nl-NL" altLang="nl-NL" dirty="0"/>
          </a:p>
          <a:p>
            <a:endParaRPr lang="nl-NL" dirty="0"/>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25</a:t>
            </a:fld>
            <a:endParaRPr lang="en-GB"/>
          </a:p>
        </p:txBody>
      </p:sp>
    </p:spTree>
    <p:extLst>
      <p:ext uri="{BB962C8B-B14F-4D97-AF65-F5344CB8AC3E}">
        <p14:creationId xmlns:p14="http://schemas.microsoft.com/office/powerpoint/2010/main" val="153286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82B637-EC55-4AEC-B227-7AD0B48D76DF}" type="slidenum">
              <a:rPr lang="en-GB" smtClean="0"/>
              <a:t>27</a:t>
            </a:fld>
            <a:endParaRPr lang="en-GB"/>
          </a:p>
        </p:txBody>
      </p:sp>
    </p:spTree>
    <p:extLst>
      <p:ext uri="{BB962C8B-B14F-4D97-AF65-F5344CB8AC3E}">
        <p14:creationId xmlns:p14="http://schemas.microsoft.com/office/powerpoint/2010/main" val="69065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82B637-EC55-4AEC-B227-7AD0B48D76DF}" type="slidenum">
              <a:rPr lang="en-GB" smtClean="0"/>
              <a:t>6</a:t>
            </a:fld>
            <a:endParaRPr lang="en-GB"/>
          </a:p>
        </p:txBody>
      </p:sp>
    </p:spTree>
    <p:extLst>
      <p:ext uri="{BB962C8B-B14F-4D97-AF65-F5344CB8AC3E}">
        <p14:creationId xmlns:p14="http://schemas.microsoft.com/office/powerpoint/2010/main" val="1113410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latin typeface="Arial" panose="020B0604020202020204" pitchFamily="34" charset="0"/>
                <a:sym typeface="Wingdings" panose="05000000000000000000" pitchFamily="2" charset="2"/>
              </a:rPr>
              <a:t>4500000</a:t>
            </a:r>
            <a:r>
              <a:rPr lang="nl-NL" altLang="nl-NL" baseline="0" dirty="0">
                <a:latin typeface="Arial" panose="020B0604020202020204" pitchFamily="34" charset="0"/>
                <a:sym typeface="Wingdings" panose="05000000000000000000" pitchFamily="2" charset="2"/>
              </a:rPr>
              <a:t> </a:t>
            </a:r>
            <a:r>
              <a:rPr lang="nl-NL" altLang="nl-NL" baseline="0" dirty="0" err="1">
                <a:latin typeface="Arial" panose="020B0604020202020204" pitchFamily="34" charset="0"/>
                <a:sym typeface="Wingdings" panose="05000000000000000000" pitchFamily="2" charset="2"/>
              </a:rPr>
              <a:t>Kaizen</a:t>
            </a:r>
            <a:r>
              <a:rPr lang="nl-NL" altLang="nl-NL" baseline="0" dirty="0">
                <a:latin typeface="Arial" panose="020B0604020202020204" pitchFamily="34" charset="0"/>
                <a:sym typeface="Wingdings" panose="05000000000000000000" pitchFamily="2" charset="2"/>
              </a:rPr>
              <a:t> geïmplementeerd in Toyota in Japan</a:t>
            </a:r>
          </a:p>
          <a:p>
            <a:r>
              <a:rPr lang="nl-NL" altLang="nl-NL" baseline="0" dirty="0">
                <a:latin typeface="Arial" panose="020B0604020202020204" pitchFamily="34" charset="0"/>
                <a:sym typeface="Wingdings" panose="05000000000000000000" pitchFamily="2" charset="2"/>
              </a:rPr>
              <a:t>6.3 </a:t>
            </a:r>
            <a:r>
              <a:rPr lang="nl-NL" altLang="nl-NL" baseline="0" dirty="0" err="1">
                <a:latin typeface="Arial" panose="020B0604020202020204" pitchFamily="34" charset="0"/>
                <a:sym typeface="Wingdings" panose="05000000000000000000" pitchFamily="2" charset="2"/>
              </a:rPr>
              <a:t>Kaizen</a:t>
            </a:r>
            <a:r>
              <a:rPr lang="nl-NL" altLang="nl-NL" baseline="0" dirty="0">
                <a:latin typeface="Arial" panose="020B0604020202020204" pitchFamily="34" charset="0"/>
                <a:sym typeface="Wingdings" panose="05000000000000000000" pitchFamily="2" charset="2"/>
              </a:rPr>
              <a:t> per jaar</a:t>
            </a:r>
          </a:p>
          <a:p>
            <a:endParaRPr lang="nl-NL" dirty="0"/>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7</a:t>
            </a:fld>
            <a:endParaRPr lang="en-GB"/>
          </a:p>
        </p:txBody>
      </p:sp>
    </p:spTree>
    <p:extLst>
      <p:ext uri="{BB962C8B-B14F-4D97-AF65-F5344CB8AC3E}">
        <p14:creationId xmlns:p14="http://schemas.microsoft.com/office/powerpoint/2010/main" val="87364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Beleid:</a:t>
            </a:r>
            <a:r>
              <a:rPr lang="nl-NL" b="1" baseline="0" dirty="0"/>
              <a:t> </a:t>
            </a:r>
            <a:r>
              <a:rPr lang="nl-NL" sz="1200" kern="1200" baseline="0" dirty="0">
                <a:solidFill>
                  <a:schemeClr val="tx1"/>
                </a:solidFill>
                <a:latin typeface="+mn-lt"/>
                <a:ea typeface="+mn-ea"/>
                <a:cs typeface="+mn-cs"/>
              </a:rPr>
              <a:t>Richting, Focus, Reden, Consistentie: dit laat zien waarom perfectie nodig is</a:t>
            </a:r>
            <a:endParaRPr lang="nl-NL" baseline="0" dirty="0"/>
          </a:p>
          <a:p>
            <a:r>
              <a:rPr lang="nl-NL" baseline="0" dirty="0"/>
              <a:t>. </a:t>
            </a:r>
          </a:p>
          <a:p>
            <a:r>
              <a:rPr lang="nl-NL" b="1" dirty="0" err="1"/>
              <a:t>Hosin</a:t>
            </a:r>
            <a:r>
              <a:rPr lang="nl-NL" dirty="0"/>
              <a:t> (Japans = doel, beleid) is</a:t>
            </a:r>
            <a:r>
              <a:rPr lang="nl-NL" baseline="0" dirty="0"/>
              <a:t> een term van de management filosofie. Het is een jaarlijkse planningsfase die helpt om (zakelijke) doelen te stellen met als doel ze daadwerkelijk te bereiken. </a:t>
            </a:r>
          </a:p>
          <a:p>
            <a:r>
              <a:rPr lang="nl-NL" b="1" baseline="0" dirty="0" err="1"/>
              <a:t>Hoshin</a:t>
            </a:r>
            <a:r>
              <a:rPr lang="nl-NL" b="1" baseline="0" dirty="0"/>
              <a:t>-systemen</a:t>
            </a:r>
            <a:r>
              <a:rPr lang="nl-NL" baseline="0" dirty="0"/>
              <a:t> bestaan in allerlei vormen. In een eenvoudige vorm kunnen ze bestaan uit formulieren, werkinstructies en actieplannen. Het helpt medewerkers en managers om doelen te stellen en meetpunten aan te wijzen om te controleren of deze doelen al dan niet zijn bereikt. Zoals veel management tools is </a:t>
            </a:r>
            <a:r>
              <a:rPr lang="nl-NL" baseline="0" dirty="0" err="1"/>
              <a:t>Hoshin</a:t>
            </a:r>
            <a:r>
              <a:rPr lang="nl-NL" baseline="0" dirty="0"/>
              <a:t> ontwikkeld in Japan, maar is gebaseerd op de Amerikaanse technologie van Management </a:t>
            </a:r>
            <a:r>
              <a:rPr lang="nl-NL" baseline="0" dirty="0" err="1"/>
              <a:t>by</a:t>
            </a:r>
            <a:r>
              <a:rPr lang="nl-NL" baseline="0" dirty="0"/>
              <a:t> </a:t>
            </a:r>
            <a:r>
              <a:rPr lang="nl-NL" baseline="0" dirty="0" err="1"/>
              <a:t>Objectives</a:t>
            </a:r>
            <a:r>
              <a:rPr lang="nl-NL" baseline="0" dirty="0"/>
              <a:t> en de klassieke cirkel van Plan, Do, Check, Act (The </a:t>
            </a:r>
            <a:r>
              <a:rPr lang="nl-NL" baseline="0" dirty="0" err="1"/>
              <a:t>Deming</a:t>
            </a:r>
            <a:r>
              <a:rPr lang="nl-NL" baseline="0" dirty="0"/>
              <a:t> cirkel).</a:t>
            </a:r>
          </a:p>
          <a:p>
            <a:endParaRPr lang="nl-NL" baseline="0" dirty="0"/>
          </a:p>
          <a:p>
            <a:endParaRPr lang="nl-NL" i="1" baseline="0" dirty="0"/>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8</a:t>
            </a:fld>
            <a:endParaRPr lang="en-GB"/>
          </a:p>
        </p:txBody>
      </p:sp>
    </p:spTree>
    <p:extLst>
      <p:ext uri="{BB962C8B-B14F-4D97-AF65-F5344CB8AC3E}">
        <p14:creationId xmlns:p14="http://schemas.microsoft.com/office/powerpoint/2010/main" val="174122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Om duurzaam te verbeteren start een bedrijf met het vastleggen van een </a:t>
            </a:r>
            <a:r>
              <a:rPr lang="nl-NL" b="1" baseline="0" dirty="0"/>
              <a:t>missie.</a:t>
            </a:r>
            <a:r>
              <a:rPr lang="nl-NL" baseline="0" dirty="0"/>
              <a:t> De </a:t>
            </a:r>
            <a:r>
              <a:rPr lang="nl-NL" b="1" baseline="0" dirty="0"/>
              <a:t>missie</a:t>
            </a:r>
            <a:r>
              <a:rPr lang="nl-NL" baseline="0" dirty="0"/>
              <a:t> is de stip aan de horizon. (</a:t>
            </a:r>
            <a:r>
              <a:rPr lang="nl-NL" baseline="0" dirty="0" err="1"/>
              <a:t>Hoshin</a:t>
            </a:r>
            <a:r>
              <a:rPr lang="nl-NL" baseline="0" dirty="0"/>
              <a:t> </a:t>
            </a:r>
            <a:r>
              <a:rPr lang="nl-NL" baseline="0" dirty="0" err="1"/>
              <a:t>Kanri</a:t>
            </a:r>
            <a:r>
              <a:rPr lang="nl-NL" baseline="0" dirty="0"/>
              <a:t>)  Als je geen missie hebt, ben je de controle kwijt. De missie van een bedrijf geeft een antwoord op de vraag: </a:t>
            </a:r>
            <a:r>
              <a:rPr lang="nl-NL" b="1" baseline="0" dirty="0"/>
              <a:t>Wat </a:t>
            </a:r>
            <a:r>
              <a:rPr lang="nl-NL" baseline="0" dirty="0"/>
              <a:t>wil het bedrijf bereiken (binnen 4 of 5 jaar)? </a:t>
            </a:r>
            <a:r>
              <a:rPr lang="nl-NL" b="1" baseline="0" dirty="0"/>
              <a:t>Waarom </a:t>
            </a:r>
            <a:r>
              <a:rPr lang="nl-NL" baseline="0" dirty="0"/>
              <a:t>doen we wat we doen?  </a:t>
            </a:r>
          </a:p>
          <a:p>
            <a:endParaRPr lang="nl-NL" baseline="0" dirty="0"/>
          </a:p>
          <a:p>
            <a:r>
              <a:rPr lang="nl-NL" baseline="0" dirty="0"/>
              <a:t>Om de missie te concretiseren beschrijf je </a:t>
            </a:r>
            <a:r>
              <a:rPr lang="nl-NL" b="1" baseline="0" dirty="0"/>
              <a:t>doelen</a:t>
            </a:r>
            <a:r>
              <a:rPr lang="nl-NL" baseline="0" dirty="0"/>
              <a:t>. De doelstellingen van het bedrijf geven een antwoord op de vraag: </a:t>
            </a:r>
            <a:r>
              <a:rPr lang="nl-NL" b="1" baseline="0" dirty="0"/>
              <a:t>Hoe </a:t>
            </a:r>
            <a:r>
              <a:rPr lang="nl-NL" baseline="0" dirty="0"/>
              <a:t>kan het bedrijf zijn missie bereiken? </a:t>
            </a:r>
          </a:p>
          <a:p>
            <a:endParaRPr lang="nl-NL" baseline="0" dirty="0"/>
          </a:p>
          <a:p>
            <a:r>
              <a:rPr lang="nl-NL" b="1" baseline="0" dirty="0"/>
              <a:t>PDCA</a:t>
            </a:r>
            <a:r>
              <a:rPr lang="nl-NL" baseline="0" dirty="0"/>
              <a:t> (plan do check act) </a:t>
            </a:r>
            <a:r>
              <a:rPr lang="nl-NL" b="1" baseline="0" dirty="0"/>
              <a:t>A3</a:t>
            </a:r>
            <a:r>
              <a:rPr lang="nl-NL" baseline="0" dirty="0"/>
              <a:t> : deze tool helpt om concrete stappen te zetten om de werksituatie te verbeteren. In kleinere stappen wordt beschreven hoe je de doelen kunt bereiken. Dit is de vertaling van een doel of een deel van een doel. Het is een hulpmiddel en NIET een doel. Overal kan deze tool een hulp zijn. Het geeft een richtlijn, een richting in de manier waarop iedereen kan werken. Het is visueel en transparant. </a:t>
            </a:r>
            <a:r>
              <a:rPr lang="nl-NL" b="1" baseline="0" dirty="0"/>
              <a:t>Wat </a:t>
            </a:r>
            <a:r>
              <a:rPr lang="nl-NL" baseline="0" dirty="0"/>
              <a:t>gaan we doen om ons doel te bereiken?</a:t>
            </a:r>
          </a:p>
          <a:p>
            <a:endParaRPr lang="nl-NL" baseline="0" dirty="0"/>
          </a:p>
          <a:p>
            <a:r>
              <a:rPr lang="nl-NL" baseline="0" dirty="0"/>
              <a:t>OPM: Extra info over WHY, HOW en WHAT ; The Golden </a:t>
            </a:r>
            <a:r>
              <a:rPr lang="nl-NL" baseline="0" dirty="0" err="1"/>
              <a:t>Circle</a:t>
            </a:r>
            <a:r>
              <a:rPr lang="nl-NL" baseline="0" dirty="0"/>
              <a:t> - Simon </a:t>
            </a:r>
            <a:r>
              <a:rPr lang="nl-NL" baseline="0" dirty="0" err="1"/>
              <a:t>Sinek</a:t>
            </a:r>
            <a:r>
              <a:rPr lang="nl-NL" baseline="0" dirty="0"/>
              <a:t>  </a:t>
            </a:r>
          </a:p>
          <a:p>
            <a:endParaRPr lang="nl-NL" baseline="0"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9</a:t>
            </a:fld>
            <a:endParaRPr lang="en-GB"/>
          </a:p>
        </p:txBody>
      </p:sp>
    </p:spTree>
    <p:extLst>
      <p:ext uri="{BB962C8B-B14F-4D97-AF65-F5344CB8AC3E}">
        <p14:creationId xmlns:p14="http://schemas.microsoft.com/office/powerpoint/2010/main" val="59169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baseline="0" dirty="0">
                <a:latin typeface="Calibri" panose="020F0502020204030204" pitchFamily="34" charset="0"/>
                <a:cs typeface="Calibri" panose="020F0502020204030204" pitchFamily="34" charset="0"/>
              </a:rPr>
              <a:t>Prestatiemanagement</a:t>
            </a:r>
            <a:r>
              <a:rPr lang="nl-NL" sz="1200" baseline="0" dirty="0">
                <a:latin typeface="Calibri" panose="020F0502020204030204" pitchFamily="34" charset="0"/>
                <a:cs typeface="Calibri" panose="020F0502020204030204" pitchFamily="34" charset="0"/>
              </a:rPr>
              <a:t> gaat over het creëren van inzicht in en het sturen op de geleverde prestaties.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aseline="0" dirty="0">
                <a:latin typeface="Calibri" panose="020F0502020204030204" pitchFamily="34" charset="0"/>
                <a:cs typeface="Calibri" panose="020F0502020204030204" pitchFamily="34" charset="0"/>
              </a:rPr>
              <a:t>Prestatiemanagement helpt bij het monitoren van het proces en de activiteit. Je moet het systematisch controleren, up-to-date houden. Zo kun je op het juiste moment sturen als het doel niet bereikt kan worden. Ontwikkelen van eigenaarschap; dit is mogelijk als het team zelf de </a:t>
            </a:r>
            <a:r>
              <a:rPr lang="nl-NL" sz="1200" baseline="0" dirty="0" err="1">
                <a:latin typeface="Calibri" panose="020F0502020204030204" pitchFamily="34" charset="0"/>
                <a:cs typeface="Calibri" panose="020F0502020204030204" pitchFamily="34" charset="0"/>
              </a:rPr>
              <a:t>KPI's</a:t>
            </a:r>
            <a:r>
              <a:rPr lang="nl-NL" sz="1200" baseline="0" dirty="0">
                <a:latin typeface="Calibri" panose="020F0502020204030204" pitchFamily="34" charset="0"/>
                <a:cs typeface="Calibri" panose="020F0502020204030204" pitchFamily="34" charset="0"/>
              </a:rPr>
              <a:t> maakt.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aseline="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aseline="0" dirty="0">
                <a:latin typeface="Calibri" panose="020F0502020204030204" pitchFamily="34" charset="0"/>
                <a:cs typeface="Calibri" panose="020F0502020204030204" pitchFamily="34" charset="0"/>
              </a:rPr>
              <a:t>Voor de operationele doelen zoekt de organisatie naar </a:t>
            </a:r>
            <a:r>
              <a:rPr lang="nl-NL" sz="1200" b="1" baseline="0" dirty="0" err="1">
                <a:latin typeface="Calibri" panose="020F0502020204030204" pitchFamily="34" charset="0"/>
                <a:cs typeface="Calibri" panose="020F0502020204030204" pitchFamily="34" charset="0"/>
              </a:rPr>
              <a:t>KPI's</a:t>
            </a:r>
            <a:r>
              <a:rPr lang="nl-NL" sz="1200" b="1" baseline="0" dirty="0">
                <a:latin typeface="Calibri" panose="020F0502020204030204" pitchFamily="34" charset="0"/>
                <a:cs typeface="Calibri" panose="020F0502020204030204" pitchFamily="34" charset="0"/>
              </a:rPr>
              <a:t>, </a:t>
            </a:r>
            <a:r>
              <a:rPr lang="nl-NL" sz="1200" baseline="0" dirty="0">
                <a:latin typeface="Calibri" panose="020F0502020204030204" pitchFamily="34" charset="0"/>
                <a:cs typeface="Calibri" panose="020F0502020204030204" pitchFamily="34" charset="0"/>
              </a:rPr>
              <a:t>waarmee de prestaties worden beoordeeld en </a:t>
            </a:r>
            <a:r>
              <a:rPr lang="nl-NL" sz="1200" baseline="0" dirty="0" err="1">
                <a:latin typeface="Calibri" panose="020F0502020204030204" pitchFamily="34" charset="0"/>
                <a:cs typeface="Calibri" panose="020F0502020204030204" pitchFamily="34" charset="0"/>
              </a:rPr>
              <a:t>zonodig</a:t>
            </a:r>
            <a:r>
              <a:rPr lang="nl-NL" sz="1200" baseline="0" dirty="0">
                <a:latin typeface="Calibri" panose="020F0502020204030204" pitchFamily="34" charset="0"/>
                <a:cs typeface="Calibri" panose="020F0502020204030204" pitchFamily="34" charset="0"/>
              </a:rPr>
              <a:t> tijdig worden bijgesteld.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aseline="0" dirty="0">
                <a:latin typeface="Calibri" panose="020F0502020204030204" pitchFamily="34" charset="0"/>
                <a:cs typeface="Calibri" panose="020F0502020204030204" pitchFamily="34" charset="0"/>
              </a:rPr>
              <a:t>Het doel van een </a:t>
            </a:r>
            <a:r>
              <a:rPr lang="nl-NL" sz="1200" b="1" baseline="0" dirty="0">
                <a:latin typeface="Calibri" panose="020F0502020204030204" pitchFamily="34" charset="0"/>
                <a:cs typeface="Calibri" panose="020F0502020204030204" pitchFamily="34" charset="0"/>
              </a:rPr>
              <a:t>Kritische Prestatie Indicator </a:t>
            </a:r>
            <a:r>
              <a:rPr lang="nl-NL" sz="1200" baseline="0" dirty="0">
                <a:latin typeface="Calibri" panose="020F0502020204030204" pitchFamily="34" charset="0"/>
                <a:cs typeface="Calibri" panose="020F0502020204030204" pitchFamily="34" charset="0"/>
              </a:rPr>
              <a:t>is om de doelstellingen meetbaar te maken; een KPI is dus kwantitatief, wordt uitgedrukt in een getal en is gekoppeld aan een norm of doel. De focus ligt op verbetering.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aseline="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aseline="0" dirty="0">
                <a:latin typeface="Calibri" panose="020F0502020204030204" pitchFamily="34" charset="0"/>
                <a:cs typeface="Calibri" panose="020F0502020204030204" pitchFamily="34" charset="0"/>
              </a:rPr>
              <a:t>Het SMART Principe (specifiek, meetbaar, acceptabel, realistisch en tijdgebonden) is een handig hulpmiddel om </a:t>
            </a:r>
            <a:r>
              <a:rPr lang="nl-NL" sz="1200" baseline="0" dirty="0" err="1">
                <a:latin typeface="Calibri" panose="020F0502020204030204" pitchFamily="34" charset="0"/>
                <a:cs typeface="Calibri" panose="020F0502020204030204" pitchFamily="34" charset="0"/>
              </a:rPr>
              <a:t>KPI's</a:t>
            </a:r>
            <a:r>
              <a:rPr lang="nl-NL" sz="1200" baseline="0" dirty="0">
                <a:latin typeface="Calibri" panose="020F0502020204030204" pitchFamily="34" charset="0"/>
                <a:cs typeface="Calibri" panose="020F0502020204030204" pitchFamily="34" charset="0"/>
              </a:rPr>
              <a:t> op te stellen.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aseline="0" dirty="0">
                <a:latin typeface="Calibri" panose="020F0502020204030204" pitchFamily="34" charset="0"/>
                <a:cs typeface="Calibri" panose="020F0502020204030204" pitchFamily="34" charset="0"/>
              </a:rPr>
              <a:t>Enkele voorbeelden van resultaat </a:t>
            </a:r>
            <a:r>
              <a:rPr lang="nl-NL" sz="1200" baseline="0" dirty="0" err="1">
                <a:latin typeface="Calibri" panose="020F0502020204030204" pitchFamily="34" charset="0"/>
                <a:cs typeface="Calibri" panose="020F0502020204030204" pitchFamily="34" charset="0"/>
              </a:rPr>
              <a:t>KPI's</a:t>
            </a:r>
            <a:r>
              <a:rPr lang="nl-NL" sz="1200" baseline="0" dirty="0">
                <a:latin typeface="Calibri" panose="020F0502020204030204" pitchFamily="34" charset="0"/>
                <a:cs typeface="Calibri" panose="020F0502020204030204" pitchFamily="34" charset="0"/>
              </a:rPr>
              <a:t> zijn omzet, winst, aantal producten, tijdsduur en productietijd.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Calibri" panose="020F0502020204030204" pitchFamily="34" charset="0"/>
              <a:cs typeface="Calibri" panose="020F0502020204030204" pitchFamily="34" charset="0"/>
            </a:endParaRPr>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10</a:t>
            </a:fld>
            <a:endParaRPr lang="en-GB"/>
          </a:p>
        </p:txBody>
      </p:sp>
    </p:spTree>
    <p:extLst>
      <p:ext uri="{BB962C8B-B14F-4D97-AF65-F5344CB8AC3E}">
        <p14:creationId xmlns:p14="http://schemas.microsoft.com/office/powerpoint/2010/main" val="3446230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Video : </a:t>
            </a:r>
            <a:r>
              <a:rPr lang="nl-NL" dirty="0" err="1"/>
              <a:t>the</a:t>
            </a:r>
            <a:r>
              <a:rPr lang="nl-NL" dirty="0"/>
              <a:t> </a:t>
            </a:r>
            <a:r>
              <a:rPr lang="nl-NL" dirty="0" err="1"/>
              <a:t>problem</a:t>
            </a:r>
            <a:r>
              <a:rPr lang="nl-NL" dirty="0"/>
              <a:t> </a:t>
            </a:r>
            <a:r>
              <a:rPr lang="nl-NL" dirty="0" err="1"/>
              <a:t>with</a:t>
            </a:r>
            <a:r>
              <a:rPr lang="nl-NL" dirty="0"/>
              <a:t> </a:t>
            </a:r>
            <a:r>
              <a:rPr lang="nl-NL" dirty="0" err="1"/>
              <a:t>key</a:t>
            </a:r>
            <a:r>
              <a:rPr lang="nl-NL" dirty="0"/>
              <a:t> performance indicator (KPI)? Engelstalig </a:t>
            </a:r>
          </a:p>
        </p:txBody>
      </p:sp>
      <p:sp>
        <p:nvSpPr>
          <p:cNvPr id="4" name="Tijdelijke aanduiding voor dianummer 3"/>
          <p:cNvSpPr>
            <a:spLocks noGrp="1"/>
          </p:cNvSpPr>
          <p:nvPr>
            <p:ph type="sldNum" sz="quarter" idx="5"/>
          </p:nvPr>
        </p:nvSpPr>
        <p:spPr/>
        <p:txBody>
          <a:bodyPr/>
          <a:lstStyle/>
          <a:p>
            <a:fld id="{5682B637-EC55-4AEC-B227-7AD0B48D76DF}" type="slidenum">
              <a:rPr lang="en-GB" smtClean="0"/>
              <a:t>11</a:t>
            </a:fld>
            <a:endParaRPr lang="en-GB"/>
          </a:p>
        </p:txBody>
      </p:sp>
    </p:spTree>
    <p:extLst>
      <p:ext uri="{BB962C8B-B14F-4D97-AF65-F5344CB8AC3E}">
        <p14:creationId xmlns:p14="http://schemas.microsoft.com/office/powerpoint/2010/main" val="423527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baseline="0" dirty="0"/>
              <a:t>De </a:t>
            </a:r>
            <a:r>
              <a:rPr lang="nl-NL" b="1" baseline="0" dirty="0" err="1"/>
              <a:t>Deming</a:t>
            </a:r>
            <a:r>
              <a:rPr lang="nl-NL" b="1" baseline="0" dirty="0"/>
              <a:t> kwaliteitscirkel </a:t>
            </a:r>
            <a:r>
              <a:rPr lang="nl-NL" baseline="0" dirty="0"/>
              <a:t>is een instrument om kwaliteit in een organisatie te bereiken. </a:t>
            </a:r>
          </a:p>
          <a:p>
            <a:r>
              <a:rPr lang="nl-NL" baseline="0" dirty="0"/>
              <a:t>De cirkel beschrijft </a:t>
            </a:r>
            <a:r>
              <a:rPr lang="nl-NL" b="1" baseline="0" dirty="0"/>
              <a:t>4 activiteiten </a:t>
            </a:r>
            <a:r>
              <a:rPr lang="nl-NL" baseline="0" dirty="0"/>
              <a:t>die van toepassing zijn op alle verbeteringen in een organisatie. Het cyclische karakter garandeert dat kwaliteitsverbetering voortdurend onder de aandacht is. </a:t>
            </a:r>
          </a:p>
          <a:p>
            <a:endParaRPr lang="nl-NL" baseline="0" dirty="0"/>
          </a:p>
          <a:p>
            <a:r>
              <a:rPr lang="nl-NL" baseline="0" dirty="0"/>
              <a:t>De 4 activiteiten zijn:  </a:t>
            </a:r>
          </a:p>
          <a:p>
            <a:r>
              <a:rPr lang="nl-NL" b="1" baseline="0" dirty="0"/>
              <a:t>Plan</a:t>
            </a:r>
            <a:r>
              <a:rPr lang="nl-NL" baseline="0" dirty="0"/>
              <a:t> : kijk naar het huidige werk en ontwerp een plan om dit werk te verbeteren. Stel doelen voor deze verbetering. </a:t>
            </a:r>
          </a:p>
          <a:p>
            <a:r>
              <a:rPr lang="nl-NL" b="1" baseline="0" dirty="0"/>
              <a:t>Doen: </a:t>
            </a:r>
            <a:r>
              <a:rPr lang="nl-NL" baseline="0" dirty="0"/>
              <a:t>de geplande verbetering implementeren in een gecontroleerde testopstelling. </a:t>
            </a:r>
          </a:p>
          <a:p>
            <a:r>
              <a:rPr lang="nl-NL" b="1" baseline="0" dirty="0"/>
              <a:t>Check</a:t>
            </a:r>
            <a:r>
              <a:rPr lang="nl-NL" baseline="0" dirty="0"/>
              <a:t>: meet het resultaat van de verbetering en vergelijk het met de oorspronkelijke situatie en toets het aan de gestelde doelen.  </a:t>
            </a:r>
          </a:p>
          <a:p>
            <a:r>
              <a:rPr lang="nl-NL" b="1" baseline="0" dirty="0"/>
              <a:t>Act: </a:t>
            </a:r>
            <a:r>
              <a:rPr lang="nl-NL" baseline="0" dirty="0"/>
              <a:t>aanpassen op basis van de resultaten die bij CHECK zijn gevonden. </a:t>
            </a:r>
          </a:p>
          <a:p>
            <a:endParaRPr lang="nl-NL" baseline="0" dirty="0"/>
          </a:p>
          <a:p>
            <a:r>
              <a:rPr lang="nl-NL" baseline="0" dirty="0"/>
              <a:t>Standaard: Na evaluatie kan de </a:t>
            </a:r>
            <a:r>
              <a:rPr lang="nl-NL" b="1" baseline="0" dirty="0"/>
              <a:t>standaardisatie</a:t>
            </a:r>
            <a:r>
              <a:rPr lang="nl-NL" baseline="0" dirty="0"/>
              <a:t> van de succesvolle verbeteringen worden uitgevoerd. Dan </a:t>
            </a:r>
            <a:r>
              <a:rPr lang="nl-NL" b="1" baseline="0" dirty="0"/>
              <a:t>borg </a:t>
            </a:r>
            <a:r>
              <a:rPr lang="nl-NL" baseline="0" dirty="0"/>
              <a:t>je de </a:t>
            </a:r>
            <a:r>
              <a:rPr lang="nl-NL" b="1" baseline="0" dirty="0"/>
              <a:t>standaard</a:t>
            </a:r>
            <a:r>
              <a:rPr lang="nl-NL" baseline="0" dirty="0"/>
              <a:t>, die vervolgens de nieuwe </a:t>
            </a:r>
            <a:r>
              <a:rPr lang="nl-NL" b="1" baseline="0" dirty="0"/>
              <a:t>norm</a:t>
            </a:r>
            <a:r>
              <a:rPr lang="nl-NL" baseline="0" dirty="0"/>
              <a:t> wordt. </a:t>
            </a:r>
          </a:p>
          <a:p>
            <a:r>
              <a:rPr lang="nl-NL" baseline="0" dirty="0"/>
              <a:t>De kern van deze visie is dat </a:t>
            </a:r>
            <a:r>
              <a:rPr lang="nl-NL" b="1" baseline="0" dirty="0"/>
              <a:t>iedere medewerker </a:t>
            </a:r>
            <a:r>
              <a:rPr lang="nl-NL" baseline="0" dirty="0"/>
              <a:t>in staat is zijn eigen werkwijze te beoordelen en te verbeteren. </a:t>
            </a:r>
          </a:p>
          <a:p>
            <a:endParaRPr lang="nl-NL" baseline="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12</a:t>
            </a:fld>
            <a:endParaRPr lang="en-GB"/>
          </a:p>
        </p:txBody>
      </p:sp>
    </p:spTree>
    <p:extLst>
      <p:ext uri="{BB962C8B-B14F-4D97-AF65-F5344CB8AC3E}">
        <p14:creationId xmlns:p14="http://schemas.microsoft.com/office/powerpoint/2010/main" val="2049223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volgende slides tonen elk een stap met een uitleg. </a:t>
            </a:r>
          </a:p>
          <a:p>
            <a:r>
              <a:rPr lang="nl-NL" dirty="0"/>
              <a:t> </a:t>
            </a:r>
          </a:p>
        </p:txBody>
      </p:sp>
      <p:sp>
        <p:nvSpPr>
          <p:cNvPr id="4" name="Tijdelijke aanduiding voor dianummer 3"/>
          <p:cNvSpPr>
            <a:spLocks noGrp="1"/>
          </p:cNvSpPr>
          <p:nvPr>
            <p:ph type="sldNum" sz="quarter" idx="10"/>
          </p:nvPr>
        </p:nvSpPr>
        <p:spPr/>
        <p:txBody>
          <a:bodyPr/>
          <a:lstStyle/>
          <a:p>
            <a:fld id="{5682B637-EC55-4AEC-B227-7AD0B48D76DF}" type="slidenum">
              <a:rPr lang="en-GB" smtClean="0"/>
              <a:t>13</a:t>
            </a:fld>
            <a:endParaRPr lang="en-GB"/>
          </a:p>
        </p:txBody>
      </p:sp>
    </p:spTree>
    <p:extLst>
      <p:ext uri="{BB962C8B-B14F-4D97-AF65-F5344CB8AC3E}">
        <p14:creationId xmlns:p14="http://schemas.microsoft.com/office/powerpoint/2010/main" val="2900591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06432" cy="6858000"/>
          </a:xfrm>
          <a:prstGeom prst="rect">
            <a:avLst/>
          </a:prstGeom>
        </p:spPr>
      </p:pic>
    </p:spTree>
    <p:extLst>
      <p:ext uri="{BB962C8B-B14F-4D97-AF65-F5344CB8AC3E}">
        <p14:creationId xmlns:p14="http://schemas.microsoft.com/office/powerpoint/2010/main" val="177330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pic>
        <p:nvPicPr>
          <p:cNvPr id="5"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3426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317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58035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9Co8slUvYj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youtu.be/9Co8slUvYj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fqVNs2DbGV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s://youtu.be/fqVNs2DbGV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png"/><Relationship Id="rId5" Type="http://schemas.microsoft.com/office/2007/relationships/hdphoto" Target="../media/hdphoto1.wdp"/><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4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kaizen.bz/Kaizen_kanji.gif" TargetMode="External"/><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2329685" y="1813173"/>
            <a:ext cx="7290265" cy="2862322"/>
          </a:xfrm>
          <a:prstGeom prst="rect">
            <a:avLst/>
          </a:prstGeom>
          <a:noFill/>
        </p:spPr>
        <p:txBody>
          <a:bodyPr wrap="none" rtlCol="0" anchor="t">
            <a:spAutoFit/>
          </a:bodyPr>
          <a:lstStyle/>
          <a:p>
            <a:pPr algn="ctr"/>
            <a:r>
              <a:rPr lang="sv-SE" sz="2000" dirty="0">
                <a:latin typeface="Arial"/>
                <a:ea typeface="Arial" charset="0"/>
                <a:cs typeface="Arial"/>
              </a:rPr>
              <a:t>T05</a:t>
            </a:r>
          </a:p>
          <a:p>
            <a:pPr algn="ctr"/>
            <a:r>
              <a:rPr lang="sv-SE" sz="4000" dirty="0">
                <a:latin typeface="Arial"/>
                <a:ea typeface="Arial" charset="0"/>
                <a:cs typeface="Arial"/>
              </a:rPr>
              <a:t> LEAN BASIC TRAINING</a:t>
            </a:r>
            <a:endParaRPr lang="sv-SE" dirty="0">
              <a:latin typeface="Arial"/>
              <a:cs typeface="Arial"/>
            </a:endParaRPr>
          </a:p>
          <a:p>
            <a:pPr algn="ctr"/>
            <a:r>
              <a:rPr lang="en-US" sz="6000" dirty="0">
                <a:latin typeface="Calibri"/>
                <a:cs typeface="Calibri"/>
              </a:rPr>
              <a:t>Principe 5</a:t>
            </a:r>
          </a:p>
          <a:p>
            <a:pPr algn="ctr"/>
            <a:r>
              <a:rPr lang="en-US" sz="6000" dirty="0" err="1">
                <a:latin typeface="Calibri"/>
                <a:cs typeface="Calibri"/>
              </a:rPr>
              <a:t>Streven</a:t>
            </a:r>
            <a:r>
              <a:rPr lang="en-US" sz="6000" dirty="0">
                <a:latin typeface="Calibri"/>
                <a:cs typeface="Calibri"/>
              </a:rPr>
              <a:t> </a:t>
            </a:r>
            <a:r>
              <a:rPr lang="en-US" sz="6000" dirty="0" err="1">
                <a:latin typeface="Calibri"/>
                <a:cs typeface="Calibri"/>
              </a:rPr>
              <a:t>naar</a:t>
            </a:r>
            <a:r>
              <a:rPr lang="en-US" sz="6000" dirty="0">
                <a:latin typeface="Calibri"/>
                <a:cs typeface="Calibri"/>
              </a:rPr>
              <a:t> </a:t>
            </a:r>
            <a:r>
              <a:rPr lang="en-US" sz="6000" dirty="0" err="1">
                <a:latin typeface="Calibri"/>
                <a:cs typeface="Calibri"/>
              </a:rPr>
              <a:t>perfectie</a:t>
            </a:r>
            <a:r>
              <a:rPr lang="en-US" sz="6000" dirty="0">
                <a:latin typeface="Calibri"/>
                <a:cs typeface="Calibri"/>
              </a:rPr>
              <a:t> </a:t>
            </a:r>
          </a:p>
        </p:txBody>
      </p:sp>
      <p:sp>
        <p:nvSpPr>
          <p:cNvPr id="2" name="Rechthoek 1"/>
          <p:cNvSpPr/>
          <p:nvPr/>
        </p:nvSpPr>
        <p:spPr>
          <a:xfrm>
            <a:off x="5974813" y="3244334"/>
            <a:ext cx="242374" cy="369332"/>
          </a:xfrm>
          <a:prstGeom prst="rect">
            <a:avLst/>
          </a:prstGeom>
        </p:spPr>
        <p:txBody>
          <a:bodyPr wrap="none">
            <a:spAutoFit/>
          </a:bodyPr>
          <a:lstStyle/>
          <a:p>
            <a:r>
              <a:rPr lang="nl-NL">
                <a:solidFill>
                  <a:srgbClr val="000000"/>
                </a:solidFill>
                <a:latin typeface="Times New Roman" panose="02020603050405020304" pitchFamily="18" charset="0"/>
              </a:rPr>
              <a:t> </a:t>
            </a:r>
            <a:endParaRPr lang="nl-NL"/>
          </a:p>
        </p:txBody>
      </p:sp>
    </p:spTree>
    <p:extLst>
      <p:ext uri="{BB962C8B-B14F-4D97-AF65-F5344CB8AC3E}">
        <p14:creationId xmlns:p14="http://schemas.microsoft.com/office/powerpoint/2010/main" val="2378633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80010" y="1460990"/>
            <a:ext cx="8855430" cy="5539978"/>
          </a:xfrm>
          <a:prstGeom prst="rect">
            <a:avLst/>
          </a:prstGeom>
        </p:spPr>
        <p:txBody>
          <a:bodyPr wrap="square" anchor="t">
            <a:spAutoFit/>
          </a:bodyPr>
          <a:lstStyle/>
          <a:p>
            <a:pPr marL="285750" indent="-285750">
              <a:defRPr/>
            </a:pPr>
            <a:r>
              <a:rPr lang="en-US" sz="2800" b="1" dirty="0" err="1"/>
              <a:t>Waarom</a:t>
            </a:r>
            <a:r>
              <a:rPr lang="en-US" sz="2800" b="1" dirty="0"/>
              <a:t> </a:t>
            </a:r>
            <a:r>
              <a:rPr lang="en-US" sz="2800" b="1" dirty="0" err="1"/>
              <a:t>en</a:t>
            </a:r>
            <a:r>
              <a:rPr lang="en-US" sz="2800" b="1" dirty="0"/>
              <a:t> hoe: </a:t>
            </a:r>
          </a:p>
          <a:p>
            <a:pPr marL="457200" indent="-457200">
              <a:buFont typeface="Wingdings"/>
              <a:buChar char="Ø"/>
              <a:defRPr/>
            </a:pPr>
            <a:r>
              <a:rPr lang="en-US" sz="2800" dirty="0" err="1"/>
              <a:t>Meten</a:t>
            </a:r>
            <a:r>
              <a:rPr lang="en-US" sz="2800" dirty="0"/>
              <a:t> van het </a:t>
            </a:r>
            <a:r>
              <a:rPr lang="en-US" sz="2800" dirty="0" err="1"/>
              <a:t>proces</a:t>
            </a:r>
            <a:r>
              <a:rPr lang="en-US" sz="2800" dirty="0"/>
              <a:t> en de </a:t>
            </a:r>
            <a:r>
              <a:rPr lang="en-US" sz="2800" dirty="0" err="1"/>
              <a:t>opbrengsten</a:t>
            </a:r>
            <a:endParaRPr lang="en-US" sz="2800" dirty="0">
              <a:cs typeface="Calibri" panose="020F0502020204030204"/>
            </a:endParaRPr>
          </a:p>
          <a:p>
            <a:pPr marL="457200" indent="-457200">
              <a:buFont typeface="Wingdings"/>
              <a:buChar char="Ø"/>
              <a:defRPr/>
            </a:pPr>
            <a:r>
              <a:rPr lang="en-US" sz="2800" dirty="0"/>
              <a:t>Kan </a:t>
            </a:r>
            <a:r>
              <a:rPr lang="en-US" sz="2800" dirty="0" err="1"/>
              <a:t>beïnvloed</a:t>
            </a:r>
            <a:r>
              <a:rPr lang="en-US" sz="2800" dirty="0"/>
              <a:t> </a:t>
            </a:r>
            <a:r>
              <a:rPr lang="en-US" sz="2800" dirty="0" err="1"/>
              <a:t>worden</a:t>
            </a:r>
            <a:endParaRPr lang="en-US" sz="2800" dirty="0">
              <a:cs typeface="Calibri" panose="020F0502020204030204"/>
            </a:endParaRPr>
          </a:p>
          <a:p>
            <a:pPr marL="457200" indent="-457200">
              <a:buFont typeface="Wingdings"/>
              <a:buChar char="Ø"/>
              <a:defRPr/>
            </a:pPr>
            <a:r>
              <a:rPr lang="en-US" sz="2800" dirty="0" err="1"/>
              <a:t>Actueel</a:t>
            </a:r>
            <a:endParaRPr lang="en-US" sz="2800" dirty="0">
              <a:cs typeface="Calibri" panose="020F0502020204030204"/>
            </a:endParaRPr>
          </a:p>
          <a:p>
            <a:pPr marL="457200" indent="-457200">
              <a:buFont typeface="Wingdings"/>
              <a:buChar char="Ø"/>
              <a:defRPr/>
            </a:pPr>
            <a:r>
              <a:rPr lang="en-US" sz="2800" dirty="0" err="1"/>
              <a:t>Actuele</a:t>
            </a:r>
            <a:r>
              <a:rPr lang="en-US" sz="2800" dirty="0"/>
              <a:t> </a:t>
            </a:r>
            <a:r>
              <a:rPr lang="en-US" sz="2800" dirty="0" err="1"/>
              <a:t>situatie</a:t>
            </a:r>
            <a:r>
              <a:rPr lang="en-US" sz="2800" dirty="0"/>
              <a:t> </a:t>
            </a:r>
            <a:r>
              <a:rPr lang="en-US" sz="2800" dirty="0" err="1"/>
              <a:t>t.o.v</a:t>
            </a:r>
            <a:r>
              <a:rPr lang="en-US" sz="2800" dirty="0"/>
              <a:t>. het </a:t>
            </a:r>
            <a:r>
              <a:rPr lang="en-US" sz="2800" dirty="0" err="1"/>
              <a:t>doel</a:t>
            </a:r>
            <a:r>
              <a:rPr lang="en-US" sz="2800" dirty="0"/>
              <a:t> </a:t>
            </a:r>
            <a:endParaRPr lang="en-US" sz="2800" dirty="0">
              <a:cs typeface="Calibri" panose="020F0502020204030204"/>
            </a:endParaRPr>
          </a:p>
          <a:p>
            <a:pPr marL="457200" indent="-457200">
              <a:buFont typeface="Wingdings"/>
              <a:buChar char="Ø"/>
              <a:defRPr/>
            </a:pPr>
            <a:r>
              <a:rPr lang="en-US" sz="2800" dirty="0" err="1"/>
              <a:t>Eigenaarschap</a:t>
            </a:r>
            <a:endParaRPr lang="en-US" sz="2800" dirty="0">
              <a:cs typeface="Calibri" panose="020F0502020204030204"/>
            </a:endParaRPr>
          </a:p>
          <a:p>
            <a:pPr>
              <a:defRPr/>
            </a:pPr>
            <a:endParaRPr lang="en-US" sz="2800" b="1" dirty="0"/>
          </a:p>
          <a:p>
            <a:pPr>
              <a:defRPr/>
            </a:pPr>
            <a:r>
              <a:rPr lang="en-US" sz="2800" b="1" dirty="0" err="1"/>
              <a:t>Gebruik</a:t>
            </a:r>
            <a:r>
              <a:rPr lang="en-US" sz="2800" b="1" dirty="0"/>
              <a:t>: </a:t>
            </a:r>
            <a:endParaRPr lang="en-US" sz="2800" b="1" dirty="0">
              <a:cs typeface="Calibri"/>
            </a:endParaRPr>
          </a:p>
          <a:p>
            <a:pPr>
              <a:defRPr/>
            </a:pPr>
            <a:r>
              <a:rPr lang="nl-NL" sz="2800" dirty="0"/>
              <a:t>                Kritische Prestatie Indicatoren:</a:t>
            </a:r>
          </a:p>
          <a:p>
            <a:pPr>
              <a:defRPr/>
            </a:pPr>
            <a:r>
              <a:rPr lang="nl-NL" sz="2800" dirty="0"/>
              <a:t>  </a:t>
            </a:r>
          </a:p>
          <a:p>
            <a:r>
              <a:rPr lang="nl-NL" sz="2800" dirty="0"/>
              <a:t>kwantitatief, cijfers, norm/doel en SMART.  </a:t>
            </a:r>
            <a:endParaRPr lang="nl-NL" sz="2800" dirty="0">
              <a:cs typeface="Calibri"/>
            </a:endParaRPr>
          </a:p>
          <a:p>
            <a:endParaRPr lang="nl-NL" sz="2800" dirty="0"/>
          </a:p>
          <a:p>
            <a:endParaRPr lang="nl-NL" dirty="0"/>
          </a:p>
        </p:txBody>
      </p:sp>
      <p:sp>
        <p:nvSpPr>
          <p:cNvPr id="3" name="Oval 10"/>
          <p:cNvSpPr>
            <a:spLocks noChangeArrowheads="1"/>
          </p:cNvSpPr>
          <p:nvPr/>
        </p:nvSpPr>
        <p:spPr bwMode="auto">
          <a:xfrm>
            <a:off x="518803" y="4951512"/>
            <a:ext cx="1234441" cy="649188"/>
          </a:xfrm>
          <a:prstGeom prst="ellipse">
            <a:avLst/>
          </a:prstGeom>
          <a:solidFill>
            <a:srgbClr val="E2007A"/>
          </a:solidFill>
          <a:ln>
            <a:noFill/>
          </a:ln>
          <a:extLst>
            <a:ext uri="{91240B29-F687-4F45-9708-019B960494DF}">
              <a14:hiddenLine xmlns:a14="http://schemas.microsoft.com/office/drawing/2010/main" w="9525" algn="ctr">
                <a:solidFill>
                  <a:srgbClr val="000000"/>
                </a:solidFill>
                <a:round/>
                <a:headEnd/>
                <a:tailEnd/>
              </a14:hiddenLine>
            </a:ext>
          </a:extLst>
        </p:spPr>
        <p:txBody>
          <a:bodyPr wrap="square" anchor="ctr">
            <a:spAutoFit/>
          </a:bodyPr>
          <a:lstStyle>
            <a:lvl1pPr eaLnBrk="0" hangingPunct="0">
              <a:spcBef>
                <a:spcPct val="20000"/>
              </a:spcBef>
              <a:buBlip>
                <a:blip r:embed="rId3"/>
              </a:buBlip>
              <a:defRPr sz="3200">
                <a:solidFill>
                  <a:schemeClr val="tx1"/>
                </a:solidFill>
                <a:latin typeface="Arial" panose="020B0604020202020204" pitchFamily="34" charset="0"/>
              </a:defRPr>
            </a:lvl1pPr>
            <a:lvl2pPr marL="742950" indent="-285750" eaLnBrk="0" hangingPunct="0">
              <a:spcBef>
                <a:spcPct val="20000"/>
              </a:spcBef>
              <a:buBlip>
                <a:blip r:embed="rId3"/>
              </a:buBlip>
              <a:defRPr sz="2800">
                <a:solidFill>
                  <a:schemeClr val="tx1"/>
                </a:solidFill>
                <a:latin typeface="Arial" panose="020B0604020202020204" pitchFamily="34" charset="0"/>
              </a:defRPr>
            </a:lvl2pPr>
            <a:lvl3pPr marL="1143000" indent="-228600" eaLnBrk="0" hangingPunct="0">
              <a:spcBef>
                <a:spcPct val="20000"/>
              </a:spcBef>
              <a:buBlip>
                <a:blip r:embed="rId3"/>
              </a:buBlip>
              <a:defRPr sz="2400">
                <a:solidFill>
                  <a:schemeClr val="tx1"/>
                </a:solidFill>
                <a:latin typeface="Arial" panose="020B0604020202020204" pitchFamily="34" charset="0"/>
              </a:defRPr>
            </a:lvl3pPr>
            <a:lvl4pPr marL="1600200" indent="-228600" eaLnBrk="0" hangingPunct="0">
              <a:spcBef>
                <a:spcPct val="20000"/>
              </a:spcBef>
              <a:buBlip>
                <a:blip r:embed="rId3"/>
              </a:buBlip>
              <a:defRPr sz="2000">
                <a:solidFill>
                  <a:schemeClr val="tx1"/>
                </a:solidFill>
                <a:latin typeface="Arial" panose="020B0604020202020204" pitchFamily="34" charset="0"/>
              </a:defRPr>
            </a:lvl4pPr>
            <a:lvl5pPr marL="2057400" indent="-228600" eaLnBrk="0" hangingPunct="0">
              <a:spcBef>
                <a:spcPct val="20000"/>
              </a:spcBef>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9pPr>
          </a:lstStyle>
          <a:p>
            <a:pPr eaLnBrk="1" hangingPunct="1">
              <a:spcBef>
                <a:spcPct val="0"/>
              </a:spcBef>
              <a:buFontTx/>
              <a:buNone/>
            </a:pPr>
            <a:r>
              <a:rPr lang="nl-NL" altLang="nl-NL" sz="2400" b="1"/>
              <a:t>KPI</a:t>
            </a:r>
          </a:p>
        </p:txBody>
      </p:sp>
      <p:sp>
        <p:nvSpPr>
          <p:cNvPr id="4" name="Rechthoek 3"/>
          <p:cNvSpPr/>
          <p:nvPr/>
        </p:nvSpPr>
        <p:spPr>
          <a:xfrm>
            <a:off x="2686050" y="468630"/>
            <a:ext cx="7075170" cy="1323439"/>
          </a:xfrm>
          <a:prstGeom prst="rect">
            <a:avLst/>
          </a:prstGeom>
        </p:spPr>
        <p:txBody>
          <a:bodyPr wrap="square">
            <a:spAutoFit/>
          </a:bodyPr>
          <a:lstStyle/>
          <a:p>
            <a:pPr algn="ctr"/>
            <a:r>
              <a:rPr lang="nl-NL" sz="4000" b="1" dirty="0">
                <a:latin typeface="Calibri" panose="020F0502020204030204" pitchFamily="34" charset="0"/>
                <a:cs typeface="Calibri" panose="020F0502020204030204" pitchFamily="34" charset="0"/>
              </a:rPr>
              <a:t>Principe 5  Prestatiemanagement:</a:t>
            </a:r>
          </a:p>
        </p:txBody>
      </p:sp>
      <p:pic>
        <p:nvPicPr>
          <p:cNvPr id="5" name="Picture 5" descr="C:\Users\Vera\Dropbox\LI@V Plein\Klanten\OGT\2016\Inhoud\VWS Green Belt opleiding\Communicatie\Huisstijl en afbeeldingen OGT\digitaal verbeterbo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860" y="2469607"/>
            <a:ext cx="5568102" cy="3131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357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974813" y="3244334"/>
            <a:ext cx="242374" cy="369332"/>
          </a:xfrm>
          <a:prstGeom prst="rect">
            <a:avLst/>
          </a:prstGeom>
        </p:spPr>
        <p:txBody>
          <a:bodyPr wrap="none">
            <a:spAutoFit/>
          </a:bodyPr>
          <a:lstStyle/>
          <a:p>
            <a:r>
              <a:rPr lang="nl-NL">
                <a:solidFill>
                  <a:srgbClr val="000000"/>
                </a:solidFill>
                <a:latin typeface="Times New Roman" panose="02020603050405020304" pitchFamily="18" charset="0"/>
              </a:rPr>
              <a:t> </a:t>
            </a:r>
            <a:endParaRPr lang="nl-NL"/>
          </a:p>
        </p:txBody>
      </p:sp>
      <p:sp>
        <p:nvSpPr>
          <p:cNvPr id="3" name="Rechthoek 2"/>
          <p:cNvSpPr/>
          <p:nvPr/>
        </p:nvSpPr>
        <p:spPr>
          <a:xfrm>
            <a:off x="3312189" y="2875002"/>
            <a:ext cx="4813241" cy="369332"/>
          </a:xfrm>
          <a:prstGeom prst="rect">
            <a:avLst/>
          </a:prstGeom>
        </p:spPr>
        <p:txBody>
          <a:bodyPr wrap="none">
            <a:spAutoFit/>
          </a:bodyPr>
          <a:lstStyle/>
          <a:p>
            <a:r>
              <a:rPr lang="fi-FI" u="sng">
                <a:solidFill>
                  <a:srgbClr val="0563C1"/>
                </a:solidFill>
                <a:latin typeface="Calibri" panose="020F0502020204030204" pitchFamily="34" charset="0"/>
                <a:hlinkClick r:id="rId3"/>
              </a:rPr>
              <a:t>https://www.youtube.com/watch?v=9Co8slUvYj0</a:t>
            </a:r>
            <a:r>
              <a:rPr lang="fi-FI">
                <a:solidFill>
                  <a:srgbClr val="000000"/>
                </a:solidFill>
                <a:latin typeface="Calibri" panose="020F0502020204030204" pitchFamily="34" charset="0"/>
                <a:hlinkClick r:id="rId3"/>
              </a:rPr>
              <a:t>​</a:t>
            </a:r>
            <a:endParaRPr lang="nl-NL"/>
          </a:p>
        </p:txBody>
      </p:sp>
      <p:pic>
        <p:nvPicPr>
          <p:cNvPr id="6" name="Kuva 6" descr="Kuva, joka sisältää kohteen tietokone&#10;&#10;Kuvaus luotu, erittäin korkea luotettavuus">
            <a:hlinkClick r:id="rId4"/>
            <a:extLst>
              <a:ext uri="{FF2B5EF4-FFF2-40B4-BE49-F238E27FC236}">
                <a16:creationId xmlns:a16="http://schemas.microsoft.com/office/drawing/2014/main" id="{4611EA89-FF26-49CA-BDFA-8DC59AF8D4D2}"/>
              </a:ext>
            </a:extLst>
          </p:cNvPr>
          <p:cNvPicPr>
            <a:picLocks noChangeAspect="1"/>
          </p:cNvPicPr>
          <p:nvPr/>
        </p:nvPicPr>
        <p:blipFill rotWithShape="1">
          <a:blip r:embed="rId5"/>
          <a:srcRect l="185" r="8118" b="8824"/>
          <a:stretch/>
        </p:blipFill>
        <p:spPr>
          <a:xfrm>
            <a:off x="1943279" y="1192930"/>
            <a:ext cx="8063067" cy="4519333"/>
          </a:xfrm>
          <a:prstGeom prst="rect">
            <a:avLst/>
          </a:prstGeom>
        </p:spPr>
      </p:pic>
    </p:spTree>
    <p:extLst>
      <p:ext uri="{BB962C8B-B14F-4D97-AF65-F5344CB8AC3E}">
        <p14:creationId xmlns:p14="http://schemas.microsoft.com/office/powerpoint/2010/main" val="3402609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1413164" y="444214"/>
            <a:ext cx="8835241" cy="1323439"/>
          </a:xfrm>
          <a:prstGeom prst="rect">
            <a:avLst/>
          </a:prstGeom>
        </p:spPr>
        <p:txBody>
          <a:bodyPr wrap="square" anchor="t">
            <a:spAutoFit/>
          </a:bodyPr>
          <a:lstStyle/>
          <a:p>
            <a:pPr algn="ctr"/>
            <a:r>
              <a:rPr lang="nl-NL" sz="4000" b="1" dirty="0"/>
              <a:t> Principe 5 </a:t>
            </a:r>
          </a:p>
          <a:p>
            <a:pPr algn="ctr"/>
            <a:r>
              <a:rPr lang="nl-NL" sz="4000" b="1" dirty="0">
                <a:latin typeface="Calibri"/>
                <a:cs typeface="Calibri"/>
              </a:rPr>
              <a:t>Tool: PDCA: de </a:t>
            </a:r>
            <a:r>
              <a:rPr lang="nl-NL" sz="4000" b="1" dirty="0" err="1">
                <a:latin typeface="Calibri"/>
                <a:cs typeface="Calibri"/>
              </a:rPr>
              <a:t>kwaliteitcirkel</a:t>
            </a:r>
            <a:r>
              <a:rPr lang="nl-NL" sz="4000" b="1" dirty="0">
                <a:latin typeface="Calibri"/>
                <a:cs typeface="Calibri"/>
              </a:rPr>
              <a:t> </a:t>
            </a:r>
            <a:r>
              <a:rPr lang="nl-NL" sz="4000" b="1" dirty="0" err="1">
                <a:latin typeface="Calibri"/>
                <a:cs typeface="Calibri"/>
              </a:rPr>
              <a:t>Deming</a:t>
            </a:r>
            <a:r>
              <a:rPr lang="nl-NL" sz="4000" b="1" dirty="0">
                <a:latin typeface="Calibri"/>
                <a:cs typeface="Calibri"/>
              </a:rPr>
              <a:t> </a:t>
            </a:r>
            <a:endParaRPr lang="sv-SE" dirty="0"/>
          </a:p>
        </p:txBody>
      </p:sp>
      <p:pic>
        <p:nvPicPr>
          <p:cNvPr id="5" name="Afbeelding 4">
            <a:extLst>
              <a:ext uri="{FF2B5EF4-FFF2-40B4-BE49-F238E27FC236}">
                <a16:creationId xmlns:a16="http://schemas.microsoft.com/office/drawing/2014/main" id="{BB0D17F6-9856-40A1-9C20-EE55C08B8B66}"/>
              </a:ext>
            </a:extLst>
          </p:cNvPr>
          <p:cNvPicPr>
            <a:picLocks noChangeAspect="1"/>
          </p:cNvPicPr>
          <p:nvPr/>
        </p:nvPicPr>
        <p:blipFill>
          <a:blip r:embed="rId3"/>
          <a:stretch>
            <a:fillRect/>
          </a:stretch>
        </p:blipFill>
        <p:spPr>
          <a:xfrm>
            <a:off x="1943595" y="1747460"/>
            <a:ext cx="7588334" cy="4666326"/>
          </a:xfrm>
          <a:prstGeom prst="rect">
            <a:avLst/>
          </a:prstGeom>
        </p:spPr>
      </p:pic>
    </p:spTree>
    <p:extLst>
      <p:ext uri="{BB962C8B-B14F-4D97-AF65-F5344CB8AC3E}">
        <p14:creationId xmlns:p14="http://schemas.microsoft.com/office/powerpoint/2010/main" val="355871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220686" y="237507"/>
            <a:ext cx="8098970" cy="1261884"/>
          </a:xfrm>
          <a:prstGeom prst="rect">
            <a:avLst/>
          </a:prstGeom>
        </p:spPr>
        <p:txBody>
          <a:bodyPr wrap="square" anchor="t">
            <a:spAutoFit/>
          </a:bodyPr>
          <a:lstStyle/>
          <a:p>
            <a:pPr algn="ctr"/>
            <a:r>
              <a:rPr lang="nl-NL" sz="4000" b="1" dirty="0"/>
              <a:t>Principe 5 </a:t>
            </a:r>
          </a:p>
          <a:p>
            <a:r>
              <a:rPr lang="nl-NL" sz="3600" b="1" dirty="0"/>
              <a:t>Tool: </a:t>
            </a:r>
            <a:r>
              <a:rPr lang="nl-NL" sz="3600" b="1" dirty="0">
                <a:ea typeface="+mn-lt"/>
                <a:cs typeface="+mn-lt"/>
              </a:rPr>
              <a:t>A3 om de PDCA</a:t>
            </a:r>
            <a:r>
              <a:rPr lang="nl-NL" sz="3600" b="1" dirty="0"/>
              <a:t> te implementeren</a:t>
            </a:r>
          </a:p>
        </p:txBody>
      </p:sp>
      <p:sp>
        <p:nvSpPr>
          <p:cNvPr id="4" name="Rechthoek 3"/>
          <p:cNvSpPr/>
          <p:nvPr/>
        </p:nvSpPr>
        <p:spPr>
          <a:xfrm>
            <a:off x="1318161" y="1591294"/>
            <a:ext cx="7962998" cy="4832092"/>
          </a:xfrm>
          <a:prstGeom prst="rect">
            <a:avLst/>
          </a:prstGeom>
        </p:spPr>
        <p:txBody>
          <a:bodyPr wrap="square" anchor="t">
            <a:spAutoFit/>
          </a:bodyPr>
          <a:lstStyle/>
          <a:p>
            <a:pPr marL="514350" indent="-514350">
              <a:buAutoNum type="arabicPeriod"/>
            </a:pPr>
            <a:r>
              <a:rPr lang="nl-NL" sz="2800" dirty="0"/>
              <a:t>Probleemstelling: bepaal het onderwerp en</a:t>
            </a:r>
          </a:p>
          <a:p>
            <a:r>
              <a:rPr lang="nl-NL" sz="2800" dirty="0"/>
              <a:t>      huidige (ad hoc) maatregelen (reactief/repareren) </a:t>
            </a:r>
          </a:p>
          <a:p>
            <a:r>
              <a:rPr lang="nl-NL" sz="2800" dirty="0"/>
              <a:t>2.   Bepalen van het doel</a:t>
            </a:r>
          </a:p>
          <a:p>
            <a:r>
              <a:rPr lang="nl-NL" sz="2800" dirty="0"/>
              <a:t>      Problemen analyseren </a:t>
            </a:r>
          </a:p>
          <a:p>
            <a:pPr marL="514350" indent="-514350">
              <a:buFontTx/>
              <a:buAutoNum type="arabicPeriod" startAt="3"/>
            </a:pPr>
            <a:r>
              <a:rPr lang="nl-NL" sz="2800" dirty="0"/>
              <a:t>Bedenk oplossingen / tegenmaatregelen &amp; maak een implementatieplan </a:t>
            </a:r>
            <a:endParaRPr lang="nl-NL" sz="2800" dirty="0">
              <a:cs typeface="Calibri"/>
            </a:endParaRPr>
          </a:p>
          <a:p>
            <a:pPr marL="514350" indent="-514350">
              <a:buFontTx/>
              <a:buAutoNum type="arabicPeriod" startAt="5"/>
            </a:pPr>
            <a:r>
              <a:rPr lang="nl-NL" sz="2800" dirty="0"/>
              <a:t>Plan uitvoeren </a:t>
            </a:r>
          </a:p>
          <a:p>
            <a:pPr marL="514350" indent="-514350">
              <a:buAutoNum type="arabicPeriod" startAt="5"/>
            </a:pPr>
            <a:r>
              <a:rPr lang="nl-NL" sz="2800" dirty="0"/>
              <a:t>Effecten meten</a:t>
            </a:r>
          </a:p>
          <a:p>
            <a:pPr marL="514350" indent="-514350">
              <a:buFontTx/>
              <a:buAutoNum type="arabicPeriod" startAt="7"/>
            </a:pPr>
            <a:r>
              <a:rPr lang="nl-NL" sz="2800" dirty="0"/>
              <a:t>Standaardiseren en veiligstellen van de werkwijze. </a:t>
            </a:r>
          </a:p>
          <a:p>
            <a:pPr marL="514350" indent="-514350">
              <a:buFontTx/>
              <a:buAutoNum type="arabicPeriod" startAt="7"/>
            </a:pPr>
            <a:r>
              <a:rPr lang="nl-NL" sz="2800" dirty="0"/>
              <a:t>Sluit de cirkel en communiceer de resultaten   </a:t>
            </a:r>
            <a:endParaRPr lang="nl-NL" sz="2800" dirty="0">
              <a:cs typeface="Calibri"/>
            </a:endParaRPr>
          </a:p>
        </p:txBody>
      </p:sp>
    </p:spTree>
    <p:extLst>
      <p:ext uri="{BB962C8B-B14F-4D97-AF65-F5344CB8AC3E}">
        <p14:creationId xmlns:p14="http://schemas.microsoft.com/office/powerpoint/2010/main" val="1672489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451069" y="578615"/>
            <a:ext cx="4249349" cy="584775"/>
          </a:xfrm>
          <a:prstGeom prst="rect">
            <a:avLst/>
          </a:prstGeom>
        </p:spPr>
        <p:txBody>
          <a:bodyPr wrap="square">
            <a:spAutoFit/>
          </a:bodyPr>
          <a:lstStyle/>
          <a:p>
            <a:r>
              <a:rPr lang="pt-PT" sz="3200" b="1" dirty="0"/>
              <a:t>A3  STAP 1 : </a:t>
            </a:r>
            <a:endParaRPr lang="en-GB" sz="3200" b="1" dirty="0"/>
          </a:p>
        </p:txBody>
      </p:sp>
      <p:pic>
        <p:nvPicPr>
          <p:cNvPr id="2" name="Afbeelding 1">
            <a:extLst>
              <a:ext uri="{FF2B5EF4-FFF2-40B4-BE49-F238E27FC236}">
                <a16:creationId xmlns:a16="http://schemas.microsoft.com/office/drawing/2014/main" id="{5515E656-74B9-49D8-82F0-1F23767D2153}"/>
              </a:ext>
            </a:extLst>
          </p:cNvPr>
          <p:cNvPicPr>
            <a:picLocks noChangeAspect="1"/>
          </p:cNvPicPr>
          <p:nvPr/>
        </p:nvPicPr>
        <p:blipFill>
          <a:blip r:embed="rId2"/>
          <a:stretch>
            <a:fillRect/>
          </a:stretch>
        </p:blipFill>
        <p:spPr>
          <a:xfrm>
            <a:off x="577517" y="1266825"/>
            <a:ext cx="8005010" cy="4969232"/>
          </a:xfrm>
          <a:prstGeom prst="rect">
            <a:avLst/>
          </a:prstGeom>
        </p:spPr>
      </p:pic>
    </p:spTree>
    <p:extLst>
      <p:ext uri="{BB962C8B-B14F-4D97-AF65-F5344CB8AC3E}">
        <p14:creationId xmlns:p14="http://schemas.microsoft.com/office/powerpoint/2010/main" val="2517681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rot="10800000" flipV="1">
            <a:off x="2443036" y="580559"/>
            <a:ext cx="2251710" cy="1015663"/>
          </a:xfrm>
          <a:prstGeom prst="rect">
            <a:avLst/>
          </a:prstGeom>
        </p:spPr>
        <p:txBody>
          <a:bodyPr wrap="square" anchor="t">
            <a:spAutoFit/>
          </a:bodyPr>
          <a:lstStyle/>
          <a:p>
            <a:r>
              <a:rPr lang="pt-PT" sz="3200" b="1" dirty="0"/>
              <a:t>A3 STAP 2 :</a:t>
            </a:r>
            <a:endParaRPr lang="pt-PT" sz="3200" b="1" dirty="0">
              <a:cs typeface="Calibri"/>
            </a:endParaRPr>
          </a:p>
          <a:p>
            <a:endParaRPr lang="en-GB" sz="2800" dirty="0"/>
          </a:p>
        </p:txBody>
      </p:sp>
      <p:pic>
        <p:nvPicPr>
          <p:cNvPr id="4" name="Afbeelding 3">
            <a:extLst>
              <a:ext uri="{FF2B5EF4-FFF2-40B4-BE49-F238E27FC236}">
                <a16:creationId xmlns:a16="http://schemas.microsoft.com/office/drawing/2014/main" id="{9E9718CC-9310-4B78-AA5C-0ACC27ED15D9}"/>
              </a:ext>
            </a:extLst>
          </p:cNvPr>
          <p:cNvPicPr>
            <a:picLocks noChangeAspect="1"/>
          </p:cNvPicPr>
          <p:nvPr/>
        </p:nvPicPr>
        <p:blipFill>
          <a:blip r:embed="rId2"/>
          <a:stretch>
            <a:fillRect/>
          </a:stretch>
        </p:blipFill>
        <p:spPr>
          <a:xfrm>
            <a:off x="877013" y="2534653"/>
            <a:ext cx="10509956" cy="2133600"/>
          </a:xfrm>
          <a:prstGeom prst="rect">
            <a:avLst/>
          </a:prstGeom>
        </p:spPr>
      </p:pic>
    </p:spTree>
    <p:extLst>
      <p:ext uri="{BB962C8B-B14F-4D97-AF65-F5344CB8AC3E}">
        <p14:creationId xmlns:p14="http://schemas.microsoft.com/office/powerpoint/2010/main" val="2221288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342A4B5-3B11-4BF4-BE2B-DA8964B278BC}"/>
              </a:ext>
            </a:extLst>
          </p:cNvPr>
          <p:cNvPicPr>
            <a:picLocks noChangeAspect="1"/>
          </p:cNvPicPr>
          <p:nvPr/>
        </p:nvPicPr>
        <p:blipFill>
          <a:blip r:embed="rId2"/>
          <a:stretch>
            <a:fillRect/>
          </a:stretch>
        </p:blipFill>
        <p:spPr>
          <a:xfrm>
            <a:off x="8944177" y="1935868"/>
            <a:ext cx="2812055" cy="1572805"/>
          </a:xfrm>
          <a:prstGeom prst="rect">
            <a:avLst/>
          </a:prstGeom>
        </p:spPr>
      </p:pic>
      <p:pic>
        <p:nvPicPr>
          <p:cNvPr id="5" name="Picture 2" descr="http://diagrama.xyz/wp-content/uploads/2014/11/spaghetti-diagram-definition-1024x4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8280" y="4427380"/>
            <a:ext cx="3127952" cy="1521211"/>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2439456" y="585459"/>
            <a:ext cx="2838767" cy="584775"/>
          </a:xfrm>
          <a:prstGeom prst="rect">
            <a:avLst/>
          </a:prstGeom>
        </p:spPr>
        <p:txBody>
          <a:bodyPr wrap="square" anchor="t">
            <a:spAutoFit/>
          </a:bodyPr>
          <a:lstStyle/>
          <a:p>
            <a:r>
              <a:rPr lang="pt-PT" sz="3200" b="1" dirty="0"/>
              <a:t>A3 STAP 3 : </a:t>
            </a:r>
            <a:endParaRPr lang="en-GB" sz="3200" b="1" dirty="0"/>
          </a:p>
        </p:txBody>
      </p:sp>
      <p:pic>
        <p:nvPicPr>
          <p:cNvPr id="8" name="Afbeelding 7">
            <a:extLst>
              <a:ext uri="{FF2B5EF4-FFF2-40B4-BE49-F238E27FC236}">
                <a16:creationId xmlns:a16="http://schemas.microsoft.com/office/drawing/2014/main" id="{F9A0EC19-F492-45A4-B2B3-45C8D5B75612}"/>
              </a:ext>
            </a:extLst>
          </p:cNvPr>
          <p:cNvPicPr>
            <a:picLocks noChangeAspect="1"/>
          </p:cNvPicPr>
          <p:nvPr/>
        </p:nvPicPr>
        <p:blipFill>
          <a:blip r:embed="rId4"/>
          <a:stretch>
            <a:fillRect/>
          </a:stretch>
        </p:blipFill>
        <p:spPr>
          <a:xfrm>
            <a:off x="550686" y="1716506"/>
            <a:ext cx="7961348" cy="4010604"/>
          </a:xfrm>
          <a:prstGeom prst="rect">
            <a:avLst/>
          </a:prstGeom>
        </p:spPr>
      </p:pic>
    </p:spTree>
    <p:extLst>
      <p:ext uri="{BB962C8B-B14F-4D97-AF65-F5344CB8AC3E}">
        <p14:creationId xmlns:p14="http://schemas.microsoft.com/office/powerpoint/2010/main" val="4023140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462132" y="581727"/>
            <a:ext cx="4146479" cy="584775"/>
          </a:xfrm>
          <a:prstGeom prst="rect">
            <a:avLst/>
          </a:prstGeom>
        </p:spPr>
        <p:txBody>
          <a:bodyPr wrap="square" anchor="t">
            <a:spAutoFit/>
          </a:bodyPr>
          <a:lstStyle/>
          <a:p>
            <a:r>
              <a:rPr lang="pt-PT" sz="3200" b="1" dirty="0"/>
              <a:t>A3 STAP 4 : </a:t>
            </a:r>
            <a:endParaRPr lang="en-GB" sz="3200" b="1" dirty="0"/>
          </a:p>
        </p:txBody>
      </p:sp>
      <p:pic>
        <p:nvPicPr>
          <p:cNvPr id="3" name="Picture 13" descr="http://www.arendlandman.nl/wp-content/uploads/2010/08/brainstor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783" y="297125"/>
            <a:ext cx="2030327" cy="145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a:extLst>
              <a:ext uri="{FF2B5EF4-FFF2-40B4-BE49-F238E27FC236}">
                <a16:creationId xmlns:a16="http://schemas.microsoft.com/office/drawing/2014/main" id="{BF55AFE6-4F90-4426-9209-BFCB72B925D1}"/>
              </a:ext>
            </a:extLst>
          </p:cNvPr>
          <p:cNvPicPr>
            <a:picLocks noChangeAspect="1"/>
          </p:cNvPicPr>
          <p:nvPr/>
        </p:nvPicPr>
        <p:blipFill>
          <a:blip r:embed="rId3"/>
          <a:stretch>
            <a:fillRect/>
          </a:stretch>
        </p:blipFill>
        <p:spPr>
          <a:xfrm>
            <a:off x="433137" y="2046518"/>
            <a:ext cx="11270157" cy="3856977"/>
          </a:xfrm>
          <a:prstGeom prst="rect">
            <a:avLst/>
          </a:prstGeom>
        </p:spPr>
      </p:pic>
    </p:spTree>
    <p:extLst>
      <p:ext uri="{BB962C8B-B14F-4D97-AF65-F5344CB8AC3E}">
        <p14:creationId xmlns:p14="http://schemas.microsoft.com/office/powerpoint/2010/main" val="1504315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458002" y="580497"/>
            <a:ext cx="4260778" cy="584775"/>
          </a:xfrm>
          <a:prstGeom prst="rect">
            <a:avLst/>
          </a:prstGeom>
        </p:spPr>
        <p:txBody>
          <a:bodyPr wrap="square" anchor="t">
            <a:spAutoFit/>
          </a:bodyPr>
          <a:lstStyle/>
          <a:p>
            <a:r>
              <a:rPr lang="pt-PT" sz="3200" b="1" dirty="0"/>
              <a:t>A3 STAP 5 : </a:t>
            </a:r>
            <a:endParaRPr lang="en-GB" sz="3200" b="1" dirty="0"/>
          </a:p>
        </p:txBody>
      </p:sp>
      <p:pic>
        <p:nvPicPr>
          <p:cNvPr id="2" name="Afbeelding 1">
            <a:extLst>
              <a:ext uri="{FF2B5EF4-FFF2-40B4-BE49-F238E27FC236}">
                <a16:creationId xmlns:a16="http://schemas.microsoft.com/office/drawing/2014/main" id="{9146908A-7B24-444F-810E-D8FEC813BE18}"/>
              </a:ext>
            </a:extLst>
          </p:cNvPr>
          <p:cNvPicPr>
            <a:picLocks noChangeAspect="1"/>
          </p:cNvPicPr>
          <p:nvPr/>
        </p:nvPicPr>
        <p:blipFill>
          <a:blip r:embed="rId2"/>
          <a:stretch>
            <a:fillRect/>
          </a:stretch>
        </p:blipFill>
        <p:spPr>
          <a:xfrm>
            <a:off x="475321" y="1761423"/>
            <a:ext cx="10561647" cy="3564556"/>
          </a:xfrm>
          <a:prstGeom prst="rect">
            <a:avLst/>
          </a:prstGeom>
        </p:spPr>
      </p:pic>
    </p:spTree>
    <p:extLst>
      <p:ext uri="{BB962C8B-B14F-4D97-AF65-F5344CB8AC3E}">
        <p14:creationId xmlns:p14="http://schemas.microsoft.com/office/powerpoint/2010/main" val="579566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452952" y="585363"/>
            <a:ext cx="4146479" cy="584775"/>
          </a:xfrm>
          <a:prstGeom prst="rect">
            <a:avLst/>
          </a:prstGeom>
        </p:spPr>
        <p:txBody>
          <a:bodyPr wrap="square" anchor="t">
            <a:spAutoFit/>
          </a:bodyPr>
          <a:lstStyle/>
          <a:p>
            <a:r>
              <a:rPr lang="pt-PT" sz="3200" b="1" dirty="0"/>
              <a:t>A3 STAP 6 : </a:t>
            </a:r>
            <a:endParaRPr lang="en-GB" sz="3200" b="1" dirty="0"/>
          </a:p>
        </p:txBody>
      </p:sp>
      <p:pic>
        <p:nvPicPr>
          <p:cNvPr id="3" name="Picture 8" descr="http://api.ning.com/files/lmwrCPRCoTU8VZJzMBCYEe6N3PkUG7fLLdimlNADUTmyyOcAPXLqwwEq9jZYofvm85sOTali9cKe1-FvqnnrHTSyNwbgToUP/TargetActualPleaseExplainCart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4205" y="3918618"/>
            <a:ext cx="2211545" cy="212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a:extLst>
              <a:ext uri="{FF2B5EF4-FFF2-40B4-BE49-F238E27FC236}">
                <a16:creationId xmlns:a16="http://schemas.microsoft.com/office/drawing/2014/main" id="{53AE5E92-6E2A-4B2D-89E8-FC6A5687CCC8}"/>
              </a:ext>
            </a:extLst>
          </p:cNvPr>
          <p:cNvPicPr>
            <a:picLocks noChangeAspect="1"/>
          </p:cNvPicPr>
          <p:nvPr/>
        </p:nvPicPr>
        <p:blipFill>
          <a:blip r:embed="rId3"/>
          <a:stretch>
            <a:fillRect/>
          </a:stretch>
        </p:blipFill>
        <p:spPr>
          <a:xfrm>
            <a:off x="377210" y="1868905"/>
            <a:ext cx="11437580" cy="1957137"/>
          </a:xfrm>
          <a:prstGeom prst="rect">
            <a:avLst/>
          </a:prstGeom>
        </p:spPr>
      </p:pic>
    </p:spTree>
    <p:extLst>
      <p:ext uri="{BB962C8B-B14F-4D97-AF65-F5344CB8AC3E}">
        <p14:creationId xmlns:p14="http://schemas.microsoft.com/office/powerpoint/2010/main" val="2846932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0FD6B7-0CA8-44C9-B1F9-29C4F9A91022}"/>
              </a:ext>
            </a:extLst>
          </p:cNvPr>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Doelen</a:t>
            </a:r>
            <a:endParaRPr lang="en-US" sz="4100" b="1" dirty="0">
              <a:latin typeface="+mn-lt"/>
            </a:endParaRPr>
          </a:p>
        </p:txBody>
      </p:sp>
      <p:sp>
        <p:nvSpPr>
          <p:cNvPr id="4" name="Text Box 5">
            <a:extLst>
              <a:ext uri="{FF2B5EF4-FFF2-40B4-BE49-F238E27FC236}">
                <a16:creationId xmlns:a16="http://schemas.microsoft.com/office/drawing/2014/main" id="{067EBD9D-A770-48F3-8D4D-5BE35C1DBFA8}"/>
              </a:ext>
            </a:extLst>
          </p:cNvPr>
          <p:cNvSpPr txBox="1">
            <a:spLocks noChangeArrowheads="1"/>
          </p:cNvSpPr>
          <p:nvPr/>
        </p:nvSpPr>
        <p:spPr bwMode="auto">
          <a:xfrm>
            <a:off x="527032" y="2001898"/>
            <a:ext cx="7792672" cy="3074688"/>
          </a:xfrm>
          <a:prstGeom prst="rect">
            <a:avLst/>
          </a:prstGeom>
          <a:noFill/>
          <a:ln w="9525">
            <a:noFill/>
            <a:miter lim="800000"/>
            <a:headEnd/>
            <a:tailEnd/>
          </a:ln>
        </p:spPr>
        <p:txBody>
          <a:bodyPr wrap="square">
            <a:spAutoFit/>
          </a:bodyPr>
          <a:lstStyle/>
          <a:p>
            <a:pPr>
              <a:lnSpc>
                <a:spcPct val="120000"/>
              </a:lnSpc>
              <a:spcBef>
                <a:spcPts val="600"/>
              </a:spcBef>
              <a:spcAft>
                <a:spcPts val="600"/>
              </a:spcAft>
              <a:defRPr/>
            </a:pPr>
            <a:r>
              <a:rPr lang="pt-PT" sz="2400" dirty="0">
                <a:latin typeface="Calibri" pitchFamily="34" charset="0"/>
              </a:rPr>
              <a:t>De doelen van dit hoofdstuk zijn:</a:t>
            </a:r>
            <a:endParaRPr lang="en-US" altLang="ja-JP" sz="2400" dirty="0">
              <a:latin typeface="Calibri" pitchFamily="34" charset="0"/>
            </a:endParaRPr>
          </a:p>
          <a:p>
            <a:pPr>
              <a:defRPr/>
            </a:pPr>
            <a:r>
              <a:rPr lang="en-US" altLang="ja-JP" sz="3200" b="1" dirty="0">
                <a:latin typeface="Calibri" pitchFamily="34" charset="0"/>
              </a:rPr>
              <a:t>Nadat we het </a:t>
            </a:r>
            <a:r>
              <a:rPr lang="en-US" altLang="ja-JP" sz="3200" b="1" dirty="0" err="1">
                <a:latin typeface="Calibri" pitchFamily="34" charset="0"/>
              </a:rPr>
              <a:t>proces</a:t>
            </a:r>
            <a:r>
              <a:rPr lang="en-US" altLang="ja-JP" sz="3200" b="1" dirty="0">
                <a:latin typeface="Calibri" pitchFamily="34" charset="0"/>
              </a:rPr>
              <a:t> </a:t>
            </a:r>
            <a:r>
              <a:rPr lang="en-US" altLang="ja-JP" sz="3200" b="1" dirty="0" err="1">
                <a:latin typeface="Calibri" pitchFamily="34" charset="0"/>
              </a:rPr>
              <a:t>gestandariseerd</a:t>
            </a:r>
            <a:r>
              <a:rPr lang="en-US" altLang="ja-JP" sz="3200" b="1" dirty="0">
                <a:latin typeface="Calibri" pitchFamily="34" charset="0"/>
              </a:rPr>
              <a:t> </a:t>
            </a:r>
            <a:r>
              <a:rPr lang="en-US" altLang="ja-JP" sz="3200" b="1" dirty="0" err="1">
                <a:latin typeface="Calibri" pitchFamily="34" charset="0"/>
              </a:rPr>
              <a:t>hebben</a:t>
            </a:r>
            <a:r>
              <a:rPr lang="en-US" altLang="ja-JP" sz="3200" b="1" dirty="0">
                <a:latin typeface="Calibri" pitchFamily="34" charset="0"/>
              </a:rPr>
              <a:t> en flow </a:t>
            </a:r>
            <a:r>
              <a:rPr lang="en-US" altLang="ja-JP" sz="3200" b="1" dirty="0" err="1">
                <a:latin typeface="Calibri" pitchFamily="34" charset="0"/>
              </a:rPr>
              <a:t>hebben</a:t>
            </a:r>
            <a:r>
              <a:rPr lang="en-US" altLang="ja-JP" sz="3200" b="1" dirty="0">
                <a:latin typeface="Calibri" pitchFamily="34" charset="0"/>
              </a:rPr>
              <a:t> </a:t>
            </a:r>
            <a:r>
              <a:rPr lang="en-US" altLang="ja-JP" sz="3200" b="1" dirty="0" err="1">
                <a:latin typeface="Calibri" pitchFamily="34" charset="0"/>
              </a:rPr>
              <a:t>gecreëerd</a:t>
            </a:r>
            <a:r>
              <a:rPr lang="en-US" altLang="ja-JP" sz="3200" b="1" dirty="0">
                <a:latin typeface="Calibri" pitchFamily="34" charset="0"/>
              </a:rPr>
              <a:t>, is de </a:t>
            </a:r>
            <a:r>
              <a:rPr lang="en-US" altLang="ja-JP" sz="3200" b="1" dirty="0" err="1">
                <a:latin typeface="Calibri" pitchFamily="34" charset="0"/>
              </a:rPr>
              <a:t>volgende</a:t>
            </a:r>
            <a:r>
              <a:rPr lang="en-US" altLang="ja-JP" sz="3200" b="1" dirty="0">
                <a:latin typeface="Calibri" pitchFamily="34" charset="0"/>
              </a:rPr>
              <a:t> </a:t>
            </a:r>
            <a:r>
              <a:rPr lang="en-US" altLang="ja-JP" sz="3200" b="1" dirty="0" err="1">
                <a:latin typeface="Calibri" pitchFamily="34" charset="0"/>
              </a:rPr>
              <a:t>stap</a:t>
            </a:r>
            <a:r>
              <a:rPr lang="en-US" altLang="ja-JP" sz="3200" b="1" dirty="0">
                <a:latin typeface="Calibri" pitchFamily="34" charset="0"/>
              </a:rPr>
              <a:t> </a:t>
            </a:r>
            <a:r>
              <a:rPr lang="en-US" altLang="ja-JP" sz="3200" b="1" dirty="0" err="1">
                <a:latin typeface="Calibri" pitchFamily="34" charset="0"/>
              </a:rPr>
              <a:t>duurzaam</a:t>
            </a:r>
            <a:r>
              <a:rPr lang="en-US" altLang="ja-JP" sz="3200" b="1" dirty="0">
                <a:latin typeface="Calibri" pitchFamily="34" charset="0"/>
              </a:rPr>
              <a:t> </a:t>
            </a:r>
            <a:r>
              <a:rPr lang="en-US" altLang="ja-JP" sz="3200" b="1" dirty="0" err="1">
                <a:latin typeface="Calibri" pitchFamily="34" charset="0"/>
              </a:rPr>
              <a:t>verbeteren</a:t>
            </a:r>
            <a:r>
              <a:rPr lang="en-US" altLang="ja-JP" sz="3200" b="1" dirty="0">
                <a:latin typeface="Calibri" pitchFamily="34" charset="0"/>
              </a:rPr>
              <a:t>. </a:t>
            </a:r>
            <a:r>
              <a:rPr lang="en-US" altLang="ja-JP" sz="3200" b="1" dirty="0" err="1">
                <a:latin typeface="Calibri" pitchFamily="34" charset="0"/>
              </a:rPr>
              <a:t>Daarvoor</a:t>
            </a:r>
            <a:r>
              <a:rPr lang="en-US" altLang="ja-JP" sz="3200" b="1" dirty="0">
                <a:latin typeface="Calibri" pitchFamily="34" charset="0"/>
              </a:rPr>
              <a:t> </a:t>
            </a:r>
            <a:r>
              <a:rPr lang="en-US" altLang="ja-JP" sz="3200" b="1" dirty="0" err="1">
                <a:latin typeface="Calibri" pitchFamily="34" charset="0"/>
              </a:rPr>
              <a:t>kunnen</a:t>
            </a:r>
            <a:r>
              <a:rPr lang="en-US" altLang="ja-JP" sz="3200" b="1" dirty="0">
                <a:latin typeface="Calibri" pitchFamily="34" charset="0"/>
              </a:rPr>
              <a:t> we </a:t>
            </a:r>
            <a:r>
              <a:rPr lang="en-US" altLang="ja-JP" sz="3200" b="1" dirty="0" err="1">
                <a:latin typeface="Calibri" pitchFamily="34" charset="0"/>
              </a:rPr>
              <a:t>verschillende</a:t>
            </a:r>
            <a:r>
              <a:rPr lang="en-US" altLang="ja-JP" sz="3200" b="1" dirty="0">
                <a:latin typeface="Calibri" pitchFamily="34" charset="0"/>
              </a:rPr>
              <a:t> tools </a:t>
            </a:r>
            <a:r>
              <a:rPr lang="en-US" altLang="ja-JP" sz="3200" b="1" dirty="0" err="1">
                <a:latin typeface="Calibri" pitchFamily="34" charset="0"/>
              </a:rPr>
              <a:t>gebruiken</a:t>
            </a:r>
            <a:r>
              <a:rPr lang="en-US" altLang="ja-JP" sz="3200" b="1" dirty="0">
                <a:latin typeface="Calibri" pitchFamily="34" charset="0"/>
              </a:rPr>
              <a:t> die we in </a:t>
            </a:r>
            <a:r>
              <a:rPr lang="en-US" altLang="ja-JP" sz="3200" b="1" dirty="0" err="1">
                <a:latin typeface="Calibri" pitchFamily="34" charset="0"/>
              </a:rPr>
              <a:t>dit</a:t>
            </a:r>
            <a:r>
              <a:rPr lang="en-US" altLang="ja-JP" sz="3200" b="1" dirty="0">
                <a:latin typeface="Calibri" pitchFamily="34" charset="0"/>
              </a:rPr>
              <a:t> </a:t>
            </a:r>
            <a:r>
              <a:rPr lang="en-US" altLang="ja-JP" sz="3200" b="1" dirty="0" err="1">
                <a:latin typeface="Calibri" pitchFamily="34" charset="0"/>
              </a:rPr>
              <a:t>hoofdstuk</a:t>
            </a:r>
            <a:r>
              <a:rPr lang="en-US" altLang="ja-JP" sz="3200" b="1" dirty="0">
                <a:latin typeface="Calibri" pitchFamily="34" charset="0"/>
              </a:rPr>
              <a:t> </a:t>
            </a:r>
            <a:r>
              <a:rPr lang="en-US" altLang="ja-JP" sz="3200" b="1" dirty="0" err="1">
                <a:latin typeface="Calibri" pitchFamily="34" charset="0"/>
              </a:rPr>
              <a:t>uitleggen</a:t>
            </a:r>
            <a:r>
              <a:rPr lang="en-US" altLang="ja-JP" sz="3200" b="1" dirty="0">
                <a:latin typeface="Calibri" pitchFamily="34" charset="0"/>
              </a:rPr>
              <a:t>.</a:t>
            </a:r>
          </a:p>
        </p:txBody>
      </p:sp>
      <p:pic>
        <p:nvPicPr>
          <p:cNvPr id="6" name="Picture 5">
            <a:extLst>
              <a:ext uri="{FF2B5EF4-FFF2-40B4-BE49-F238E27FC236}">
                <a16:creationId xmlns:a16="http://schemas.microsoft.com/office/drawing/2014/main" id="{3F28A36F-22CA-4A39-B0A0-A8E164B8A76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500107" y="2396036"/>
            <a:ext cx="2416750" cy="2406444"/>
          </a:xfrm>
          <a:prstGeom prst="rect">
            <a:avLst/>
          </a:prstGeom>
        </p:spPr>
      </p:pic>
    </p:spTree>
    <p:extLst>
      <p:ext uri="{BB962C8B-B14F-4D97-AF65-F5344CB8AC3E}">
        <p14:creationId xmlns:p14="http://schemas.microsoft.com/office/powerpoint/2010/main" val="676486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2450151" y="582563"/>
            <a:ext cx="4020749" cy="584775"/>
          </a:xfrm>
          <a:prstGeom prst="rect">
            <a:avLst/>
          </a:prstGeom>
        </p:spPr>
        <p:txBody>
          <a:bodyPr wrap="square" anchor="t">
            <a:spAutoFit/>
          </a:bodyPr>
          <a:lstStyle/>
          <a:p>
            <a:r>
              <a:rPr lang="pt-PT" sz="3200" b="1" dirty="0"/>
              <a:t>A3 STAP 7 : </a:t>
            </a:r>
            <a:endParaRPr lang="en-GB" sz="3200" b="1" dirty="0"/>
          </a:p>
        </p:txBody>
      </p:sp>
      <p:pic>
        <p:nvPicPr>
          <p:cNvPr id="2" name="Afbeelding 1">
            <a:extLst>
              <a:ext uri="{FF2B5EF4-FFF2-40B4-BE49-F238E27FC236}">
                <a16:creationId xmlns:a16="http://schemas.microsoft.com/office/drawing/2014/main" id="{740DF470-5D1F-40F2-AE41-989A61AD587A}"/>
              </a:ext>
            </a:extLst>
          </p:cNvPr>
          <p:cNvPicPr>
            <a:picLocks noChangeAspect="1"/>
          </p:cNvPicPr>
          <p:nvPr/>
        </p:nvPicPr>
        <p:blipFill>
          <a:blip r:embed="rId2"/>
          <a:stretch>
            <a:fillRect/>
          </a:stretch>
        </p:blipFill>
        <p:spPr>
          <a:xfrm>
            <a:off x="466980" y="2550696"/>
            <a:ext cx="11397914" cy="2791326"/>
          </a:xfrm>
          <a:prstGeom prst="rect">
            <a:avLst/>
          </a:prstGeom>
        </p:spPr>
      </p:pic>
    </p:spTree>
    <p:extLst>
      <p:ext uri="{BB962C8B-B14F-4D97-AF65-F5344CB8AC3E}">
        <p14:creationId xmlns:p14="http://schemas.microsoft.com/office/powerpoint/2010/main" val="2205751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9D7F7BA-4C20-4E47-9C18-8ED0FB614F43}"/>
              </a:ext>
            </a:extLst>
          </p:cNvPr>
          <p:cNvPicPr>
            <a:picLocks noChangeAspect="1"/>
          </p:cNvPicPr>
          <p:nvPr/>
        </p:nvPicPr>
        <p:blipFill>
          <a:blip r:embed="rId2"/>
          <a:stretch>
            <a:fillRect/>
          </a:stretch>
        </p:blipFill>
        <p:spPr>
          <a:xfrm>
            <a:off x="2268955" y="384708"/>
            <a:ext cx="8062161" cy="5735855"/>
          </a:xfrm>
          <a:prstGeom prst="rect">
            <a:avLst/>
          </a:prstGeom>
        </p:spPr>
      </p:pic>
    </p:spTree>
    <p:extLst>
      <p:ext uri="{BB962C8B-B14F-4D97-AF65-F5344CB8AC3E}">
        <p14:creationId xmlns:p14="http://schemas.microsoft.com/office/powerpoint/2010/main" val="4218666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584382" y="3244334"/>
            <a:ext cx="5045268" cy="369332"/>
          </a:xfrm>
          <a:prstGeom prst="rect">
            <a:avLst/>
          </a:prstGeom>
        </p:spPr>
        <p:txBody>
          <a:bodyPr wrap="square">
            <a:spAutoFit/>
          </a:bodyPr>
          <a:lstStyle/>
          <a:p>
            <a:r>
              <a:rPr lang="fi-FI" u="sng" dirty="0">
                <a:solidFill>
                  <a:srgbClr val="0563C1"/>
                </a:solidFill>
                <a:latin typeface="Calibri" panose="020F0502020204030204" pitchFamily="34" charset="0"/>
                <a:hlinkClick r:id="rId3"/>
              </a:rPr>
              <a:t>https://www.youtube.com/watch?v=fqVNs2DbGVU</a:t>
            </a:r>
            <a:r>
              <a:rPr lang="fi-FI" dirty="0">
                <a:solidFill>
                  <a:srgbClr val="000000"/>
                </a:solidFill>
                <a:latin typeface="Calibri" panose="020F0502020204030204" pitchFamily="34" charset="0"/>
              </a:rPr>
              <a:t>​</a:t>
            </a:r>
            <a:endParaRPr lang="nl-NL" dirty="0"/>
          </a:p>
        </p:txBody>
      </p:sp>
      <p:pic>
        <p:nvPicPr>
          <p:cNvPr id="3" name="Kuva 2">
            <a:hlinkClick r:id="rId4"/>
          </p:cNvPr>
          <p:cNvPicPr>
            <a:picLocks noChangeAspect="1"/>
          </p:cNvPicPr>
          <p:nvPr/>
        </p:nvPicPr>
        <p:blipFill rotWithShape="1">
          <a:blip r:embed="rId5"/>
          <a:srcRect b="8897"/>
          <a:stretch/>
        </p:blipFill>
        <p:spPr>
          <a:xfrm>
            <a:off x="1557770" y="1230713"/>
            <a:ext cx="8583757" cy="4396574"/>
          </a:xfrm>
          <a:prstGeom prst="rect">
            <a:avLst/>
          </a:prstGeom>
        </p:spPr>
      </p:pic>
    </p:spTree>
    <p:extLst>
      <p:ext uri="{BB962C8B-B14F-4D97-AF65-F5344CB8AC3E}">
        <p14:creationId xmlns:p14="http://schemas.microsoft.com/office/powerpoint/2010/main" val="106375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C1A434D-8184-4D91-B86A-7D0C9521B15A}"/>
              </a:ext>
            </a:extLst>
          </p:cNvPr>
          <p:cNvPicPr>
            <a:picLocks noChangeAspect="1"/>
          </p:cNvPicPr>
          <p:nvPr/>
        </p:nvPicPr>
        <p:blipFill>
          <a:blip r:embed="rId3"/>
          <a:stretch>
            <a:fillRect/>
          </a:stretch>
        </p:blipFill>
        <p:spPr>
          <a:xfrm>
            <a:off x="6720033" y="2884394"/>
            <a:ext cx="3866268" cy="2085975"/>
          </a:xfrm>
          <a:prstGeom prst="rect">
            <a:avLst/>
          </a:prstGeom>
        </p:spPr>
      </p:pic>
      <p:sp>
        <p:nvSpPr>
          <p:cNvPr id="4" name="Rechthoek 3"/>
          <p:cNvSpPr/>
          <p:nvPr/>
        </p:nvSpPr>
        <p:spPr>
          <a:xfrm>
            <a:off x="609197" y="2950591"/>
            <a:ext cx="10976345" cy="2308324"/>
          </a:xfrm>
          <a:prstGeom prst="rect">
            <a:avLst/>
          </a:prstGeom>
        </p:spPr>
        <p:txBody>
          <a:bodyPr wrap="square">
            <a:spAutoFit/>
          </a:bodyPr>
          <a:lstStyle/>
          <a:p>
            <a:endParaRPr lang="pt-PT"/>
          </a:p>
          <a:p>
            <a:endParaRPr lang="pt-PT"/>
          </a:p>
          <a:p>
            <a:endParaRPr lang="pt-PT"/>
          </a:p>
          <a:p>
            <a:endParaRPr lang="pt-PT"/>
          </a:p>
          <a:p>
            <a:endParaRPr lang="pt-PT"/>
          </a:p>
          <a:p>
            <a:endParaRPr lang="pt-PT"/>
          </a:p>
          <a:p>
            <a:endParaRPr lang="pt-PT"/>
          </a:p>
          <a:p>
            <a:endParaRPr lang="pt-PT"/>
          </a:p>
        </p:txBody>
      </p:sp>
      <p:sp>
        <p:nvSpPr>
          <p:cNvPr id="5" name="Rechthoek 4"/>
          <p:cNvSpPr/>
          <p:nvPr/>
        </p:nvSpPr>
        <p:spPr>
          <a:xfrm>
            <a:off x="1056904" y="464187"/>
            <a:ext cx="8536541" cy="1938992"/>
          </a:xfrm>
          <a:prstGeom prst="rect">
            <a:avLst/>
          </a:prstGeom>
        </p:spPr>
        <p:txBody>
          <a:bodyPr wrap="square">
            <a:spAutoFit/>
          </a:bodyPr>
          <a:lstStyle/>
          <a:p>
            <a:pPr algn="ctr"/>
            <a:r>
              <a:rPr lang="nl-NL" altLang="nl-NL" sz="4000" b="1" dirty="0"/>
              <a:t>  Principe 5</a:t>
            </a:r>
          </a:p>
          <a:p>
            <a:r>
              <a:rPr lang="nl-NL" altLang="nl-NL" sz="4000" b="1" dirty="0"/>
              <a:t> Bord management: </a:t>
            </a:r>
          </a:p>
          <a:p>
            <a:endParaRPr lang="nl-NL" sz="4000" b="1" dirty="0"/>
          </a:p>
        </p:txBody>
      </p:sp>
      <p:sp>
        <p:nvSpPr>
          <p:cNvPr id="6" name="Rechthoek 5"/>
          <p:cNvSpPr/>
          <p:nvPr/>
        </p:nvSpPr>
        <p:spPr>
          <a:xfrm>
            <a:off x="1159497" y="1809946"/>
            <a:ext cx="8427563" cy="3385542"/>
          </a:xfrm>
          <a:prstGeom prst="rect">
            <a:avLst/>
          </a:prstGeom>
        </p:spPr>
        <p:txBody>
          <a:bodyPr wrap="square" anchor="t">
            <a:spAutoFit/>
          </a:bodyPr>
          <a:lstStyle/>
          <a:p>
            <a:pPr marL="457200" indent="-457200">
              <a:buFont typeface="Arial" panose="020B0604020202020204" pitchFamily="34" charset="0"/>
              <a:buChar char="•"/>
              <a:defRPr/>
            </a:pPr>
            <a:r>
              <a:rPr lang="nl-NL" altLang="nl-NL" sz="2800" dirty="0"/>
              <a:t>Verbeteren van bord &amp; bordsessies </a:t>
            </a:r>
          </a:p>
          <a:p>
            <a:pPr>
              <a:defRPr/>
            </a:pPr>
            <a:endParaRPr lang="nl-NL" altLang="nl-NL" sz="2800" dirty="0"/>
          </a:p>
          <a:p>
            <a:pPr>
              <a:defRPr/>
            </a:pPr>
            <a:endParaRPr lang="nl-NL" altLang="nl-NL" sz="2800" dirty="0"/>
          </a:p>
          <a:p>
            <a:pPr marL="457200" indent="-457200">
              <a:buFont typeface="Arial" panose="020B0604020202020204" pitchFamily="34" charset="0"/>
              <a:buChar char="•"/>
              <a:defRPr/>
            </a:pPr>
            <a:r>
              <a:rPr lang="nl-NL" altLang="nl-NL" sz="2800" dirty="0" err="1"/>
              <a:t>Dagstart</a:t>
            </a:r>
            <a:r>
              <a:rPr lang="nl-NL" altLang="nl-NL" sz="2800" dirty="0"/>
              <a:t>/</a:t>
            </a:r>
            <a:r>
              <a:rPr lang="nl-NL" altLang="nl-NL" sz="2800" dirty="0" err="1"/>
              <a:t>dagevaluaties</a:t>
            </a:r>
            <a:endParaRPr lang="nl-NL" altLang="nl-NL" sz="2800" dirty="0"/>
          </a:p>
          <a:p>
            <a:pPr>
              <a:defRPr/>
            </a:pPr>
            <a:endParaRPr lang="nl-NL" altLang="nl-NL" sz="2800" dirty="0"/>
          </a:p>
          <a:p>
            <a:pPr>
              <a:defRPr/>
            </a:pPr>
            <a:endParaRPr lang="nl-NL" altLang="nl-NL" sz="2800" dirty="0"/>
          </a:p>
          <a:p>
            <a:pPr marL="457200" indent="-457200">
              <a:buFont typeface="Arial" panose="020B0604020202020204" pitchFamily="34" charset="0"/>
              <a:buChar char="•"/>
              <a:defRPr/>
            </a:pPr>
            <a:r>
              <a:rPr lang="nl-NL" altLang="nl-NL" sz="2800" dirty="0" err="1"/>
              <a:t>Gemba</a:t>
            </a:r>
            <a:r>
              <a:rPr lang="nl-NL" altLang="nl-NL" sz="2800" dirty="0"/>
              <a:t> </a:t>
            </a:r>
            <a:endParaRPr lang="nl-NL" altLang="nl-NL" sz="2800" dirty="0">
              <a:cs typeface="Calibri"/>
            </a:endParaRPr>
          </a:p>
          <a:p>
            <a:pPr>
              <a:defRPr/>
            </a:pPr>
            <a:endParaRPr lang="nl-NL" altLang="nl-NL" dirty="0"/>
          </a:p>
        </p:txBody>
      </p:sp>
      <p:pic>
        <p:nvPicPr>
          <p:cNvPr id="7" name="Picture 2" descr="http://www.visualworkplace.nl/static/upload/full/942a9f65-ff08-773f-5b7d-a2708291bc41/Magnetische+smileys+Ha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0362" y="1190076"/>
            <a:ext cx="2088039" cy="156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leanhealthcareexchange.com/wp-content/uploads/2012/11/Healthcare_Gemb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6396" y="4458756"/>
            <a:ext cx="1592325" cy="125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938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8"/>
          <p:cNvSpPr>
            <a:spLocks noChangeArrowheads="1"/>
          </p:cNvSpPr>
          <p:nvPr/>
        </p:nvSpPr>
        <p:spPr bwMode="auto">
          <a:xfrm>
            <a:off x="4069678" y="4652661"/>
            <a:ext cx="3527425" cy="1081088"/>
          </a:xfrm>
          <a:prstGeom prst="ellipse">
            <a:avLst/>
          </a:prstGeom>
          <a:solidFill>
            <a:srgbClr val="9E0389"/>
          </a:solidFill>
          <a:ln w="57150">
            <a:solidFill>
              <a:schemeClr val="tx1"/>
            </a:solidFill>
            <a:round/>
            <a:headEnd/>
            <a:tailEnd/>
          </a:ln>
        </p:spPr>
        <p:txBody>
          <a:bodyPr wrap="none" anchor="ctr"/>
          <a:lstStyle>
            <a:lvl1pPr eaLnBrk="0" hangingPunct="0">
              <a:spcBef>
                <a:spcPct val="20000"/>
              </a:spcBef>
              <a:buBlip>
                <a:blip r:embed="rId3"/>
              </a:buBlip>
              <a:defRPr sz="3200">
                <a:solidFill>
                  <a:schemeClr val="tx1"/>
                </a:solidFill>
                <a:latin typeface="Arial" panose="020B0604020202020204" pitchFamily="34" charset="0"/>
              </a:defRPr>
            </a:lvl1pPr>
            <a:lvl2pPr marL="742950" indent="-285750" eaLnBrk="0" hangingPunct="0">
              <a:spcBef>
                <a:spcPct val="20000"/>
              </a:spcBef>
              <a:buBlip>
                <a:blip r:embed="rId3"/>
              </a:buBlip>
              <a:defRPr sz="2800">
                <a:solidFill>
                  <a:schemeClr val="tx1"/>
                </a:solidFill>
                <a:latin typeface="Arial" panose="020B0604020202020204" pitchFamily="34" charset="0"/>
              </a:defRPr>
            </a:lvl2pPr>
            <a:lvl3pPr marL="1143000" indent="-228600" eaLnBrk="0" hangingPunct="0">
              <a:spcBef>
                <a:spcPct val="20000"/>
              </a:spcBef>
              <a:buBlip>
                <a:blip r:embed="rId3"/>
              </a:buBlip>
              <a:defRPr sz="2400">
                <a:solidFill>
                  <a:schemeClr val="tx1"/>
                </a:solidFill>
                <a:latin typeface="Arial" panose="020B0604020202020204" pitchFamily="34" charset="0"/>
              </a:defRPr>
            </a:lvl3pPr>
            <a:lvl4pPr marL="1600200" indent="-228600" eaLnBrk="0" hangingPunct="0">
              <a:spcBef>
                <a:spcPct val="20000"/>
              </a:spcBef>
              <a:buBlip>
                <a:blip r:embed="rId3"/>
              </a:buBlip>
              <a:defRPr sz="2000">
                <a:solidFill>
                  <a:schemeClr val="tx1"/>
                </a:solidFill>
                <a:latin typeface="Arial" panose="020B0604020202020204" pitchFamily="34" charset="0"/>
              </a:defRPr>
            </a:lvl4pPr>
            <a:lvl5pPr marL="2057400" indent="-228600" eaLnBrk="0" hangingPunct="0">
              <a:spcBef>
                <a:spcPct val="20000"/>
              </a:spcBef>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9pPr>
          </a:lstStyle>
          <a:p>
            <a:pPr algn="ctr">
              <a:spcBef>
                <a:spcPct val="0"/>
              </a:spcBef>
              <a:buFontTx/>
              <a:buNone/>
            </a:pPr>
            <a:r>
              <a:rPr lang="nl-NL" altLang="nl-NL" sz="2400" dirty="0">
                <a:solidFill>
                  <a:schemeClr val="bg1"/>
                </a:solidFill>
                <a:latin typeface="Verdana" panose="020B0604030504040204" pitchFamily="34" charset="0"/>
              </a:rPr>
              <a:t>operationeel</a:t>
            </a:r>
          </a:p>
          <a:p>
            <a:pPr algn="ctr">
              <a:spcBef>
                <a:spcPct val="0"/>
              </a:spcBef>
              <a:buFontTx/>
              <a:buNone/>
            </a:pPr>
            <a:r>
              <a:rPr lang="nl-NL" altLang="nl-NL" sz="2400" dirty="0">
                <a:solidFill>
                  <a:schemeClr val="bg1"/>
                </a:solidFill>
                <a:latin typeface="Verdana" panose="020B0604030504040204" pitchFamily="34" charset="0"/>
              </a:rPr>
              <a:t>management</a:t>
            </a:r>
          </a:p>
        </p:txBody>
      </p:sp>
      <p:sp>
        <p:nvSpPr>
          <p:cNvPr id="4" name="Line 7"/>
          <p:cNvSpPr>
            <a:spLocks noChangeShapeType="1"/>
          </p:cNvSpPr>
          <p:nvPr/>
        </p:nvSpPr>
        <p:spPr bwMode="auto">
          <a:xfrm>
            <a:off x="7705053" y="5193205"/>
            <a:ext cx="3311525"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5" name="AutoShape 13"/>
          <p:cNvSpPr>
            <a:spLocks noChangeArrowheads="1"/>
          </p:cNvSpPr>
          <p:nvPr/>
        </p:nvSpPr>
        <p:spPr bwMode="auto">
          <a:xfrm>
            <a:off x="5525298" y="4034904"/>
            <a:ext cx="504825" cy="647700"/>
          </a:xfrm>
          <a:prstGeom prst="upArrow">
            <a:avLst>
              <a:gd name="adj1" fmla="val 54093"/>
              <a:gd name="adj2" fmla="val 58805"/>
            </a:avLst>
          </a:prstGeom>
          <a:solidFill>
            <a:srgbClr val="9E0389"/>
          </a:solidFill>
          <a:ln w="50800">
            <a:solidFill>
              <a:schemeClr val="tx1"/>
            </a:solidFill>
            <a:miter lim="800000"/>
            <a:headEnd/>
            <a:tailEnd/>
          </a:ln>
        </p:spPr>
        <p:txBody>
          <a:bodyPr wrap="none" anchor="ctr"/>
          <a:lstStyle>
            <a:lvl1pPr eaLnBrk="0" hangingPunct="0">
              <a:spcBef>
                <a:spcPct val="20000"/>
              </a:spcBef>
              <a:buBlip>
                <a:blip r:embed="rId3"/>
              </a:buBlip>
              <a:defRPr sz="3200">
                <a:solidFill>
                  <a:schemeClr val="tx1"/>
                </a:solidFill>
                <a:latin typeface="Arial" panose="020B0604020202020204" pitchFamily="34" charset="0"/>
              </a:defRPr>
            </a:lvl1pPr>
            <a:lvl2pPr marL="742950" indent="-285750" eaLnBrk="0" hangingPunct="0">
              <a:spcBef>
                <a:spcPct val="20000"/>
              </a:spcBef>
              <a:buBlip>
                <a:blip r:embed="rId3"/>
              </a:buBlip>
              <a:defRPr sz="2800">
                <a:solidFill>
                  <a:schemeClr val="tx1"/>
                </a:solidFill>
                <a:latin typeface="Arial" panose="020B0604020202020204" pitchFamily="34" charset="0"/>
              </a:defRPr>
            </a:lvl2pPr>
            <a:lvl3pPr marL="1143000" indent="-228600" eaLnBrk="0" hangingPunct="0">
              <a:spcBef>
                <a:spcPct val="20000"/>
              </a:spcBef>
              <a:buBlip>
                <a:blip r:embed="rId3"/>
              </a:buBlip>
              <a:defRPr sz="2400">
                <a:solidFill>
                  <a:schemeClr val="tx1"/>
                </a:solidFill>
                <a:latin typeface="Arial" panose="020B0604020202020204" pitchFamily="34" charset="0"/>
              </a:defRPr>
            </a:lvl3pPr>
            <a:lvl4pPr marL="1600200" indent="-228600" eaLnBrk="0" hangingPunct="0">
              <a:spcBef>
                <a:spcPct val="20000"/>
              </a:spcBef>
              <a:buBlip>
                <a:blip r:embed="rId3"/>
              </a:buBlip>
              <a:defRPr sz="2000">
                <a:solidFill>
                  <a:schemeClr val="tx1"/>
                </a:solidFill>
                <a:latin typeface="Arial" panose="020B0604020202020204" pitchFamily="34" charset="0"/>
              </a:defRPr>
            </a:lvl4pPr>
            <a:lvl5pPr marL="2057400" indent="-228600" eaLnBrk="0" hangingPunct="0">
              <a:spcBef>
                <a:spcPct val="20000"/>
              </a:spcBef>
              <a:buBlip>
                <a:blip r:embed="rId3"/>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Blip>
                <a:blip r:embed="rId3"/>
              </a:buBlip>
              <a:defRPr sz="2000">
                <a:solidFill>
                  <a:schemeClr val="tx1"/>
                </a:solidFill>
                <a:latin typeface="Arial" panose="020B0604020202020204" pitchFamily="34" charset="0"/>
              </a:defRPr>
            </a:lvl9pPr>
          </a:lstStyle>
          <a:p>
            <a:pPr eaLnBrk="1" hangingPunct="1">
              <a:spcBef>
                <a:spcPct val="0"/>
              </a:spcBef>
              <a:buFontTx/>
              <a:buNone/>
            </a:pPr>
            <a:endParaRPr lang="nl-NL" altLang="nl-NL" sz="1800"/>
          </a:p>
        </p:txBody>
      </p:sp>
      <p:pic>
        <p:nvPicPr>
          <p:cNvPr id="6" name="Picture 6" descr="shutterstock_4528810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51485" y1="13839" x2="51485" y2="13839"/>
                      </a14:backgroundRemoval>
                    </a14:imgEffect>
                  </a14:imgLayer>
                </a14:imgProps>
              </a:ext>
              <a:ext uri="{28A0092B-C50C-407E-A947-70E740481C1C}">
                <a14:useLocalDpi xmlns:a14="http://schemas.microsoft.com/office/drawing/2010/main" val="0"/>
              </a:ext>
            </a:extLst>
          </a:blip>
          <a:srcRect/>
          <a:stretch>
            <a:fillRect/>
          </a:stretch>
        </p:blipFill>
        <p:spPr bwMode="auto">
          <a:xfrm>
            <a:off x="9360816" y="2613621"/>
            <a:ext cx="1834682" cy="203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p:cNvSpPr/>
          <p:nvPr/>
        </p:nvSpPr>
        <p:spPr>
          <a:xfrm rot="10800000" flipV="1">
            <a:off x="8657381" y="5149937"/>
            <a:ext cx="3217943" cy="923330"/>
          </a:xfrm>
          <a:prstGeom prst="rect">
            <a:avLst/>
          </a:prstGeom>
        </p:spPr>
        <p:txBody>
          <a:bodyPr wrap="square">
            <a:spAutoFit/>
          </a:bodyPr>
          <a:lstStyle/>
          <a:p>
            <a:pPr>
              <a:spcBef>
                <a:spcPct val="0"/>
              </a:spcBef>
            </a:pPr>
            <a:endParaRPr lang="nl" altLang="nl-NL" dirty="0">
              <a:latin typeface="Calibri" panose="020F0502020204030204" pitchFamily="34" charset="0"/>
            </a:endParaRPr>
          </a:p>
          <a:p>
            <a:pPr>
              <a:spcBef>
                <a:spcPct val="0"/>
              </a:spcBef>
            </a:pPr>
            <a:r>
              <a:rPr lang="nl-NL" altLang="nl-NL" dirty="0">
                <a:latin typeface="Calibri" panose="020F0502020204030204" pitchFamily="34" charset="0"/>
              </a:rPr>
              <a:t>Actueel en toekomstgericht: </a:t>
            </a:r>
          </a:p>
          <a:p>
            <a:pPr>
              <a:spcBef>
                <a:spcPct val="0"/>
              </a:spcBef>
            </a:pPr>
            <a:r>
              <a:rPr lang="nl-NL" altLang="nl-NL" dirty="0">
                <a:latin typeface="Calibri" panose="020F0502020204030204" pitchFamily="34" charset="0"/>
              </a:rPr>
              <a:t>planning van vraag en aanbod.</a:t>
            </a:r>
            <a:endParaRPr lang="nl" altLang="nl-NL" dirty="0">
              <a:latin typeface="Calibri" panose="020F0502020204030204" pitchFamily="34" charset="0"/>
            </a:endParaRPr>
          </a:p>
        </p:txBody>
      </p:sp>
      <p:pic>
        <p:nvPicPr>
          <p:cNvPr id="9" name="Picture 6" descr="shutterstock_45288103"/>
          <p:cNvPicPr>
            <a:picLocks noChangeAspect="1" noChangeArrowheads="1"/>
          </p:cNvPicPr>
          <p:nvPr/>
        </p:nvPicPr>
        <p:blipFill>
          <a:blip r:embed="rId6">
            <a:extLst>
              <a:ext uri="{BEBA8EAE-BF5A-486C-A8C5-ECC9F3942E4B}">
                <a14:imgProps xmlns:a14="http://schemas.microsoft.com/office/drawing/2010/main">
                  <a14:imgLayer r:embed="rId5">
                    <a14:imgEffect>
                      <a14:backgroundRemoval t="10000" b="90000" l="10000" r="90000">
                        <a14:foregroundMark x1="50495" y1="12946" x2="50495" y2="1294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91879" y="2634273"/>
            <a:ext cx="18796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7"/>
          <p:cNvSpPr>
            <a:spLocks noChangeShapeType="1"/>
          </p:cNvSpPr>
          <p:nvPr/>
        </p:nvSpPr>
        <p:spPr bwMode="auto">
          <a:xfrm flipH="1" flipV="1">
            <a:off x="891879" y="5193205"/>
            <a:ext cx="302682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11" name="Rechthoek 10"/>
          <p:cNvSpPr/>
          <p:nvPr/>
        </p:nvSpPr>
        <p:spPr>
          <a:xfrm>
            <a:off x="486496" y="5390392"/>
            <a:ext cx="5038802" cy="646331"/>
          </a:xfrm>
          <a:prstGeom prst="rect">
            <a:avLst/>
          </a:prstGeom>
        </p:spPr>
        <p:txBody>
          <a:bodyPr wrap="square">
            <a:spAutoFit/>
          </a:bodyPr>
          <a:lstStyle/>
          <a:p>
            <a:pPr>
              <a:spcBef>
                <a:spcPct val="0"/>
              </a:spcBef>
            </a:pPr>
            <a:r>
              <a:rPr lang="nl" altLang="nl-NL" dirty="0">
                <a:latin typeface="Calibri" panose="020F0502020204030204" pitchFamily="34" charset="0"/>
              </a:rPr>
              <a:t>Historisch: </a:t>
            </a:r>
          </a:p>
          <a:p>
            <a:pPr>
              <a:spcBef>
                <a:spcPct val="0"/>
              </a:spcBef>
            </a:pPr>
            <a:r>
              <a:rPr lang="nl-NL" altLang="nl-NL" dirty="0">
                <a:latin typeface="Calibri" panose="020F0502020204030204" pitchFamily="34" charset="0"/>
              </a:rPr>
              <a:t>Terugkijken naar de behaalde resultaten</a:t>
            </a:r>
            <a:endParaRPr lang="nl" altLang="nl-NL" dirty="0">
              <a:latin typeface="Calibri" panose="020F0502020204030204" pitchFamily="34" charset="0"/>
            </a:endParaRPr>
          </a:p>
        </p:txBody>
      </p:sp>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5318" y="1461925"/>
            <a:ext cx="3440151" cy="253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hoek 12"/>
          <p:cNvSpPr/>
          <p:nvPr/>
        </p:nvSpPr>
        <p:spPr>
          <a:xfrm>
            <a:off x="2552607" y="323152"/>
            <a:ext cx="7720553" cy="1138773"/>
          </a:xfrm>
          <a:prstGeom prst="rect">
            <a:avLst/>
          </a:prstGeom>
        </p:spPr>
        <p:txBody>
          <a:bodyPr wrap="square">
            <a:spAutoFit/>
          </a:bodyPr>
          <a:lstStyle/>
          <a:p>
            <a:pPr algn="ctr"/>
            <a:r>
              <a:rPr lang="nl-NL" altLang="nl-NL" sz="4000" b="1" dirty="0"/>
              <a:t>Principe 5 </a:t>
            </a:r>
          </a:p>
          <a:p>
            <a:pPr algn="ctr"/>
            <a:r>
              <a:rPr lang="nl-NL" altLang="nl-NL" sz="2800" dirty="0" err="1"/>
              <a:t>Dagstart</a:t>
            </a:r>
            <a:r>
              <a:rPr lang="nl-NL" altLang="nl-NL" sz="2800" dirty="0"/>
              <a:t>: een goed begin is het halve werk  </a:t>
            </a:r>
            <a:endParaRPr lang="nl-NL" sz="2800" dirty="0"/>
          </a:p>
        </p:txBody>
      </p:sp>
    </p:spTree>
    <p:extLst>
      <p:ext uri="{BB962C8B-B14F-4D97-AF65-F5344CB8AC3E}">
        <p14:creationId xmlns:p14="http://schemas.microsoft.com/office/powerpoint/2010/main" val="1490995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565070" y="536938"/>
            <a:ext cx="7512185" cy="707886"/>
          </a:xfrm>
          <a:prstGeom prst="rect">
            <a:avLst/>
          </a:prstGeom>
        </p:spPr>
        <p:txBody>
          <a:bodyPr wrap="square">
            <a:spAutoFit/>
          </a:bodyPr>
          <a:lstStyle/>
          <a:p>
            <a:pPr algn="ctr"/>
            <a:r>
              <a:rPr lang="nl-NL" altLang="nl-NL" sz="4000" b="1" dirty="0"/>
              <a:t>Principe 5</a:t>
            </a:r>
            <a:endParaRPr lang="nl-NL" sz="2800" dirty="0"/>
          </a:p>
        </p:txBody>
      </p:sp>
      <p:sp>
        <p:nvSpPr>
          <p:cNvPr id="3" name="Rechthoek 2"/>
          <p:cNvSpPr/>
          <p:nvPr/>
        </p:nvSpPr>
        <p:spPr>
          <a:xfrm>
            <a:off x="537328" y="1338606"/>
            <a:ext cx="9539927" cy="2677656"/>
          </a:xfrm>
          <a:prstGeom prst="rect">
            <a:avLst/>
          </a:prstGeom>
        </p:spPr>
        <p:txBody>
          <a:bodyPr wrap="square" anchor="t">
            <a:spAutoFit/>
          </a:bodyPr>
          <a:lstStyle/>
          <a:p>
            <a:pPr marL="381000" indent="-381000"/>
            <a:r>
              <a:rPr lang="nl-NL" altLang="nl-NL" sz="2800" dirty="0" err="1"/>
              <a:t>Gemba</a:t>
            </a:r>
            <a:r>
              <a:rPr lang="nl-NL" altLang="nl-NL" sz="2800" dirty="0"/>
              <a:t> = “de echte plek” </a:t>
            </a:r>
            <a:r>
              <a:rPr lang="nl-NL" altLang="nl-NL" sz="2800" dirty="0">
                <a:sym typeface="Wingdings" panose="05000000000000000000" pitchFamily="2" charset="2"/>
              </a:rPr>
              <a:t> waar de waarde gecreëerd wordt </a:t>
            </a:r>
            <a:endParaRPr lang="nl-NL" altLang="nl-NL" sz="2800" dirty="0"/>
          </a:p>
          <a:p>
            <a:pPr marL="381000" indent="-381000"/>
            <a:endParaRPr lang="nl-NL" altLang="nl-NL" sz="2800" dirty="0"/>
          </a:p>
          <a:p>
            <a:pPr marL="381000" indent="-381000"/>
            <a:r>
              <a:rPr lang="nl-NL" altLang="nl-NL" sz="2800" dirty="0"/>
              <a:t>3 belangrijke startpunten voor een </a:t>
            </a:r>
            <a:r>
              <a:rPr lang="nl-NL" altLang="nl-NL" sz="2800" dirty="0" err="1"/>
              <a:t>gemba</a:t>
            </a:r>
            <a:r>
              <a:rPr lang="nl-NL" altLang="nl-NL" sz="2800" dirty="0"/>
              <a:t>:</a:t>
            </a:r>
            <a:endParaRPr lang="nl-NL" altLang="nl-NL" sz="2800" dirty="0">
              <a:cs typeface="Calibri"/>
            </a:endParaRPr>
          </a:p>
          <a:p>
            <a:pPr marL="457200" indent="-457200">
              <a:buFont typeface="Wingdings"/>
              <a:buChar char="Ø"/>
            </a:pPr>
            <a:r>
              <a:rPr lang="nl-NL" altLang="nl-NL" sz="2800" b="1" dirty="0"/>
              <a:t>Ga kijken</a:t>
            </a:r>
            <a:endParaRPr lang="nl-NL" altLang="nl-NL" sz="2800" b="1" dirty="0">
              <a:cs typeface="Calibri" panose="020F0502020204030204"/>
            </a:endParaRPr>
          </a:p>
          <a:p>
            <a:pPr marL="457200" indent="-457200">
              <a:buFont typeface="Wingdings"/>
              <a:buChar char="Ø"/>
            </a:pPr>
            <a:r>
              <a:rPr lang="nl-NL" altLang="nl-NL" sz="2800" b="1" dirty="0">
                <a:cs typeface="Calibri" panose="020F0502020204030204"/>
              </a:rPr>
              <a:t>Vraag waarom</a:t>
            </a:r>
          </a:p>
          <a:p>
            <a:pPr marL="457200" indent="-457200">
              <a:buFont typeface="Wingdings"/>
              <a:buChar char="Ø"/>
            </a:pPr>
            <a:r>
              <a:rPr lang="nl-NL" altLang="nl-NL" sz="2800" b="1" dirty="0"/>
              <a:t>Toon respect</a:t>
            </a:r>
            <a:endParaRPr lang="nl-NL" altLang="nl-NL" sz="2800" b="1" dirty="0">
              <a:cs typeface="Calibri"/>
            </a:endParaRPr>
          </a:p>
        </p:txBody>
      </p:sp>
      <p:pic>
        <p:nvPicPr>
          <p:cNvPr id="4" name="Afbeelding 3">
            <a:extLst>
              <a:ext uri="{FF2B5EF4-FFF2-40B4-BE49-F238E27FC236}">
                <a16:creationId xmlns:a16="http://schemas.microsoft.com/office/drawing/2014/main" id="{C84DD4AA-3F0D-4307-BB90-F911B1180307}"/>
              </a:ext>
            </a:extLst>
          </p:cNvPr>
          <p:cNvPicPr>
            <a:picLocks noChangeAspect="1"/>
          </p:cNvPicPr>
          <p:nvPr/>
        </p:nvPicPr>
        <p:blipFill>
          <a:blip r:embed="rId3"/>
          <a:stretch>
            <a:fillRect/>
          </a:stretch>
        </p:blipFill>
        <p:spPr>
          <a:xfrm>
            <a:off x="3638713" y="3430075"/>
            <a:ext cx="3864989" cy="2632531"/>
          </a:xfrm>
          <a:prstGeom prst="rect">
            <a:avLst/>
          </a:prstGeom>
        </p:spPr>
      </p:pic>
      <p:pic>
        <p:nvPicPr>
          <p:cNvPr id="5" name="Picture 2" descr="C:\Users\rrn\Dropbox\LI@V\Klanten\Onderwijsgroep Tilburg\2015\Inhoud\RRN Onderwijsprogramma\Scholen en afdelingen\OGT zorg welzijn\20150615_1258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9477" y="1936615"/>
            <a:ext cx="4445397" cy="250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92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BE81212-7978-45F1-B6C5-D2289EE6D379}"/>
              </a:ext>
            </a:extLst>
          </p:cNvPr>
          <p:cNvSpPr txBox="1">
            <a:spLocks/>
          </p:cNvSpPr>
          <p:nvPr/>
        </p:nvSpPr>
        <p:spPr>
          <a:xfrm>
            <a:off x="612560" y="2213629"/>
            <a:ext cx="6061372" cy="296514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54013" indent="-354013">
              <a:lnSpc>
                <a:spcPct val="120000"/>
              </a:lnSpc>
              <a:spcBef>
                <a:spcPts val="600"/>
              </a:spcBef>
              <a:buFont typeface="Wingdings" panose="05000000000000000000" pitchFamily="2" charset="2"/>
              <a:buChar char="§"/>
            </a:pPr>
            <a:r>
              <a:rPr lang="es-ES" sz="4000" dirty="0"/>
              <a:t>T00B-Ga </a:t>
            </a:r>
            <a:r>
              <a:rPr lang="en-US" sz="4000" dirty="0" err="1">
                <a:latin typeface="Calibri" pitchFamily="34" charset="0"/>
              </a:rPr>
              <a:t>Balpennen</a:t>
            </a:r>
            <a:r>
              <a:rPr lang="en-US" sz="4000" dirty="0">
                <a:latin typeface="Calibri" pitchFamily="34" charset="0"/>
              </a:rPr>
              <a:t> </a:t>
            </a:r>
            <a:r>
              <a:rPr lang="en-US" sz="4000" dirty="0" err="1">
                <a:latin typeface="Calibri" pitchFamily="34" charset="0"/>
              </a:rPr>
              <a:t>spel</a:t>
            </a:r>
            <a:r>
              <a:rPr lang="en-US" sz="4000" dirty="0">
                <a:latin typeface="Calibri" pitchFamily="34" charset="0"/>
              </a:rPr>
              <a:t> (ronde 2 &amp; 3) </a:t>
            </a:r>
          </a:p>
        </p:txBody>
      </p:sp>
      <p:pic>
        <p:nvPicPr>
          <p:cNvPr id="4" name="Picture 3">
            <a:extLst>
              <a:ext uri="{FF2B5EF4-FFF2-40B4-BE49-F238E27FC236}">
                <a16:creationId xmlns:a16="http://schemas.microsoft.com/office/drawing/2014/main" id="{EEBE6268-CAE9-4137-B563-9A9A0DE5926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0639" y="2191440"/>
            <a:ext cx="2987336" cy="2987336"/>
          </a:xfrm>
          <a:prstGeom prst="rect">
            <a:avLst/>
          </a:prstGeom>
        </p:spPr>
      </p:pic>
      <p:sp>
        <p:nvSpPr>
          <p:cNvPr id="5" name="Otsikko 1">
            <a:extLst>
              <a:ext uri="{FF2B5EF4-FFF2-40B4-BE49-F238E27FC236}">
                <a16:creationId xmlns:a16="http://schemas.microsoft.com/office/drawing/2014/main" id="{FFCB8AAF-393C-4912-BC28-2AEF0BA43A6B}"/>
              </a:ext>
            </a:extLst>
          </p:cNvPr>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err="1">
                <a:latin typeface="+mn-lt"/>
              </a:rPr>
              <a:t>Oefening</a:t>
            </a:r>
            <a:endParaRPr lang="en-US" b="1" dirty="0">
              <a:latin typeface="+mn-lt"/>
            </a:endParaRPr>
          </a:p>
        </p:txBody>
      </p:sp>
    </p:spTree>
    <p:extLst>
      <p:ext uri="{BB962C8B-B14F-4D97-AF65-F5344CB8AC3E}">
        <p14:creationId xmlns:p14="http://schemas.microsoft.com/office/powerpoint/2010/main" val="1331865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6CE22747-506E-4593-BE3D-6FC1CC1172A7}"/>
              </a:ext>
            </a:extLst>
          </p:cNvPr>
          <p:cNvPicPr>
            <a:picLocks noChangeAspect="1"/>
          </p:cNvPicPr>
          <p:nvPr/>
        </p:nvPicPr>
        <p:blipFill>
          <a:blip r:embed="rId3"/>
          <a:stretch>
            <a:fillRect/>
          </a:stretch>
        </p:blipFill>
        <p:spPr>
          <a:xfrm>
            <a:off x="8332384" y="2033113"/>
            <a:ext cx="3266518" cy="3266518"/>
          </a:xfrm>
          <a:prstGeom prst="rect">
            <a:avLst/>
          </a:prstGeom>
        </p:spPr>
      </p:pic>
      <p:pic>
        <p:nvPicPr>
          <p:cNvPr id="5" name="Afbeelding 4">
            <a:extLst>
              <a:ext uri="{FF2B5EF4-FFF2-40B4-BE49-F238E27FC236}">
                <a16:creationId xmlns:a16="http://schemas.microsoft.com/office/drawing/2014/main" id="{B3E55B5C-7233-47E9-A819-6139C6FDCD86}"/>
              </a:ext>
            </a:extLst>
          </p:cNvPr>
          <p:cNvPicPr>
            <a:picLocks noChangeAspect="1"/>
          </p:cNvPicPr>
          <p:nvPr/>
        </p:nvPicPr>
        <p:blipFill>
          <a:blip r:embed="rId4"/>
          <a:stretch>
            <a:fillRect/>
          </a:stretch>
        </p:blipFill>
        <p:spPr>
          <a:xfrm>
            <a:off x="593098" y="2104232"/>
            <a:ext cx="3408755" cy="3408755"/>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29FD8552-7732-4702-9927-DBE47A46691D}"/>
              </a:ext>
            </a:extLst>
          </p:cNvPr>
          <p:cNvPicPr>
            <a:picLocks noChangeAspect="1"/>
          </p:cNvPicPr>
          <p:nvPr/>
        </p:nvPicPr>
        <p:blipFill>
          <a:blip r:embed="rId5"/>
          <a:stretch>
            <a:fillRect/>
          </a:stretch>
        </p:blipFill>
        <p:spPr>
          <a:xfrm>
            <a:off x="4391622" y="2033113"/>
            <a:ext cx="3408755" cy="3408755"/>
          </a:xfrm>
          <a:prstGeom prst="rect">
            <a:avLst/>
          </a:prstGeom>
        </p:spPr>
      </p:pic>
    </p:spTree>
    <p:extLst>
      <p:ext uri="{BB962C8B-B14F-4D97-AF65-F5344CB8AC3E}">
        <p14:creationId xmlns:p14="http://schemas.microsoft.com/office/powerpoint/2010/main" val="1281233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958742" y="2791368"/>
            <a:ext cx="8293104" cy="1200329"/>
          </a:xfrm>
          <a:prstGeom prst="rect">
            <a:avLst/>
          </a:prstGeom>
          <a:noFill/>
        </p:spPr>
        <p:txBody>
          <a:bodyPr wrap="none" rtlCol="0">
            <a:spAutoFit/>
          </a:bodyPr>
          <a:lstStyle/>
          <a:p>
            <a:pPr algn="ctr"/>
            <a:r>
              <a:rPr lang="sv-SE" sz="3600" b="1" dirty="0">
                <a:ea typeface="Arial" charset="0"/>
                <a:cs typeface="Arial" charset="0"/>
              </a:rPr>
              <a:t>LEAN FOR WORK AND LEAN FOR LIFE</a:t>
            </a:r>
          </a:p>
          <a:p>
            <a:pPr algn="ctr"/>
            <a:r>
              <a:rPr lang="en-US" sz="3600" b="1" dirty="0"/>
              <a:t>Train the trainer to teach Lean skills in VET</a:t>
            </a:r>
          </a:p>
        </p:txBody>
      </p:sp>
    </p:spTree>
    <p:extLst>
      <p:ext uri="{BB962C8B-B14F-4D97-AF65-F5344CB8AC3E}">
        <p14:creationId xmlns:p14="http://schemas.microsoft.com/office/powerpoint/2010/main" val="365647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a:latin typeface="+mn-lt"/>
              </a:rPr>
              <a:t>Principe 5</a:t>
            </a:r>
          </a:p>
        </p:txBody>
      </p:sp>
      <p:sp>
        <p:nvSpPr>
          <p:cNvPr id="3" name="Rectangle 2"/>
          <p:cNvSpPr/>
          <p:nvPr/>
        </p:nvSpPr>
        <p:spPr>
          <a:xfrm>
            <a:off x="1721922" y="2496943"/>
            <a:ext cx="9025247" cy="1107996"/>
          </a:xfrm>
          <a:prstGeom prst="rect">
            <a:avLst/>
          </a:prstGeom>
        </p:spPr>
        <p:txBody>
          <a:bodyPr wrap="square">
            <a:spAutoFit/>
          </a:bodyPr>
          <a:lstStyle/>
          <a:p>
            <a:pPr lvl="0"/>
            <a:r>
              <a:rPr lang="en-GB" sz="6600" b="1" dirty="0" err="1">
                <a:solidFill>
                  <a:schemeClr val="accent2"/>
                </a:solidFill>
              </a:rPr>
              <a:t>Streven</a:t>
            </a:r>
            <a:r>
              <a:rPr lang="en-GB" sz="6600" b="1" dirty="0">
                <a:solidFill>
                  <a:schemeClr val="accent2"/>
                </a:solidFill>
              </a:rPr>
              <a:t> </a:t>
            </a:r>
            <a:r>
              <a:rPr lang="en-GB" sz="6600" b="1" dirty="0" err="1">
                <a:solidFill>
                  <a:schemeClr val="accent2"/>
                </a:solidFill>
              </a:rPr>
              <a:t>naar</a:t>
            </a:r>
            <a:r>
              <a:rPr lang="en-GB" sz="6600" b="1" dirty="0">
                <a:solidFill>
                  <a:schemeClr val="accent2"/>
                </a:solidFill>
              </a:rPr>
              <a:t> PERFECTIE</a:t>
            </a:r>
            <a:r>
              <a:rPr lang="en-GB" sz="4000" dirty="0">
                <a:solidFill>
                  <a:prstClr val="black"/>
                </a:solidFill>
                <a:latin typeface="Calibri" panose="020F0502020204030204"/>
              </a:rPr>
              <a:t> </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GB" sz="6600" b="1" dirty="0">
              <a:solidFill>
                <a:schemeClr val="accent2"/>
              </a:solidFill>
            </a:endParaRPr>
          </a:p>
        </p:txBody>
      </p:sp>
      <p:sp>
        <p:nvSpPr>
          <p:cNvPr id="4" name="Text Box 5"/>
          <p:cNvSpPr txBox="1">
            <a:spLocks noChangeArrowheads="1"/>
          </p:cNvSpPr>
          <p:nvPr/>
        </p:nvSpPr>
        <p:spPr bwMode="auto">
          <a:xfrm>
            <a:off x="6096001" y="3970341"/>
            <a:ext cx="5372570" cy="1815882"/>
          </a:xfrm>
          <a:prstGeom prst="rect">
            <a:avLst/>
          </a:prstGeom>
          <a:noFill/>
          <a:ln w="9525">
            <a:noFill/>
            <a:miter lim="800000"/>
            <a:headEnd/>
            <a:tailEnd/>
          </a:ln>
        </p:spPr>
        <p:txBody>
          <a:bodyPr wrap="square" anchor="t">
            <a:spAutoFit/>
          </a:bodyPr>
          <a:lstStyle/>
          <a:p>
            <a:pPr marL="342900" indent="-342900">
              <a:buFont typeface="Wingdings" panose="05000000000000000000" pitchFamily="2" charset="2"/>
              <a:buChar char="§"/>
              <a:defRPr/>
            </a:pPr>
            <a:r>
              <a:rPr lang="en-US" altLang="ja-JP" sz="2800" dirty="0">
                <a:latin typeface="Calibri"/>
                <a:ea typeface="Yu Gothic"/>
                <a:cs typeface="Calibri"/>
              </a:rPr>
              <a:t>PDCA</a:t>
            </a:r>
          </a:p>
          <a:p>
            <a:pPr marL="342900" indent="-342900">
              <a:buFont typeface="Wingdings" panose="05000000000000000000" pitchFamily="2" charset="2"/>
              <a:buChar char="§"/>
              <a:defRPr/>
            </a:pPr>
            <a:r>
              <a:rPr lang="en-US" altLang="ja-JP" sz="2800" dirty="0">
                <a:latin typeface="Calibri"/>
                <a:ea typeface="Yu Gothic"/>
                <a:cs typeface="Calibri"/>
              </a:rPr>
              <a:t>KPI</a:t>
            </a:r>
          </a:p>
          <a:p>
            <a:pPr marL="342900" indent="-342900">
              <a:buFont typeface="Wingdings" panose="05000000000000000000" pitchFamily="2" charset="2"/>
              <a:buChar char="§"/>
              <a:defRPr/>
            </a:pPr>
            <a:r>
              <a:rPr lang="en-US" altLang="ja-JP" sz="2800" dirty="0">
                <a:latin typeface="Calibri"/>
                <a:ea typeface="Yu Gothic"/>
                <a:cs typeface="Calibri"/>
              </a:rPr>
              <a:t>A3</a:t>
            </a:r>
          </a:p>
          <a:p>
            <a:pPr marL="342900" indent="-342900">
              <a:buFont typeface="Wingdings" panose="05000000000000000000" pitchFamily="2" charset="2"/>
              <a:buChar char="§"/>
              <a:defRPr/>
            </a:pPr>
            <a:r>
              <a:rPr lang="en-US" altLang="ja-JP" sz="2800" dirty="0">
                <a:latin typeface="Calibri"/>
                <a:ea typeface="Yu Gothic"/>
                <a:cs typeface="Calibri"/>
              </a:rPr>
              <a:t>(</a:t>
            </a:r>
            <a:r>
              <a:rPr lang="en-US" altLang="ja-JP" sz="2800" dirty="0" err="1">
                <a:latin typeface="Calibri"/>
                <a:ea typeface="Yu Gothic"/>
                <a:cs typeface="Calibri"/>
              </a:rPr>
              <a:t>Visueel</a:t>
            </a:r>
            <a:r>
              <a:rPr lang="en-US" altLang="ja-JP" sz="2800" dirty="0">
                <a:latin typeface="Calibri"/>
                <a:ea typeface="Yu Gothic"/>
                <a:cs typeface="Calibri"/>
              </a:rPr>
              <a:t>) Bord </a:t>
            </a:r>
          </a:p>
        </p:txBody>
      </p:sp>
      <p:sp>
        <p:nvSpPr>
          <p:cNvPr id="5" name="Text Box 5"/>
          <p:cNvSpPr txBox="1">
            <a:spLocks noChangeArrowheads="1"/>
          </p:cNvSpPr>
          <p:nvPr/>
        </p:nvSpPr>
        <p:spPr bwMode="auto">
          <a:xfrm>
            <a:off x="4240403" y="3980172"/>
            <a:ext cx="1862333" cy="707886"/>
          </a:xfrm>
          <a:prstGeom prst="rect">
            <a:avLst/>
          </a:prstGeom>
          <a:noFill/>
          <a:ln w="9525">
            <a:noFill/>
            <a:miter lim="800000"/>
            <a:headEnd/>
            <a:tailEnd/>
          </a:ln>
        </p:spPr>
        <p:txBody>
          <a:bodyPr wrap="square">
            <a:spAutoFit/>
          </a:bodyPr>
          <a:lstStyle/>
          <a:p>
            <a:pPr>
              <a:defRPr/>
            </a:pPr>
            <a:r>
              <a:rPr lang="en-US" altLang="ja-JP" sz="4000" b="1" dirty="0">
                <a:latin typeface="Calibri" pitchFamily="34" charset="0"/>
              </a:rPr>
              <a:t>Tools:</a:t>
            </a:r>
          </a:p>
        </p:txBody>
      </p:sp>
    </p:spTree>
    <p:extLst>
      <p:ext uri="{BB962C8B-B14F-4D97-AF65-F5344CB8AC3E}">
        <p14:creationId xmlns:p14="http://schemas.microsoft.com/office/powerpoint/2010/main" val="232955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3" name="Picture 2" descr="http://altamontanha.com/news/16/images/groenlandia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47" y="2130047"/>
            <a:ext cx="4608656" cy="34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4" name="Picture 4" descr="http://www.cepolina.com/imagemgratis/f/Europa.Itailia.z.outros/Aosta.Pila.montanhas.ne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996" y="2130047"/>
            <a:ext cx="4607355" cy="34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a:latin typeface="+mn-lt"/>
              </a:rPr>
              <a:t>Principe 5</a:t>
            </a:r>
          </a:p>
        </p:txBody>
      </p:sp>
    </p:spTree>
    <p:extLst>
      <p:ext uri="{BB962C8B-B14F-4D97-AF65-F5344CB8AC3E}">
        <p14:creationId xmlns:p14="http://schemas.microsoft.com/office/powerpoint/2010/main" val="2130459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98059" y="2145557"/>
            <a:ext cx="11009636" cy="364715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anchor="t">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eaLnBrk="0" hangingPunct="0">
              <a:defRPr>
                <a:solidFill>
                  <a:schemeClr val="tx1"/>
                </a:solidFill>
                <a:latin typeface="Arial" pitchFamily="34" charset="0"/>
                <a:cs typeface="Arial" pitchFamily="34" charset="0"/>
              </a:defRPr>
            </a:lvl5pPr>
            <a:lvl6pPr eaLnBrk="0" fontAlgn="base" hangingPunct="0">
              <a:spcBef>
                <a:spcPct val="0"/>
              </a:spcBef>
              <a:spcAft>
                <a:spcPct val="0"/>
              </a:spcAft>
              <a:defRPr>
                <a:solidFill>
                  <a:schemeClr val="tx1"/>
                </a:solidFill>
                <a:latin typeface="Arial" pitchFamily="34" charset="0"/>
                <a:cs typeface="Arial" pitchFamily="34" charset="0"/>
              </a:defRPr>
            </a:lvl6pPr>
            <a:lvl7pPr eaLnBrk="0" fontAlgn="base" hangingPunct="0">
              <a:spcBef>
                <a:spcPct val="0"/>
              </a:spcBef>
              <a:spcAft>
                <a:spcPct val="0"/>
              </a:spcAft>
              <a:defRPr>
                <a:solidFill>
                  <a:schemeClr val="tx1"/>
                </a:solidFill>
                <a:latin typeface="Arial" pitchFamily="34" charset="0"/>
                <a:cs typeface="Arial" pitchFamily="34" charset="0"/>
              </a:defRPr>
            </a:lvl7pPr>
            <a:lvl8pPr eaLnBrk="0" fontAlgn="base" hangingPunct="0">
              <a:spcBef>
                <a:spcPct val="0"/>
              </a:spcBef>
              <a:spcAft>
                <a:spcPct val="0"/>
              </a:spcAft>
              <a:defRPr>
                <a:solidFill>
                  <a:schemeClr val="tx1"/>
                </a:solidFill>
                <a:latin typeface="Arial" pitchFamily="34" charset="0"/>
                <a:cs typeface="Arial" pitchFamily="34" charset="0"/>
              </a:defRPr>
            </a:lvl8pPr>
            <a:lvl9pP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ts val="600"/>
              </a:spcAft>
              <a:defRPr/>
            </a:pPr>
            <a:r>
              <a:rPr lang="nl-NL" sz="2400" dirty="0">
                <a:solidFill>
                  <a:schemeClr val="bg1"/>
                </a:solidFill>
                <a:latin typeface="+mn-lt"/>
              </a:rPr>
              <a:t>Wij hechten waarde aan het hoogste niveau als het gaat om de huidige implementaties en het ondernemen. </a:t>
            </a:r>
          </a:p>
          <a:p>
            <a:pPr eaLnBrk="1" hangingPunct="1">
              <a:spcAft>
                <a:spcPts val="600"/>
              </a:spcAft>
              <a:defRPr/>
            </a:pPr>
            <a:r>
              <a:rPr lang="nl-NL" sz="2400" dirty="0">
                <a:solidFill>
                  <a:schemeClr val="bg1"/>
                </a:solidFill>
                <a:latin typeface="+mn-lt"/>
              </a:rPr>
              <a:t>Er zijn veel dingen die we niet begrijpen, dus we vragen ons af waarom er geen actie is ondernomen; heb je ooit geprobeerd iets te doen?  </a:t>
            </a:r>
          </a:p>
          <a:p>
            <a:pPr eaLnBrk="1" hangingPunct="1">
              <a:spcAft>
                <a:spcPts val="600"/>
              </a:spcAft>
              <a:defRPr/>
            </a:pPr>
            <a:r>
              <a:rPr lang="nl-NL" sz="2400" dirty="0">
                <a:solidFill>
                  <a:schemeClr val="bg1"/>
                </a:solidFill>
                <a:latin typeface="+mn-lt"/>
              </a:rPr>
              <a:t>Op deze manier zijn we ons bewust van het weinige dat we weten en worden we geconfronteerd met de fouten, waardoor je de tweede keer weer een fout opmerkt of iets anders dat je niet leuk vindt, op zo'n manier dat je het weer kunt verbeteren.</a:t>
            </a:r>
          </a:p>
          <a:p>
            <a:pPr eaLnBrk="1" hangingPunct="1">
              <a:spcAft>
                <a:spcPts val="600"/>
              </a:spcAft>
              <a:defRPr/>
            </a:pPr>
            <a:r>
              <a:rPr lang="nl-NL" sz="2400" dirty="0">
                <a:solidFill>
                  <a:schemeClr val="bg1"/>
                </a:solidFill>
                <a:latin typeface="+mn-lt"/>
              </a:rPr>
              <a:t>Dus door constante verbetering, of door actiegerichte verbetering, kan iedereen zijn kennisniveau en praktijkniveau verhogen.                        </a:t>
            </a:r>
            <a:r>
              <a:rPr lang="nl-NL" sz="2000" dirty="0">
                <a:solidFill>
                  <a:schemeClr val="bg1"/>
                </a:solidFill>
                <a:latin typeface="+mn-lt"/>
              </a:rPr>
              <a:t>      </a:t>
            </a:r>
            <a:r>
              <a:rPr lang="pt-PT" dirty="0">
                <a:solidFill>
                  <a:schemeClr val="bg1"/>
                </a:solidFill>
                <a:latin typeface="Arial"/>
                <a:cs typeface="Arial"/>
              </a:rPr>
              <a:t>Fujio Cho, Toyota President in 2002</a:t>
            </a:r>
            <a:endParaRPr lang="en-US" dirty="0">
              <a:solidFill>
                <a:schemeClr val="bg1"/>
              </a:solidFill>
              <a:latin typeface="Arial"/>
              <a:cs typeface="Arial"/>
            </a:endParaRPr>
          </a:p>
        </p:txBody>
      </p:sp>
      <p:sp>
        <p:nvSpPr>
          <p:cNvPr id="10"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a:latin typeface="+mn-lt"/>
              </a:rPr>
              <a:t>Principe 5</a:t>
            </a:r>
          </a:p>
        </p:txBody>
      </p:sp>
    </p:spTree>
    <p:extLst>
      <p:ext uri="{BB962C8B-B14F-4D97-AF65-F5344CB8AC3E}">
        <p14:creationId xmlns:p14="http://schemas.microsoft.com/office/powerpoint/2010/main" val="1444628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4"/>
          <p:cNvSpPr>
            <a:spLocks noChangeArrowheads="1"/>
          </p:cNvSpPr>
          <p:nvPr/>
        </p:nvSpPr>
        <p:spPr bwMode="auto">
          <a:xfrm>
            <a:off x="364381" y="3303472"/>
            <a:ext cx="40559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b="1" dirty="0" err="1">
                <a:solidFill>
                  <a:schemeClr val="accent2"/>
                </a:solidFill>
                <a:latin typeface="+mn-lt"/>
                <a:cs typeface="Arial"/>
              </a:rPr>
              <a:t>Streven</a:t>
            </a:r>
            <a:r>
              <a:rPr lang="en-GB" altLang="en-US" sz="3200" b="1" dirty="0">
                <a:solidFill>
                  <a:schemeClr val="accent2"/>
                </a:solidFill>
                <a:latin typeface="+mn-lt"/>
                <a:cs typeface="Arial"/>
              </a:rPr>
              <a:t> </a:t>
            </a:r>
            <a:r>
              <a:rPr lang="en-GB" altLang="en-US" sz="3200" b="1" dirty="0" err="1">
                <a:solidFill>
                  <a:schemeClr val="accent2"/>
                </a:solidFill>
                <a:latin typeface="+mn-lt"/>
                <a:cs typeface="Arial"/>
              </a:rPr>
              <a:t>naar</a:t>
            </a:r>
            <a:r>
              <a:rPr lang="en-GB" altLang="en-US" sz="3200" b="1" dirty="0">
                <a:solidFill>
                  <a:schemeClr val="accent2"/>
                </a:solidFill>
                <a:latin typeface="+mn-lt"/>
                <a:cs typeface="Arial"/>
              </a:rPr>
              <a:t> </a:t>
            </a:r>
            <a:r>
              <a:rPr lang="en-GB" altLang="en-US" sz="3200" b="1" dirty="0" err="1">
                <a:solidFill>
                  <a:schemeClr val="accent2"/>
                </a:solidFill>
                <a:latin typeface="+mn-lt"/>
                <a:cs typeface="Arial"/>
              </a:rPr>
              <a:t>perfectie</a:t>
            </a:r>
            <a:r>
              <a:rPr lang="en-GB" altLang="en-US" sz="3200" b="1" dirty="0">
                <a:solidFill>
                  <a:schemeClr val="accent2"/>
                </a:solidFill>
                <a:latin typeface="+mn-lt"/>
                <a:cs typeface="Arial"/>
              </a:rPr>
              <a:t> </a:t>
            </a:r>
            <a:endParaRPr lang="en-US" altLang="en-US" sz="3200" b="1" dirty="0">
              <a:solidFill>
                <a:schemeClr val="accent2"/>
              </a:solidFill>
              <a:latin typeface="+mn-lt"/>
            </a:endParaRPr>
          </a:p>
        </p:txBody>
      </p:sp>
      <p:sp>
        <p:nvSpPr>
          <p:cNvPr id="178180" name="Rectangle 3"/>
          <p:cNvSpPr txBox="1">
            <a:spLocks noChangeAspect="1" noChangeArrowheads="1"/>
          </p:cNvSpPr>
          <p:nvPr/>
        </p:nvSpPr>
        <p:spPr bwMode="auto">
          <a:xfrm>
            <a:off x="4185001" y="1831798"/>
            <a:ext cx="7095059" cy="411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marL="190500" indent="-190500" defTabSz="193675" eaLnBrk="0" hangingPunct="0">
              <a:defRPr>
                <a:solidFill>
                  <a:schemeClr val="tx1"/>
                </a:solidFill>
                <a:latin typeface="Arial" panose="020B0604020202020204" pitchFamily="34" charset="0"/>
                <a:cs typeface="Arial" panose="020B0604020202020204" pitchFamily="34" charset="0"/>
              </a:defRPr>
            </a:lvl1pPr>
            <a:lvl2pPr marL="742950" indent="-285750" defTabSz="193675" eaLnBrk="0" hangingPunct="0">
              <a:defRPr>
                <a:solidFill>
                  <a:schemeClr val="tx1"/>
                </a:solidFill>
                <a:latin typeface="Arial" panose="020B0604020202020204" pitchFamily="34" charset="0"/>
                <a:cs typeface="Arial" panose="020B0604020202020204" pitchFamily="34" charset="0"/>
              </a:defRPr>
            </a:lvl2pPr>
            <a:lvl3pPr marL="1143000" indent="-228600" defTabSz="193675" eaLnBrk="0" hangingPunct="0">
              <a:defRPr>
                <a:solidFill>
                  <a:schemeClr val="tx1"/>
                </a:solidFill>
                <a:latin typeface="Arial" panose="020B0604020202020204" pitchFamily="34" charset="0"/>
                <a:cs typeface="Arial" panose="020B0604020202020204" pitchFamily="34" charset="0"/>
              </a:defRPr>
            </a:lvl3pPr>
            <a:lvl4pPr marL="1600200" indent="-228600" defTabSz="193675" eaLnBrk="0" hangingPunct="0">
              <a:defRPr>
                <a:solidFill>
                  <a:schemeClr val="tx1"/>
                </a:solidFill>
                <a:latin typeface="Arial" panose="020B0604020202020204" pitchFamily="34" charset="0"/>
                <a:cs typeface="Arial" panose="020B0604020202020204" pitchFamily="34" charset="0"/>
              </a:defRPr>
            </a:lvl4pPr>
            <a:lvl5pPr marL="2057400" indent="-228600" defTabSz="193675" eaLnBrk="0" hangingPunct="0">
              <a:defRPr>
                <a:solidFill>
                  <a:schemeClr val="tx1"/>
                </a:solidFill>
                <a:latin typeface="Arial" panose="020B0604020202020204" pitchFamily="34" charset="0"/>
                <a:cs typeface="Arial" panose="020B0604020202020204" pitchFamily="34" charset="0"/>
              </a:defRPr>
            </a:lvl5pPr>
            <a:lvl6pPr marL="2514600" indent="-228600" defTabSz="193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93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93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936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ts val="2500"/>
              </a:lnSpc>
              <a:spcAft>
                <a:spcPct val="45000"/>
              </a:spcAft>
            </a:pPr>
            <a:r>
              <a:rPr lang="en-GB" altLang="en-US" sz="2400" dirty="0">
                <a:latin typeface="+mn-lt"/>
                <a:cs typeface="Arial"/>
              </a:rPr>
              <a:t>Elke </a:t>
            </a:r>
            <a:r>
              <a:rPr lang="en-GB" altLang="en-US" sz="2400" dirty="0" err="1">
                <a:latin typeface="+mn-lt"/>
                <a:cs typeface="Arial"/>
              </a:rPr>
              <a:t>dag</a:t>
            </a:r>
            <a:r>
              <a:rPr lang="en-GB" altLang="en-US" sz="2400" dirty="0">
                <a:latin typeface="+mn-lt"/>
                <a:cs typeface="Arial"/>
              </a:rPr>
              <a:t> </a:t>
            </a:r>
            <a:r>
              <a:rPr lang="en-GB" altLang="en-US" sz="2400" dirty="0" err="1">
                <a:latin typeface="+mn-lt"/>
                <a:cs typeface="Arial"/>
              </a:rPr>
              <a:t>zouden</a:t>
            </a:r>
            <a:r>
              <a:rPr lang="en-GB" altLang="en-US" sz="2400" dirty="0">
                <a:latin typeface="+mn-lt"/>
                <a:cs typeface="Arial"/>
              </a:rPr>
              <a:t> we </a:t>
            </a:r>
            <a:r>
              <a:rPr lang="en-GB" altLang="en-US" sz="2400" dirty="0" err="1">
                <a:latin typeface="+mn-lt"/>
                <a:cs typeface="Arial"/>
              </a:rPr>
              <a:t>moeten</a:t>
            </a:r>
            <a:r>
              <a:rPr lang="en-GB" altLang="en-US" sz="2400" dirty="0">
                <a:latin typeface="+mn-lt"/>
                <a:cs typeface="Arial"/>
              </a:rPr>
              <a:t> </a:t>
            </a:r>
            <a:r>
              <a:rPr lang="en-GB" altLang="en-US" sz="2400" dirty="0" err="1">
                <a:latin typeface="+mn-lt"/>
                <a:cs typeface="Arial"/>
              </a:rPr>
              <a:t>bekijken</a:t>
            </a:r>
            <a:r>
              <a:rPr lang="en-GB" altLang="en-US" sz="2400" dirty="0">
                <a:latin typeface="+mn-lt"/>
                <a:cs typeface="Arial"/>
              </a:rPr>
              <a:t> hoe we de </a:t>
            </a:r>
            <a:r>
              <a:rPr lang="en-GB" altLang="en-US" sz="2400" b="1" dirty="0" err="1">
                <a:latin typeface="+mn-lt"/>
                <a:cs typeface="Arial"/>
              </a:rPr>
              <a:t>dingen</a:t>
            </a:r>
            <a:r>
              <a:rPr lang="en-GB" altLang="en-US" sz="2400" b="1" dirty="0">
                <a:latin typeface="+mn-lt"/>
                <a:cs typeface="Arial"/>
              </a:rPr>
              <a:t> </a:t>
            </a:r>
            <a:r>
              <a:rPr lang="en-GB" altLang="en-US" sz="2400" b="1" dirty="0" err="1">
                <a:latin typeface="+mn-lt"/>
                <a:cs typeface="Arial"/>
              </a:rPr>
              <a:t>beter</a:t>
            </a:r>
            <a:r>
              <a:rPr lang="en-GB" altLang="en-US" sz="2400" b="1" dirty="0">
                <a:latin typeface="+mn-lt"/>
                <a:cs typeface="Arial"/>
              </a:rPr>
              <a:t> </a:t>
            </a:r>
            <a:r>
              <a:rPr lang="en-GB" altLang="en-US" sz="2400" b="1" dirty="0" err="1">
                <a:latin typeface="+mn-lt"/>
                <a:cs typeface="Arial"/>
              </a:rPr>
              <a:t>kunnen</a:t>
            </a:r>
            <a:r>
              <a:rPr lang="en-GB" altLang="en-US" sz="2400" b="1" dirty="0">
                <a:latin typeface="+mn-lt"/>
                <a:cs typeface="Arial"/>
              </a:rPr>
              <a:t> </a:t>
            </a:r>
            <a:r>
              <a:rPr lang="en-GB" altLang="en-US" sz="2400" b="1" dirty="0" err="1">
                <a:latin typeface="+mn-lt"/>
                <a:cs typeface="Arial"/>
              </a:rPr>
              <a:t>doen</a:t>
            </a:r>
            <a:r>
              <a:rPr lang="en-GB" altLang="en-US" sz="2400" b="1" dirty="0">
                <a:latin typeface="+mn-lt"/>
                <a:cs typeface="Arial"/>
              </a:rPr>
              <a:t> </a:t>
            </a:r>
            <a:r>
              <a:rPr lang="en-GB" altLang="en-US" sz="2400" dirty="0">
                <a:latin typeface="+mn-lt"/>
                <a:cs typeface="Arial"/>
              </a:rPr>
              <a:t>dan de </a:t>
            </a:r>
            <a:r>
              <a:rPr lang="en-GB" altLang="en-US" sz="2400" dirty="0" err="1">
                <a:latin typeface="+mn-lt"/>
                <a:cs typeface="Arial"/>
              </a:rPr>
              <a:t>dag</a:t>
            </a:r>
            <a:r>
              <a:rPr lang="en-GB" altLang="en-US" sz="2400" dirty="0">
                <a:latin typeface="+mn-lt"/>
                <a:cs typeface="Arial"/>
              </a:rPr>
              <a:t> </a:t>
            </a:r>
            <a:r>
              <a:rPr lang="en-GB" altLang="en-US" sz="2400" dirty="0" err="1">
                <a:latin typeface="+mn-lt"/>
                <a:cs typeface="Arial"/>
              </a:rPr>
              <a:t>ervoor</a:t>
            </a:r>
            <a:endParaRPr lang="en-GB" altLang="en-US" sz="2400" dirty="0">
              <a:latin typeface="+mn-lt"/>
              <a:cs typeface="Arial"/>
            </a:endParaRPr>
          </a:p>
          <a:p>
            <a:pPr marL="0" indent="0" eaLnBrk="1" hangingPunct="1">
              <a:lnSpc>
                <a:spcPts val="2500"/>
              </a:lnSpc>
              <a:spcAft>
                <a:spcPct val="45000"/>
              </a:spcAft>
            </a:pPr>
            <a:endParaRPr lang="pt-PT" altLang="en-US" sz="2400" dirty="0">
              <a:latin typeface="+mn-lt"/>
            </a:endParaRPr>
          </a:p>
          <a:p>
            <a:pPr eaLnBrk="1" hangingPunct="1">
              <a:lnSpc>
                <a:spcPts val="2500"/>
              </a:lnSpc>
              <a:spcAft>
                <a:spcPct val="45000"/>
              </a:spcAft>
              <a:buFontTx/>
              <a:buChar char="•"/>
            </a:pPr>
            <a:endParaRPr lang="pt-PT" altLang="en-US" sz="2400" dirty="0">
              <a:latin typeface="+mn-lt"/>
            </a:endParaRPr>
          </a:p>
          <a:p>
            <a:pPr eaLnBrk="1" hangingPunct="1">
              <a:lnSpc>
                <a:spcPts val="2500"/>
              </a:lnSpc>
              <a:spcAft>
                <a:spcPct val="45000"/>
              </a:spcAft>
              <a:buFontTx/>
              <a:buChar char="•"/>
            </a:pPr>
            <a:endParaRPr lang="pt-PT" altLang="en-US" sz="2400" dirty="0">
              <a:latin typeface="+mn-lt"/>
            </a:endParaRPr>
          </a:p>
          <a:p>
            <a:pPr eaLnBrk="1" hangingPunct="1">
              <a:lnSpc>
                <a:spcPts val="2500"/>
              </a:lnSpc>
              <a:spcAft>
                <a:spcPct val="45000"/>
              </a:spcAft>
              <a:buFontTx/>
              <a:buChar char="•"/>
            </a:pPr>
            <a:endParaRPr lang="pt-PT" altLang="en-US" sz="2400" dirty="0">
              <a:latin typeface="+mn-lt"/>
            </a:endParaRPr>
          </a:p>
          <a:p>
            <a:pPr eaLnBrk="1" hangingPunct="1">
              <a:lnSpc>
                <a:spcPts val="2500"/>
              </a:lnSpc>
              <a:spcAft>
                <a:spcPct val="45000"/>
              </a:spcAft>
              <a:buFontTx/>
              <a:buChar char="•"/>
            </a:pPr>
            <a:endParaRPr lang="pt-PT" altLang="en-US" sz="2400" dirty="0">
              <a:latin typeface="+mn-lt"/>
            </a:endParaRPr>
          </a:p>
          <a:p>
            <a:pPr marL="0" indent="0" eaLnBrk="1" hangingPunct="1">
              <a:lnSpc>
                <a:spcPts val="2500"/>
              </a:lnSpc>
              <a:spcAft>
                <a:spcPct val="45000"/>
              </a:spcAft>
            </a:pPr>
            <a:endParaRPr lang="pt-PT" altLang="en-US" sz="2400" dirty="0">
              <a:latin typeface="+mn-lt"/>
            </a:endParaRPr>
          </a:p>
          <a:p>
            <a:pPr marL="0" indent="0" eaLnBrk="1" hangingPunct="1">
              <a:lnSpc>
                <a:spcPts val="2500"/>
              </a:lnSpc>
              <a:spcAft>
                <a:spcPct val="45000"/>
              </a:spcAft>
            </a:pPr>
            <a:r>
              <a:rPr lang="en-GB" altLang="en-US" sz="2400" dirty="0">
                <a:latin typeface="+mn-lt"/>
                <a:cs typeface="Arial"/>
              </a:rPr>
              <a:t>Elke </a:t>
            </a:r>
            <a:r>
              <a:rPr lang="en-GB" altLang="en-US" sz="2400" dirty="0" err="1">
                <a:latin typeface="+mn-lt"/>
                <a:cs typeface="Arial"/>
              </a:rPr>
              <a:t>dag</a:t>
            </a:r>
            <a:r>
              <a:rPr lang="en-GB" altLang="en-US" sz="2400" dirty="0">
                <a:latin typeface="+mn-lt"/>
                <a:cs typeface="Arial"/>
              </a:rPr>
              <a:t> </a:t>
            </a:r>
            <a:r>
              <a:rPr lang="en-GB" altLang="en-US" sz="2400" dirty="0" err="1">
                <a:latin typeface="+mn-lt"/>
                <a:cs typeface="Arial"/>
              </a:rPr>
              <a:t>samen</a:t>
            </a:r>
            <a:r>
              <a:rPr lang="en-GB" altLang="en-US" sz="2400" dirty="0">
                <a:latin typeface="+mn-lt"/>
                <a:cs typeface="Arial"/>
              </a:rPr>
              <a:t> </a:t>
            </a:r>
            <a:r>
              <a:rPr lang="en-GB" altLang="en-US" sz="2400" dirty="0" err="1">
                <a:latin typeface="+mn-lt"/>
                <a:cs typeface="Arial"/>
              </a:rPr>
              <a:t>een</a:t>
            </a:r>
            <a:r>
              <a:rPr lang="en-GB" altLang="en-US" sz="2400" dirty="0">
                <a:latin typeface="+mn-lt"/>
                <a:cs typeface="Arial"/>
              </a:rPr>
              <a:t> </a:t>
            </a:r>
            <a:r>
              <a:rPr lang="en-GB" altLang="en-US" sz="2400" dirty="0" err="1">
                <a:latin typeface="+mn-lt"/>
                <a:cs typeface="Arial"/>
              </a:rPr>
              <a:t>beetje</a:t>
            </a:r>
            <a:r>
              <a:rPr lang="en-GB" altLang="en-US" sz="2400" dirty="0">
                <a:latin typeface="+mn-lt"/>
                <a:cs typeface="Arial"/>
              </a:rPr>
              <a:t> </a:t>
            </a:r>
            <a:r>
              <a:rPr lang="en-GB" altLang="en-US" sz="2400" dirty="0" err="1">
                <a:latin typeface="+mn-lt"/>
                <a:cs typeface="Arial"/>
              </a:rPr>
              <a:t>beter</a:t>
            </a:r>
            <a:r>
              <a:rPr lang="en-GB" altLang="en-US" sz="2400" dirty="0">
                <a:latin typeface="+mn-lt"/>
                <a:cs typeface="Arial"/>
              </a:rPr>
              <a:t> ….</a:t>
            </a:r>
            <a:endParaRPr lang="en-GB" altLang="en-US" sz="2400" dirty="0">
              <a:latin typeface="+mn-lt"/>
            </a:endParaRPr>
          </a:p>
        </p:txBody>
      </p:sp>
      <p:graphicFrame>
        <p:nvGraphicFramePr>
          <p:cNvPr id="7" name="Chart 6"/>
          <p:cNvGraphicFramePr/>
          <p:nvPr>
            <p:extLst>
              <p:ext uri="{D42A27DB-BD31-4B8C-83A1-F6EECF244321}">
                <p14:modId xmlns:p14="http://schemas.microsoft.com/office/powerpoint/2010/main" val="3845910389"/>
              </p:ext>
            </p:extLst>
          </p:nvPr>
        </p:nvGraphicFramePr>
        <p:xfrm>
          <a:off x="4339380" y="271603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a:latin typeface="+mn-lt"/>
              </a:rPr>
              <a:t>Principe 5</a:t>
            </a:r>
          </a:p>
        </p:txBody>
      </p:sp>
    </p:spTree>
    <p:extLst>
      <p:ext uri="{BB962C8B-B14F-4D97-AF65-F5344CB8AC3E}">
        <p14:creationId xmlns:p14="http://schemas.microsoft.com/office/powerpoint/2010/main" val="175574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75013" y="380010"/>
            <a:ext cx="10218747" cy="1754326"/>
          </a:xfrm>
          <a:prstGeom prst="rect">
            <a:avLst/>
          </a:prstGeom>
        </p:spPr>
        <p:txBody>
          <a:bodyPr wrap="square" anchor="t">
            <a:spAutoFit/>
          </a:bodyPr>
          <a:lstStyle/>
          <a:p>
            <a:pPr algn="ctr"/>
            <a:r>
              <a:rPr lang="nl-NL" altLang="nl-NL" sz="4000" b="1" dirty="0"/>
              <a:t>Principe 5</a:t>
            </a:r>
          </a:p>
          <a:p>
            <a:r>
              <a:rPr lang="nl-NL" altLang="nl-NL" sz="4000" b="1" dirty="0" err="1"/>
              <a:t>Kaizen</a:t>
            </a:r>
            <a:r>
              <a:rPr lang="nl-NL" altLang="nl-NL" sz="4000" b="1" dirty="0"/>
              <a:t>:</a:t>
            </a:r>
            <a:r>
              <a:rPr lang="nl-NL" altLang="nl-NL" sz="3200" b="1" dirty="0"/>
              <a:t> </a:t>
            </a:r>
            <a:br>
              <a:rPr lang="nl-NL" altLang="nl-NL" sz="2800" dirty="0"/>
            </a:br>
            <a:r>
              <a:rPr lang="nl-NL" altLang="nl-NL" sz="2800" dirty="0"/>
              <a:t>Samenwerken om duurzaam verbeteren te bereiken </a:t>
            </a:r>
            <a:endParaRPr lang="nl-NL" sz="2800" dirty="0"/>
          </a:p>
        </p:txBody>
      </p:sp>
      <p:pic>
        <p:nvPicPr>
          <p:cNvPr id="3" name="Picture 5" descr="Kaizen_kanj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8239" y="2201285"/>
            <a:ext cx="259397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hoek 3"/>
          <p:cNvSpPr/>
          <p:nvPr/>
        </p:nvSpPr>
        <p:spPr>
          <a:xfrm>
            <a:off x="4572000" y="2108538"/>
            <a:ext cx="4572000" cy="1126462"/>
          </a:xfrm>
          <a:prstGeom prst="rect">
            <a:avLst/>
          </a:prstGeom>
        </p:spPr>
        <p:txBody>
          <a:bodyPr wrap="square">
            <a:spAutoFit/>
          </a:bodyPr>
          <a:lstStyle/>
          <a:p>
            <a:pPr marL="193675" indent="-193675">
              <a:lnSpc>
                <a:spcPct val="120000"/>
              </a:lnSpc>
              <a:spcBef>
                <a:spcPct val="20000"/>
              </a:spcBef>
              <a:defRPr/>
            </a:pPr>
            <a:r>
              <a:rPr lang="nl-NL" sz="2800" dirty="0"/>
              <a:t>  Kai  = verandering                                                      zen = ten goede </a:t>
            </a:r>
          </a:p>
        </p:txBody>
      </p:sp>
      <p:pic>
        <p:nvPicPr>
          <p:cNvPr id="5" name="Picture 4" descr="https://studereducation.files.wordpress.com/2015/03/maximize-performan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43189" y="3327747"/>
            <a:ext cx="16891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Kaiz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2075" y="3465065"/>
            <a:ext cx="1431925"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ecx.images-amazon.com/images/I/51cYx4%2B%2Bd3L._SY344_BO1,204,203,2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3786" y="3029960"/>
            <a:ext cx="163036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321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verbondenhe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664" y="1699419"/>
            <a:ext cx="2014537"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0"/>
          <p:cNvSpPr txBox="1">
            <a:spLocks noChangeArrowheads="1"/>
          </p:cNvSpPr>
          <p:nvPr/>
        </p:nvSpPr>
        <p:spPr bwMode="auto">
          <a:xfrm>
            <a:off x="5237018" y="3302476"/>
            <a:ext cx="617202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4"/>
              </a:buBlip>
              <a:defRPr sz="3200">
                <a:solidFill>
                  <a:schemeClr val="tx1"/>
                </a:solidFill>
                <a:latin typeface="Arial" panose="020B0604020202020204" pitchFamily="34" charset="0"/>
              </a:defRPr>
            </a:lvl1pPr>
            <a:lvl2pPr marL="742950" indent="-285750" eaLnBrk="0" hangingPunct="0">
              <a:spcBef>
                <a:spcPct val="20000"/>
              </a:spcBef>
              <a:buBlip>
                <a:blip r:embed="rId4"/>
              </a:buBlip>
              <a:defRPr sz="2800">
                <a:solidFill>
                  <a:schemeClr val="tx1"/>
                </a:solidFill>
                <a:latin typeface="Arial" panose="020B0604020202020204" pitchFamily="34" charset="0"/>
              </a:defRPr>
            </a:lvl2pPr>
            <a:lvl3pPr marL="1143000" indent="-228600" eaLnBrk="0" hangingPunct="0">
              <a:spcBef>
                <a:spcPct val="20000"/>
              </a:spcBef>
              <a:buBlip>
                <a:blip r:embed="rId4"/>
              </a:buBlip>
              <a:defRPr sz="2400">
                <a:solidFill>
                  <a:schemeClr val="tx1"/>
                </a:solidFill>
                <a:latin typeface="Arial" panose="020B0604020202020204" pitchFamily="34" charset="0"/>
              </a:defRPr>
            </a:lvl3pPr>
            <a:lvl4pPr marL="1600200" indent="-228600" eaLnBrk="0" hangingPunct="0">
              <a:spcBef>
                <a:spcPct val="20000"/>
              </a:spcBef>
              <a:buBlip>
                <a:blip r:embed="rId4"/>
              </a:buBlip>
              <a:defRPr sz="2000">
                <a:solidFill>
                  <a:schemeClr val="tx1"/>
                </a:solidFill>
                <a:latin typeface="Arial" panose="020B0604020202020204" pitchFamily="34" charset="0"/>
              </a:defRPr>
            </a:lvl4pPr>
            <a:lvl5pPr marL="2057400" indent="-228600" eaLnBrk="0" hangingPunct="0">
              <a:spcBef>
                <a:spcPct val="20000"/>
              </a:spcBef>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9pPr>
          </a:lstStyle>
          <a:p>
            <a:pPr eaLnBrk="1" hangingPunct="1">
              <a:spcBef>
                <a:spcPct val="50000"/>
              </a:spcBef>
              <a:buFontTx/>
              <a:buNone/>
            </a:pPr>
            <a:r>
              <a:rPr lang="nl-NL" dirty="0">
                <a:latin typeface="+mn-lt"/>
              </a:rPr>
              <a:t>Richting Focus Reden Consistentie</a:t>
            </a:r>
          </a:p>
          <a:p>
            <a:pPr eaLnBrk="1" hangingPunct="1">
              <a:spcBef>
                <a:spcPct val="50000"/>
              </a:spcBef>
              <a:buFontTx/>
              <a:buNone/>
            </a:pPr>
            <a:endParaRPr lang="nl-NL" dirty="0" err="1">
              <a:latin typeface="+mn-lt"/>
            </a:endParaRPr>
          </a:p>
        </p:txBody>
      </p:sp>
      <p:sp>
        <p:nvSpPr>
          <p:cNvPr id="4" name="Rectangle 4"/>
          <p:cNvSpPr>
            <a:spLocks noChangeArrowheads="1"/>
          </p:cNvSpPr>
          <p:nvPr/>
        </p:nvSpPr>
        <p:spPr bwMode="auto">
          <a:xfrm>
            <a:off x="5638800" y="764382"/>
            <a:ext cx="5242560" cy="421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spcBef>
                <a:spcPct val="20000"/>
              </a:spcBef>
              <a:buBlip>
                <a:blip r:embed="rId4"/>
              </a:buBlip>
              <a:defRPr sz="3200">
                <a:solidFill>
                  <a:schemeClr val="tx1"/>
                </a:solidFill>
                <a:latin typeface="Arial" panose="020B0604020202020204" pitchFamily="34" charset="0"/>
              </a:defRPr>
            </a:lvl1pPr>
            <a:lvl2pPr marL="742950" indent="-285750" eaLnBrk="0" hangingPunct="0">
              <a:spcBef>
                <a:spcPct val="20000"/>
              </a:spcBef>
              <a:buBlip>
                <a:blip r:embed="rId4"/>
              </a:buBlip>
              <a:defRPr sz="2800">
                <a:solidFill>
                  <a:schemeClr val="tx1"/>
                </a:solidFill>
                <a:latin typeface="Arial" panose="020B0604020202020204" pitchFamily="34" charset="0"/>
              </a:defRPr>
            </a:lvl2pPr>
            <a:lvl3pPr marL="1143000" indent="-228600" eaLnBrk="0" hangingPunct="0">
              <a:spcBef>
                <a:spcPct val="20000"/>
              </a:spcBef>
              <a:buBlip>
                <a:blip r:embed="rId4"/>
              </a:buBlip>
              <a:defRPr sz="2400">
                <a:solidFill>
                  <a:schemeClr val="tx1"/>
                </a:solidFill>
                <a:latin typeface="Arial" panose="020B0604020202020204" pitchFamily="34" charset="0"/>
              </a:defRPr>
            </a:lvl3pPr>
            <a:lvl4pPr marL="1600200" indent="-228600" eaLnBrk="0" hangingPunct="0">
              <a:spcBef>
                <a:spcPct val="20000"/>
              </a:spcBef>
              <a:buBlip>
                <a:blip r:embed="rId4"/>
              </a:buBlip>
              <a:defRPr sz="2000">
                <a:solidFill>
                  <a:schemeClr val="tx1"/>
                </a:solidFill>
                <a:latin typeface="Arial" panose="020B0604020202020204" pitchFamily="34" charset="0"/>
              </a:defRPr>
            </a:lvl4pPr>
            <a:lvl5pPr marL="2057400" indent="-228600" eaLnBrk="0" hangingPunct="0">
              <a:spcBef>
                <a:spcPct val="20000"/>
              </a:spcBef>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Blip>
                <a:blip r:embed="rId4"/>
              </a:buBlip>
              <a:defRPr sz="2000">
                <a:solidFill>
                  <a:schemeClr val="tx1"/>
                </a:solidFill>
                <a:latin typeface="Arial" panose="020B0604020202020204" pitchFamily="34" charset="0"/>
              </a:defRPr>
            </a:lvl9pPr>
          </a:lstStyle>
          <a:p>
            <a:pPr eaLnBrk="1" hangingPunct="1">
              <a:lnSpc>
                <a:spcPct val="96000"/>
              </a:lnSpc>
              <a:spcBef>
                <a:spcPct val="0"/>
              </a:spcBef>
              <a:buFontTx/>
              <a:buNone/>
            </a:pPr>
            <a:r>
              <a:rPr lang="nl-NL" altLang="nl-NL" sz="4400" b="1" i="1" err="1">
                <a:latin typeface="+mn-lt"/>
              </a:rPr>
              <a:t>Hoshin</a:t>
            </a:r>
            <a:r>
              <a:rPr lang="nl-NL" altLang="nl-NL" sz="4400" b="1" i="1">
                <a:latin typeface="+mn-lt"/>
              </a:rPr>
              <a:t> </a:t>
            </a:r>
            <a:r>
              <a:rPr lang="nl-NL" altLang="nl-NL" sz="4400" b="1" i="1" err="1">
                <a:latin typeface="+mn-lt"/>
              </a:rPr>
              <a:t>Kanri</a:t>
            </a:r>
            <a:endParaRPr lang="nl-NL" altLang="nl-NL" sz="4400" b="1" i="1">
              <a:latin typeface="+mn-lt"/>
            </a:endParaRPr>
          </a:p>
        </p:txBody>
      </p:sp>
      <p:sp>
        <p:nvSpPr>
          <p:cNvPr id="5" name="Rechthoek 4"/>
          <p:cNvSpPr/>
          <p:nvPr/>
        </p:nvSpPr>
        <p:spPr>
          <a:xfrm>
            <a:off x="1668780" y="4251960"/>
            <a:ext cx="8515350" cy="1938992"/>
          </a:xfrm>
          <a:prstGeom prst="rect">
            <a:avLst/>
          </a:prstGeom>
        </p:spPr>
        <p:txBody>
          <a:bodyPr wrap="square" anchor="t">
            <a:spAutoFit/>
          </a:bodyPr>
          <a:lstStyle/>
          <a:p>
            <a:pPr>
              <a:spcBef>
                <a:spcPct val="0"/>
              </a:spcBef>
            </a:pPr>
            <a:r>
              <a:rPr lang="nl-NL" altLang="nl-NL" sz="2400" u="sng" dirty="0">
                <a:latin typeface="Calibri"/>
                <a:ea typeface="Verdana"/>
                <a:cs typeface="Calibri"/>
              </a:rPr>
              <a:t>Professor </a:t>
            </a:r>
            <a:r>
              <a:rPr lang="nl-NL" altLang="nl-NL" sz="2400" u="sng" dirty="0" err="1">
                <a:latin typeface="Calibri"/>
                <a:ea typeface="Verdana"/>
                <a:cs typeface="Calibri"/>
              </a:rPr>
              <a:t>Kaoru</a:t>
            </a:r>
            <a:r>
              <a:rPr lang="nl-NL" altLang="nl-NL" sz="2400" u="sng" dirty="0">
                <a:latin typeface="Calibri"/>
                <a:ea typeface="Verdana"/>
                <a:cs typeface="Calibri"/>
              </a:rPr>
              <a:t> </a:t>
            </a:r>
            <a:r>
              <a:rPr lang="nl-NL" altLang="nl-NL" sz="2400" u="sng" dirty="0" err="1">
                <a:latin typeface="Calibri"/>
                <a:ea typeface="Verdana"/>
                <a:cs typeface="Calibri"/>
              </a:rPr>
              <a:t>Ishikawa</a:t>
            </a:r>
            <a:r>
              <a:rPr lang="nl-NL" altLang="nl-NL" sz="2400" u="sng" dirty="0">
                <a:latin typeface="Calibri"/>
                <a:ea typeface="Verdana"/>
                <a:cs typeface="Calibri"/>
              </a:rPr>
              <a:t>:</a:t>
            </a:r>
            <a:r>
              <a:rPr lang="nl-NL" altLang="nl-NL" sz="2400" dirty="0">
                <a:latin typeface="Calibri"/>
                <a:ea typeface="Verdana"/>
                <a:cs typeface="Calibri"/>
              </a:rPr>
              <a:t> </a:t>
            </a:r>
            <a:endParaRPr lang="nl-NL" altLang="nl-NL" sz="2400" dirty="0">
              <a:latin typeface="Calibri" panose="020F0502020204030204" pitchFamily="34" charset="0"/>
              <a:ea typeface="Verdana" panose="020B0604030504040204" pitchFamily="34" charset="0"/>
              <a:cs typeface="Calibri" panose="020F0502020204030204" pitchFamily="34" charset="0"/>
            </a:endParaRPr>
          </a:p>
          <a:p>
            <a:pPr>
              <a:spcBef>
                <a:spcPct val="0"/>
              </a:spcBef>
            </a:pPr>
            <a:r>
              <a:rPr lang="nl-NL" altLang="nl-NL" sz="2400" i="1" dirty="0">
                <a:latin typeface="Calibri"/>
                <a:ea typeface="Verdana"/>
                <a:cs typeface="Calibri"/>
              </a:rPr>
              <a:t>"Elke persoon is de expert in zijn of haar eigen werk, en wij</a:t>
            </a:r>
          </a:p>
          <a:p>
            <a:pPr>
              <a:spcBef>
                <a:spcPct val="0"/>
              </a:spcBef>
            </a:pPr>
            <a:r>
              <a:rPr lang="nl-NL" altLang="nl-NL" sz="2400" i="1" dirty="0">
                <a:latin typeface="Calibri"/>
                <a:ea typeface="Verdana"/>
                <a:cs typeface="Calibri"/>
              </a:rPr>
              <a:t>moeten de collectieve denkkracht van alle werknemers gebruiken </a:t>
            </a:r>
          </a:p>
          <a:p>
            <a:pPr>
              <a:spcBef>
                <a:spcPct val="0"/>
              </a:spcBef>
            </a:pPr>
            <a:r>
              <a:rPr lang="nl-NL" altLang="nl-NL" sz="2400" i="1" dirty="0">
                <a:latin typeface="Calibri"/>
                <a:ea typeface="Verdana"/>
                <a:cs typeface="Calibri"/>
              </a:rPr>
              <a:t>om hun organisatie de beste in het vakgebied te maken. Dit is het </a:t>
            </a:r>
          </a:p>
          <a:p>
            <a:pPr>
              <a:spcBef>
                <a:spcPct val="0"/>
              </a:spcBef>
            </a:pPr>
            <a:r>
              <a:rPr lang="nl-NL" altLang="nl-NL" sz="2400" i="1" dirty="0">
                <a:latin typeface="Calibri"/>
                <a:ea typeface="Verdana"/>
                <a:cs typeface="Calibri"/>
              </a:rPr>
              <a:t>fundamentele principe van </a:t>
            </a:r>
            <a:r>
              <a:rPr lang="nl-NL" altLang="nl-NL" sz="2400" i="1" dirty="0" err="1">
                <a:latin typeface="Calibri"/>
                <a:ea typeface="Verdana"/>
                <a:cs typeface="Calibri"/>
              </a:rPr>
              <a:t>Hoshin</a:t>
            </a:r>
            <a:r>
              <a:rPr lang="nl-NL" altLang="nl-NL" sz="2400" i="1" dirty="0">
                <a:latin typeface="Calibri"/>
                <a:ea typeface="Verdana"/>
                <a:cs typeface="Calibri"/>
              </a:rPr>
              <a:t> </a:t>
            </a:r>
            <a:r>
              <a:rPr lang="nl-NL" altLang="nl-NL" sz="2400" i="1" dirty="0" err="1">
                <a:latin typeface="Calibri"/>
                <a:ea typeface="Verdana"/>
                <a:cs typeface="Calibri"/>
              </a:rPr>
              <a:t>Kanri</a:t>
            </a:r>
            <a:r>
              <a:rPr lang="nl-NL" altLang="nl-NL" sz="2400" i="1" dirty="0">
                <a:latin typeface="Calibri"/>
                <a:ea typeface="Verdana"/>
                <a:cs typeface="Calibri"/>
              </a:rPr>
              <a:t>"</a:t>
            </a:r>
          </a:p>
        </p:txBody>
      </p:sp>
      <p:pic>
        <p:nvPicPr>
          <p:cNvPr id="6" name="Picture 12" descr="kaoru+ishikaw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2662" y="4045901"/>
            <a:ext cx="1536383" cy="204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hoek 6"/>
          <p:cNvSpPr/>
          <p:nvPr/>
        </p:nvSpPr>
        <p:spPr>
          <a:xfrm>
            <a:off x="2386941" y="390892"/>
            <a:ext cx="8098972" cy="1746953"/>
          </a:xfrm>
          <a:prstGeom prst="rect">
            <a:avLst/>
          </a:prstGeom>
        </p:spPr>
        <p:txBody>
          <a:bodyPr wrap="square">
            <a:spAutoFit/>
          </a:bodyPr>
          <a:lstStyle/>
          <a:p>
            <a:pPr algn="ctr">
              <a:lnSpc>
                <a:spcPct val="96000"/>
              </a:lnSpc>
              <a:defRPr/>
            </a:pPr>
            <a:r>
              <a:rPr lang="nl-NL" sz="4000" b="1" dirty="0"/>
              <a:t>Principe 5 </a:t>
            </a:r>
          </a:p>
          <a:p>
            <a:pPr algn="ctr">
              <a:lnSpc>
                <a:spcPct val="96000"/>
              </a:lnSpc>
              <a:defRPr/>
            </a:pPr>
            <a:r>
              <a:rPr lang="nl-NL" sz="4000" b="1" dirty="0"/>
              <a:t>Beleid </a:t>
            </a:r>
            <a:r>
              <a:rPr lang="nl-NL" sz="3200" dirty="0"/>
              <a:t>is gericht op het creëren van samenhang en verbondenheid</a:t>
            </a:r>
          </a:p>
        </p:txBody>
      </p:sp>
    </p:spTree>
    <p:extLst>
      <p:ext uri="{BB962C8B-B14F-4D97-AF65-F5344CB8AC3E}">
        <p14:creationId xmlns:p14="http://schemas.microsoft.com/office/powerpoint/2010/main" val="2751903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998239" y="299120"/>
            <a:ext cx="8701819" cy="1692771"/>
          </a:xfrm>
          <a:prstGeom prst="rect">
            <a:avLst/>
          </a:prstGeom>
        </p:spPr>
        <p:txBody>
          <a:bodyPr wrap="square" anchor="t">
            <a:spAutoFit/>
          </a:bodyPr>
          <a:lstStyle/>
          <a:p>
            <a:r>
              <a:rPr lang="nl-NL" sz="3200" b="1" dirty="0"/>
              <a:t>                      </a:t>
            </a:r>
            <a:r>
              <a:rPr lang="nl-NL" sz="4000" b="1" dirty="0"/>
              <a:t>Principe 5 </a:t>
            </a:r>
          </a:p>
          <a:p>
            <a:r>
              <a:rPr lang="nl-NL" sz="3200" dirty="0"/>
              <a:t>een voorbeeld: Onderwijsgroep Tilburg</a:t>
            </a:r>
            <a:endParaRPr lang="nl-NL" sz="2400" dirty="0"/>
          </a:p>
          <a:p>
            <a:r>
              <a:rPr lang="nl-NL" sz="3200" dirty="0"/>
              <a:t>                             </a:t>
            </a:r>
            <a:r>
              <a:rPr lang="nl-NL" sz="2400" dirty="0"/>
              <a:t> </a:t>
            </a:r>
            <a:endParaRPr lang="nl-NL" sz="2400" dirty="0">
              <a:cs typeface="Calibri"/>
            </a:endParaRPr>
          </a:p>
        </p:txBody>
      </p:sp>
      <p:grpSp>
        <p:nvGrpSpPr>
          <p:cNvPr id="3" name="Groep 2">
            <a:extLst>
              <a:ext uri="{FF2B5EF4-FFF2-40B4-BE49-F238E27FC236}">
                <a16:creationId xmlns:a16="http://schemas.microsoft.com/office/drawing/2014/main" id="{F901A74F-BD5E-45A4-A8D2-0A7DB46F0ABE}"/>
              </a:ext>
            </a:extLst>
          </p:cNvPr>
          <p:cNvGrpSpPr/>
          <p:nvPr/>
        </p:nvGrpSpPr>
        <p:grpSpPr>
          <a:xfrm>
            <a:off x="593766" y="4728845"/>
            <a:ext cx="6697683" cy="1246065"/>
            <a:chOff x="800865" y="4534292"/>
            <a:chExt cx="6425457" cy="1440618"/>
          </a:xfrm>
        </p:grpSpPr>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865" y="4567799"/>
              <a:ext cx="1393696" cy="129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402" y="4569381"/>
              <a:ext cx="1654172" cy="1201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5707" y="4568804"/>
              <a:ext cx="1115104" cy="1406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fbeelding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1342" y="4566294"/>
              <a:ext cx="1334980" cy="124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9706" y="4534292"/>
              <a:ext cx="1117156" cy="1290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 name="Afbeelding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0663" y="1799933"/>
            <a:ext cx="4302057" cy="2280881"/>
          </a:xfrm>
          <a:prstGeom prst="rect">
            <a:avLst/>
          </a:prstGeom>
        </p:spPr>
      </p:pic>
      <p:sp>
        <p:nvSpPr>
          <p:cNvPr id="11" name="Rechthoek 10"/>
          <p:cNvSpPr/>
          <p:nvPr/>
        </p:nvSpPr>
        <p:spPr>
          <a:xfrm>
            <a:off x="866302" y="1859340"/>
            <a:ext cx="4605038" cy="1569660"/>
          </a:xfrm>
          <a:prstGeom prst="rect">
            <a:avLst/>
          </a:prstGeom>
        </p:spPr>
        <p:txBody>
          <a:bodyPr wrap="square">
            <a:spAutoFit/>
          </a:bodyPr>
          <a:lstStyle/>
          <a:p>
            <a:pPr algn="ctr"/>
            <a:r>
              <a:rPr lang="nl-NL" sz="2400" dirty="0">
                <a:solidFill>
                  <a:srgbClr val="A73194"/>
                </a:solidFill>
                <a:latin typeface="Arial Black" panose="020B0A04020102020204" pitchFamily="34" charset="0"/>
                <a:cs typeface="Aharoni" panose="02010803020104030203" pitchFamily="2" charset="-79"/>
              </a:rPr>
              <a:t> Onze collectieve ambitie is het beste onderwijs </a:t>
            </a:r>
          </a:p>
          <a:p>
            <a:pPr algn="ctr"/>
            <a:r>
              <a:rPr lang="nl-NL" sz="2400" dirty="0">
                <a:solidFill>
                  <a:srgbClr val="A73194"/>
                </a:solidFill>
                <a:latin typeface="Arial Black" panose="020B0A04020102020204" pitchFamily="34" charset="0"/>
                <a:cs typeface="Aharoni" panose="02010803020104030203" pitchFamily="2" charset="-79"/>
              </a:rPr>
              <a:t>van Nederland te verzorgen!</a:t>
            </a:r>
            <a:endParaRPr lang="nl-NL" sz="2400" dirty="0">
              <a:solidFill>
                <a:srgbClr val="A73194"/>
              </a:solidFill>
              <a:latin typeface="Arial Black" panose="020B0A04020102020204" pitchFamily="34" charset="0"/>
              <a:ea typeface="Yu Mincho Demibold" panose="02020600000000000000" pitchFamily="18" charset="-128"/>
            </a:endParaRPr>
          </a:p>
        </p:txBody>
      </p:sp>
      <p:pic>
        <p:nvPicPr>
          <p:cNvPr id="12" name="Afbeelding 11"/>
          <p:cNvPicPr>
            <a:picLocks noChangeAspect="1"/>
          </p:cNvPicPr>
          <p:nvPr/>
        </p:nvPicPr>
        <p:blipFill>
          <a:blip r:embed="rId9"/>
          <a:stretch>
            <a:fillRect/>
          </a:stretch>
        </p:blipFill>
        <p:spPr>
          <a:xfrm>
            <a:off x="8446651" y="2304226"/>
            <a:ext cx="3080353" cy="2165962"/>
          </a:xfrm>
          <a:prstGeom prst="rect">
            <a:avLst/>
          </a:prstGeom>
        </p:spPr>
      </p:pic>
      <p:pic>
        <p:nvPicPr>
          <p:cNvPr id="13" name="Afbeelding 12"/>
          <p:cNvPicPr>
            <a:picLocks noChangeAspect="1"/>
          </p:cNvPicPr>
          <p:nvPr/>
        </p:nvPicPr>
        <p:blipFill>
          <a:blip r:embed="rId10"/>
          <a:stretch>
            <a:fillRect/>
          </a:stretch>
        </p:blipFill>
        <p:spPr>
          <a:xfrm>
            <a:off x="6819281" y="2301465"/>
            <a:ext cx="1462683" cy="1496633"/>
          </a:xfrm>
          <a:prstGeom prst="rect">
            <a:avLst/>
          </a:prstGeom>
        </p:spPr>
      </p:pic>
      <p:sp>
        <p:nvSpPr>
          <p:cNvPr id="14" name="Titel 1"/>
          <p:cNvSpPr txBox="1">
            <a:spLocks/>
          </p:cNvSpPr>
          <p:nvPr/>
        </p:nvSpPr>
        <p:spPr>
          <a:xfrm flipH="1">
            <a:off x="866302" y="1174680"/>
            <a:ext cx="3252791" cy="595515"/>
          </a:xfrm>
          <a:prstGeom prst="rect">
            <a:avLst/>
          </a:prstGeom>
          <a:ln>
            <a:noFill/>
          </a:ln>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t> </a:t>
            </a:r>
            <a:r>
              <a:rPr lang="nl-NL" sz="3200" dirty="0">
                <a:latin typeface="+mn-lt"/>
              </a:rPr>
              <a:t>missie</a:t>
            </a:r>
          </a:p>
        </p:txBody>
      </p:sp>
      <p:sp>
        <p:nvSpPr>
          <p:cNvPr id="15" name="Rechthoek 14"/>
          <p:cNvSpPr/>
          <p:nvPr/>
        </p:nvSpPr>
        <p:spPr>
          <a:xfrm rot="10800000" flipV="1">
            <a:off x="256258" y="4169959"/>
            <a:ext cx="4109458" cy="584775"/>
          </a:xfrm>
          <a:prstGeom prst="rect">
            <a:avLst/>
          </a:prstGeom>
          <a:ln>
            <a:noFill/>
          </a:ln>
        </p:spPr>
        <p:txBody>
          <a:bodyPr wrap="square" anchor="t">
            <a:spAutoFit/>
          </a:bodyPr>
          <a:lstStyle/>
          <a:p>
            <a:r>
              <a:rPr lang="nl-NL" sz="3200" dirty="0"/>
              <a:t>  5 strategische doelen</a:t>
            </a:r>
          </a:p>
        </p:txBody>
      </p:sp>
      <p:sp>
        <p:nvSpPr>
          <p:cNvPr id="16" name="Rechthoek 15"/>
          <p:cNvSpPr/>
          <p:nvPr/>
        </p:nvSpPr>
        <p:spPr>
          <a:xfrm flipH="1">
            <a:off x="6815197" y="1638528"/>
            <a:ext cx="3139403" cy="592881"/>
          </a:xfrm>
          <a:prstGeom prst="rect">
            <a:avLst/>
          </a:prstGeom>
          <a:ln>
            <a:noFill/>
          </a:ln>
        </p:spPr>
        <p:txBody>
          <a:bodyPr wrap="square" anchor="t">
            <a:spAutoFit/>
          </a:bodyPr>
          <a:lstStyle/>
          <a:p>
            <a:r>
              <a:rPr lang="nl-NL" sz="3200" dirty="0"/>
              <a:t>PDCA cirkel &amp; A3 </a:t>
            </a:r>
          </a:p>
        </p:txBody>
      </p:sp>
      <p:sp>
        <p:nvSpPr>
          <p:cNvPr id="17" name="Rechthoek 16"/>
          <p:cNvSpPr/>
          <p:nvPr/>
        </p:nvSpPr>
        <p:spPr>
          <a:xfrm rot="10800000" flipV="1">
            <a:off x="320040" y="5815588"/>
            <a:ext cx="11761470" cy="369332"/>
          </a:xfrm>
          <a:prstGeom prst="rect">
            <a:avLst/>
          </a:prstGeom>
        </p:spPr>
        <p:txBody>
          <a:bodyPr wrap="square">
            <a:spAutoFit/>
          </a:bodyPr>
          <a:lstStyle/>
          <a:p>
            <a:r>
              <a:rPr lang="nl-NL" dirty="0"/>
              <a:t>Aantoonbare onderwijskwaliteit – Opleiden voor een carrière – Werknemer 3.0 – Positie in de regio –Duurzaam verbeteren</a:t>
            </a:r>
          </a:p>
        </p:txBody>
      </p:sp>
    </p:spTree>
    <p:extLst>
      <p:ext uri="{BB962C8B-B14F-4D97-AF65-F5344CB8AC3E}">
        <p14:creationId xmlns:p14="http://schemas.microsoft.com/office/powerpoint/2010/main" val="233787274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beamer_3_1_port 2">
    <a:dk1>
      <a:srgbClr val="000000"/>
    </a:dk1>
    <a:lt1>
      <a:srgbClr val="FFFFFF"/>
    </a:lt1>
    <a:dk2>
      <a:srgbClr val="FF0000"/>
    </a:dk2>
    <a:lt2>
      <a:srgbClr val="858C90"/>
    </a:lt2>
    <a:accent1>
      <a:srgbClr val="003366"/>
    </a:accent1>
    <a:accent2>
      <a:srgbClr val="768DB7"/>
    </a:accent2>
    <a:accent3>
      <a:srgbClr val="FFFFFF"/>
    </a:accent3>
    <a:accent4>
      <a:srgbClr val="000000"/>
    </a:accent4>
    <a:accent5>
      <a:srgbClr val="AAADB8"/>
    </a:accent5>
    <a:accent6>
      <a:srgbClr val="6A7FA6"/>
    </a:accent6>
    <a:hlink>
      <a:srgbClr val="02090A"/>
    </a:hlink>
    <a:folHlink>
      <a:srgbClr val="669900"/>
    </a:folHlink>
  </a:clrScheme>
  <a:fontScheme name="1_beamer_3_1_por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B7FE31D87FC944BC2242F5F365016A" ma:contentTypeVersion="12" ma:contentTypeDescription="Een nieuw document maken." ma:contentTypeScope="" ma:versionID="380028dbbac3d4dbbef1c3baaffbfc35">
  <xsd:schema xmlns:xsd="http://www.w3.org/2001/XMLSchema" xmlns:xs="http://www.w3.org/2001/XMLSchema" xmlns:p="http://schemas.microsoft.com/office/2006/metadata/properties" xmlns:ns2="231c4e8d-8d33-4f83-9b03-dff978f9daf7" xmlns:ns3="dbb4bb59-340b-40d7-b36a-e65cb49f14f9" targetNamespace="http://schemas.microsoft.com/office/2006/metadata/properties" ma:root="true" ma:fieldsID="24b67d8ec96fa85957c0c2e8b61d9ead" ns2:_="" ns3:_="">
    <xsd:import namespace="231c4e8d-8d33-4f83-9b03-dff978f9daf7"/>
    <xsd:import namespace="dbb4bb59-340b-40d7-b36a-e65cb49f14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1c4e8d-8d33-4f83-9b03-dff978f9d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b4bb59-340b-40d7-b36a-e65cb49f14f9"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A38CE18-2705-4517-A2BE-88ABD459E7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1c4e8d-8d33-4f83-9b03-dff978f9daf7"/>
    <ds:schemaRef ds:uri="dbb4bb59-340b-40d7-b36a-e65cb49f1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4440A1-3272-4FF9-BB46-6E531CC13FAE}">
  <ds:schemaRefs>
    <ds:schemaRef ds:uri="http://schemas.microsoft.com/sharepoint/v3/contenttype/forms"/>
  </ds:schemaRefs>
</ds:datastoreItem>
</file>

<file path=customXml/itemProps3.xml><?xml version="1.0" encoding="utf-8"?>
<ds:datastoreItem xmlns:ds="http://schemas.openxmlformats.org/officeDocument/2006/customXml" ds:itemID="{58C6E1E1-2391-4497-8B1D-43D891CD2B9D}">
  <ds:schemaRefs>
    <ds:schemaRef ds:uri="http://purl.org/dc/dcmitype/"/>
    <ds:schemaRef ds:uri="http://schemas.openxmlformats.org/package/2006/metadata/core-properties"/>
    <ds:schemaRef ds:uri="http://purl.org/dc/terms/"/>
    <ds:schemaRef ds:uri="dbb4bb59-340b-40d7-b36a-e65cb49f14f9"/>
    <ds:schemaRef ds:uri="http://schemas.microsoft.com/office/2006/metadata/properties"/>
    <ds:schemaRef ds:uri="231c4e8d-8d33-4f83-9b03-dff978f9daf7"/>
    <ds:schemaRef ds:uri="http://schemas.microsoft.com/office/2006/documentManagement/typ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518</TotalTime>
  <Words>1633</Words>
  <Application>Microsoft Office PowerPoint</Application>
  <PresentationFormat>Breedbeeld</PresentationFormat>
  <Paragraphs>200</Paragraphs>
  <Slides>28</Slides>
  <Notes>14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28</vt:i4>
      </vt:variant>
    </vt:vector>
  </HeadingPairs>
  <TitlesOfParts>
    <vt:vector size="36" baseType="lpstr">
      <vt:lpstr>Arial</vt:lpstr>
      <vt:lpstr>Arial Black</vt:lpstr>
      <vt:lpstr>Calibri</vt:lpstr>
      <vt:lpstr>Calibri Light</vt:lpstr>
      <vt:lpstr>Times New Roman</vt:lpstr>
      <vt:lpstr>Verdana</vt:lpstr>
      <vt:lpstr>Wingdings</vt:lpstr>
      <vt:lpstr>Office-tema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Nedergård Jan</dc:creator>
  <cp:lastModifiedBy>Marlies Centen</cp:lastModifiedBy>
  <cp:revision>330</cp:revision>
  <cp:lastPrinted>2020-12-11T12:07:49Z</cp:lastPrinted>
  <dcterms:created xsi:type="dcterms:W3CDTF">2019-08-21T07:31:50Z</dcterms:created>
  <dcterms:modified xsi:type="dcterms:W3CDTF">2020-12-11T12:08:14Z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0x0101007FB7FE31D87FC944BC2242F5F365016A</vt:lpwstr>
  </property>
</Properties>
</file>