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0"/>
  </p:notesMasterIdLst>
  <p:sldIdLst>
    <p:sldId id="259" r:id="rId5"/>
    <p:sldId id="315" r:id="rId6"/>
    <p:sldId id="260" r:id="rId7"/>
    <p:sldId id="261" r:id="rId8"/>
    <p:sldId id="294" r:id="rId9"/>
    <p:sldId id="262" r:id="rId10"/>
    <p:sldId id="285" r:id="rId11"/>
    <p:sldId id="263" r:id="rId12"/>
    <p:sldId id="286" r:id="rId13"/>
    <p:sldId id="287" r:id="rId14"/>
    <p:sldId id="264" r:id="rId15"/>
    <p:sldId id="292" r:id="rId16"/>
    <p:sldId id="266" r:id="rId17"/>
    <p:sldId id="267" r:id="rId18"/>
    <p:sldId id="268" r:id="rId19"/>
    <p:sldId id="269" r:id="rId20"/>
    <p:sldId id="270" r:id="rId21"/>
    <p:sldId id="271" r:id="rId22"/>
    <p:sldId id="272" r:id="rId23"/>
    <p:sldId id="273" r:id="rId24"/>
    <p:sldId id="274" r:id="rId25"/>
    <p:sldId id="265" r:id="rId26"/>
    <p:sldId id="288" r:id="rId27"/>
    <p:sldId id="316" r:id="rId28"/>
    <p:sldId id="314"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20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24571B-2D81-4B04-85B0-61B51AF2A235}" v="3" dt="2020-12-09T10:20:46.574"/>
    <p1510:client id="{E8E6A42D-07AE-41F7-9917-A31586BF12BE}" v="3" dt="2020-08-24T17:14:25.550"/>
    <p1510:client id="{F60E78BC-0A8C-4CCF-BC08-039E670085EB}" v="1175" dt="2020-12-09T10:07:06.167"/>
    <p1510:client id="{F9DEEF92-4898-4B72-AE9C-081C6242025B}" v="5" dt="2020-12-09T10:11:19.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43" autoAdjust="0"/>
  </p:normalViewPr>
  <p:slideViewPr>
    <p:cSldViewPr snapToGrid="0">
      <p:cViewPr varScale="1">
        <p:scale>
          <a:sx n="65" d="100"/>
          <a:sy n="65" d="100"/>
        </p:scale>
        <p:origin x="834" y="78"/>
      </p:cViewPr>
      <p:guideLst>
        <p:guide orient="horz" pos="2205"/>
        <p:guide pos="200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re Mugerza Garate" userId="S::leire_mugerza_eroski.es#ext#@eduvaasa.onmicrosoft.com::ddb56f61-1002-43f4-9707-0c4cca0bef99" providerId="AD" clId="Web-{9D24571B-2D81-4B04-85B0-61B51AF2A235}"/>
    <pc:docChg chg="addSld delSld modSld">
      <pc:chgData name="Leire Mugerza Garate" userId="S::leire_mugerza_eroski.es#ext#@eduvaasa.onmicrosoft.com::ddb56f61-1002-43f4-9707-0c4cca0bef99" providerId="AD" clId="Web-{9D24571B-2D81-4B04-85B0-61B51AF2A235}" dt="2020-12-09T10:20:46.574" v="2" actId="20577"/>
      <pc:docMkLst>
        <pc:docMk/>
      </pc:docMkLst>
      <pc:sldChg chg="del">
        <pc:chgData name="Leire Mugerza Garate" userId="S::leire_mugerza_eroski.es#ext#@eduvaasa.onmicrosoft.com::ddb56f61-1002-43f4-9707-0c4cca0bef99" providerId="AD" clId="Web-{9D24571B-2D81-4B04-85B0-61B51AF2A235}" dt="2020-12-09T10:20:07.746" v="1"/>
        <pc:sldMkLst>
          <pc:docMk/>
          <pc:sldMk cId="3766656932" sldId="289"/>
        </pc:sldMkLst>
      </pc:sldChg>
      <pc:sldChg chg="modSp add">
        <pc:chgData name="Leire Mugerza Garate" userId="S::leire_mugerza_eroski.es#ext#@eduvaasa.onmicrosoft.com::ddb56f61-1002-43f4-9707-0c4cca0bef99" providerId="AD" clId="Web-{9D24571B-2D81-4B04-85B0-61B51AF2A235}" dt="2020-12-09T10:20:46.574" v="2" actId="20577"/>
        <pc:sldMkLst>
          <pc:docMk/>
          <pc:sldMk cId="2948172736" sldId="316"/>
        </pc:sldMkLst>
        <pc:spChg chg="mod">
          <ac:chgData name="Leire Mugerza Garate" userId="S::leire_mugerza_eroski.es#ext#@eduvaasa.onmicrosoft.com::ddb56f61-1002-43f4-9707-0c4cca0bef99" providerId="AD" clId="Web-{9D24571B-2D81-4B04-85B0-61B51AF2A235}" dt="2020-12-09T10:20:46.574" v="2" actId="20577"/>
          <ac:spMkLst>
            <pc:docMk/>
            <pc:sldMk cId="2948172736" sldId="316"/>
            <ac:spMk id="4" creationId="{89353F3A-3DF2-41C4-8F7A-FFE5FABE5C3E}"/>
          </ac:spMkLst>
        </pc:spChg>
      </pc:sldChg>
    </pc:docChg>
  </pc:docChgLst>
  <pc:docChgLst>
    <pc:chgData name="Leire Mugerza Garate" userId="S::leire_mugerza_eroski.es#ext#@eduvaasa.onmicrosoft.com::ddb56f61-1002-43f4-9707-0c4cca0bef99" providerId="AD" clId="Web-{F60E78BC-0A8C-4CCF-BC08-039E670085EB}"/>
    <pc:docChg chg="addSld modSld">
      <pc:chgData name="Leire Mugerza Garate" userId="S::leire_mugerza_eroski.es#ext#@eduvaasa.onmicrosoft.com::ddb56f61-1002-43f4-9707-0c4cca0bef99" providerId="AD" clId="Web-{F60E78BC-0A8C-4CCF-BC08-039E670085EB}" dt="2020-12-09T10:07:05.010" v="1160" actId="20577"/>
      <pc:docMkLst>
        <pc:docMk/>
      </pc:docMkLst>
      <pc:sldChg chg="modSp">
        <pc:chgData name="Leire Mugerza Garate" userId="S::leire_mugerza_eroski.es#ext#@eduvaasa.onmicrosoft.com::ddb56f61-1002-43f4-9707-0c4cca0bef99" providerId="AD" clId="Web-{F60E78BC-0A8C-4CCF-BC08-039E670085EB}" dt="2020-12-09T10:00:26.455" v="433" actId="20577"/>
        <pc:sldMkLst>
          <pc:docMk/>
          <pc:sldMk cId="4270793926" sldId="266"/>
        </pc:sldMkLst>
        <pc:spChg chg="mod">
          <ac:chgData name="Leire Mugerza Garate" userId="S::leire_mugerza_eroski.es#ext#@eduvaasa.onmicrosoft.com::ddb56f61-1002-43f4-9707-0c4cca0bef99" providerId="AD" clId="Web-{F60E78BC-0A8C-4CCF-BC08-039E670085EB}" dt="2020-12-09T10:00:26.455" v="433" actId="20577"/>
          <ac:spMkLst>
            <pc:docMk/>
            <pc:sldMk cId="4270793926" sldId="266"/>
            <ac:spMk id="164" creationId="{00000000-0000-0000-0000-000000000000}"/>
          </ac:spMkLst>
        </pc:spChg>
      </pc:sldChg>
      <pc:sldChg chg="modSp">
        <pc:chgData name="Leire Mugerza Garate" userId="S::leire_mugerza_eroski.es#ext#@eduvaasa.onmicrosoft.com::ddb56f61-1002-43f4-9707-0c4cca0bef99" providerId="AD" clId="Web-{F60E78BC-0A8C-4CCF-BC08-039E670085EB}" dt="2020-12-09T10:00:52.847" v="485" actId="14100"/>
        <pc:sldMkLst>
          <pc:docMk/>
          <pc:sldMk cId="4203771769" sldId="267"/>
        </pc:sldMkLst>
        <pc:spChg chg="mod">
          <ac:chgData name="Leire Mugerza Garate" userId="S::leire_mugerza_eroski.es#ext#@eduvaasa.onmicrosoft.com::ddb56f61-1002-43f4-9707-0c4cca0bef99" providerId="AD" clId="Web-{F60E78BC-0A8C-4CCF-BC08-039E670085EB}" dt="2020-12-09T10:00:52.847" v="485" actId="14100"/>
          <ac:spMkLst>
            <pc:docMk/>
            <pc:sldMk cId="4203771769" sldId="267"/>
            <ac:spMk id="168" creationId="{00000000-0000-0000-0000-000000000000}"/>
          </ac:spMkLst>
        </pc:spChg>
      </pc:sldChg>
      <pc:sldChg chg="modSp">
        <pc:chgData name="Leire Mugerza Garate" userId="S::leire_mugerza_eroski.es#ext#@eduvaasa.onmicrosoft.com::ddb56f61-1002-43f4-9707-0c4cca0bef99" providerId="AD" clId="Web-{F60E78BC-0A8C-4CCF-BC08-039E670085EB}" dt="2020-12-09T10:01:40.319" v="583" actId="20577"/>
        <pc:sldMkLst>
          <pc:docMk/>
          <pc:sldMk cId="1121604752" sldId="268"/>
        </pc:sldMkLst>
        <pc:spChg chg="mod">
          <ac:chgData name="Leire Mugerza Garate" userId="S::leire_mugerza_eroski.es#ext#@eduvaasa.onmicrosoft.com::ddb56f61-1002-43f4-9707-0c4cca0bef99" providerId="AD" clId="Web-{F60E78BC-0A8C-4CCF-BC08-039E670085EB}" dt="2020-12-09T10:01:40.319" v="583" actId="20577"/>
          <ac:spMkLst>
            <pc:docMk/>
            <pc:sldMk cId="1121604752" sldId="268"/>
            <ac:spMk id="168" creationId="{00000000-0000-0000-0000-000000000000}"/>
          </ac:spMkLst>
        </pc:spChg>
      </pc:sldChg>
      <pc:sldChg chg="modSp">
        <pc:chgData name="Leire Mugerza Garate" userId="S::leire_mugerza_eroski.es#ext#@eduvaasa.onmicrosoft.com::ddb56f61-1002-43f4-9707-0c4cca0bef99" providerId="AD" clId="Web-{F60E78BC-0A8C-4CCF-BC08-039E670085EB}" dt="2020-12-09T10:02:05.539" v="643" actId="20577"/>
        <pc:sldMkLst>
          <pc:docMk/>
          <pc:sldMk cId="1635258515" sldId="269"/>
        </pc:sldMkLst>
        <pc:spChg chg="mod">
          <ac:chgData name="Leire Mugerza Garate" userId="S::leire_mugerza_eroski.es#ext#@eduvaasa.onmicrosoft.com::ddb56f61-1002-43f4-9707-0c4cca0bef99" providerId="AD" clId="Web-{F60E78BC-0A8C-4CCF-BC08-039E670085EB}" dt="2020-12-09T10:02:05.539" v="643" actId="20577"/>
          <ac:spMkLst>
            <pc:docMk/>
            <pc:sldMk cId="1635258515" sldId="269"/>
            <ac:spMk id="168" creationId="{00000000-0000-0000-0000-000000000000}"/>
          </ac:spMkLst>
        </pc:spChg>
      </pc:sldChg>
      <pc:sldChg chg="modSp">
        <pc:chgData name="Leire Mugerza Garate" userId="S::leire_mugerza_eroski.es#ext#@eduvaasa.onmicrosoft.com::ddb56f61-1002-43f4-9707-0c4cca0bef99" providerId="AD" clId="Web-{F60E78BC-0A8C-4CCF-BC08-039E670085EB}" dt="2020-12-09T10:02:36.072" v="678" actId="20577"/>
        <pc:sldMkLst>
          <pc:docMk/>
          <pc:sldMk cId="1044080590" sldId="270"/>
        </pc:sldMkLst>
        <pc:spChg chg="mod">
          <ac:chgData name="Leire Mugerza Garate" userId="S::leire_mugerza_eroski.es#ext#@eduvaasa.onmicrosoft.com::ddb56f61-1002-43f4-9707-0c4cca0bef99" providerId="AD" clId="Web-{F60E78BC-0A8C-4CCF-BC08-039E670085EB}" dt="2020-12-09T10:02:36.072" v="678" actId="20577"/>
          <ac:spMkLst>
            <pc:docMk/>
            <pc:sldMk cId="1044080590" sldId="270"/>
            <ac:spMk id="168" creationId="{00000000-0000-0000-0000-000000000000}"/>
          </ac:spMkLst>
        </pc:spChg>
      </pc:sldChg>
      <pc:sldChg chg="modSp">
        <pc:chgData name="Leire Mugerza Garate" userId="S::leire_mugerza_eroski.es#ext#@eduvaasa.onmicrosoft.com::ddb56f61-1002-43f4-9707-0c4cca0bef99" providerId="AD" clId="Web-{F60E78BC-0A8C-4CCF-BC08-039E670085EB}" dt="2020-12-09T10:04:02.171" v="927" actId="20577"/>
        <pc:sldMkLst>
          <pc:docMk/>
          <pc:sldMk cId="780137194" sldId="271"/>
        </pc:sldMkLst>
        <pc:spChg chg="mod">
          <ac:chgData name="Leire Mugerza Garate" userId="S::leire_mugerza_eroski.es#ext#@eduvaasa.onmicrosoft.com::ddb56f61-1002-43f4-9707-0c4cca0bef99" providerId="AD" clId="Web-{F60E78BC-0A8C-4CCF-BC08-039E670085EB}" dt="2020-12-09T10:04:02.171" v="927" actId="20577"/>
          <ac:spMkLst>
            <pc:docMk/>
            <pc:sldMk cId="780137194" sldId="271"/>
            <ac:spMk id="173" creationId="{00000000-0000-0000-0000-000000000000}"/>
          </ac:spMkLst>
        </pc:spChg>
      </pc:sldChg>
      <pc:sldChg chg="modSp">
        <pc:chgData name="Leire Mugerza Garate" userId="S::leire_mugerza_eroski.es#ext#@eduvaasa.onmicrosoft.com::ddb56f61-1002-43f4-9707-0c4cca0bef99" providerId="AD" clId="Web-{F60E78BC-0A8C-4CCF-BC08-039E670085EB}" dt="2020-12-09T10:05:50.974" v="1070" actId="20577"/>
        <pc:sldMkLst>
          <pc:docMk/>
          <pc:sldMk cId="586374269" sldId="272"/>
        </pc:sldMkLst>
        <pc:spChg chg="mod">
          <ac:chgData name="Leire Mugerza Garate" userId="S::leire_mugerza_eroski.es#ext#@eduvaasa.onmicrosoft.com::ddb56f61-1002-43f4-9707-0c4cca0bef99" providerId="AD" clId="Web-{F60E78BC-0A8C-4CCF-BC08-039E670085EB}" dt="2020-12-09T10:05:50.974" v="1070" actId="20577"/>
          <ac:spMkLst>
            <pc:docMk/>
            <pc:sldMk cId="586374269" sldId="272"/>
            <ac:spMk id="166" creationId="{00000000-0000-0000-0000-000000000000}"/>
          </ac:spMkLst>
        </pc:spChg>
      </pc:sldChg>
      <pc:sldChg chg="modSp">
        <pc:chgData name="Leire Mugerza Garate" userId="S::leire_mugerza_eroski.es#ext#@eduvaasa.onmicrosoft.com::ddb56f61-1002-43f4-9707-0c4cca0bef99" providerId="AD" clId="Web-{F60E78BC-0A8C-4CCF-BC08-039E670085EB}" dt="2020-12-09T10:06:19.086" v="1113" actId="20577"/>
        <pc:sldMkLst>
          <pc:docMk/>
          <pc:sldMk cId="701656411" sldId="273"/>
        </pc:sldMkLst>
        <pc:spChg chg="mod">
          <ac:chgData name="Leire Mugerza Garate" userId="S::leire_mugerza_eroski.es#ext#@eduvaasa.onmicrosoft.com::ddb56f61-1002-43f4-9707-0c4cca0bef99" providerId="AD" clId="Web-{F60E78BC-0A8C-4CCF-BC08-039E670085EB}" dt="2020-12-09T10:06:19.086" v="1113" actId="20577"/>
          <ac:spMkLst>
            <pc:docMk/>
            <pc:sldMk cId="701656411" sldId="273"/>
            <ac:spMk id="166" creationId="{00000000-0000-0000-0000-000000000000}"/>
          </ac:spMkLst>
        </pc:spChg>
      </pc:sldChg>
      <pc:sldChg chg="modSp">
        <pc:chgData name="Leire Mugerza Garate" userId="S::leire_mugerza_eroski.es#ext#@eduvaasa.onmicrosoft.com::ddb56f61-1002-43f4-9707-0c4cca0bef99" providerId="AD" clId="Web-{F60E78BC-0A8C-4CCF-BC08-039E670085EB}" dt="2020-12-09T10:07:02.916" v="1158" actId="20577"/>
        <pc:sldMkLst>
          <pc:docMk/>
          <pc:sldMk cId="560620345" sldId="274"/>
        </pc:sldMkLst>
        <pc:spChg chg="mod">
          <ac:chgData name="Leire Mugerza Garate" userId="S::leire_mugerza_eroski.es#ext#@eduvaasa.onmicrosoft.com::ddb56f61-1002-43f4-9707-0c4cca0bef99" providerId="AD" clId="Web-{F60E78BC-0A8C-4CCF-BC08-039E670085EB}" dt="2020-12-09T10:07:02.916" v="1158" actId="20577"/>
          <ac:spMkLst>
            <pc:docMk/>
            <pc:sldMk cId="560620345" sldId="274"/>
            <ac:spMk id="170" creationId="{00000000-0000-0000-0000-000000000000}"/>
          </ac:spMkLst>
        </pc:spChg>
      </pc:sldChg>
      <pc:sldChg chg="modSp add">
        <pc:chgData name="Leire Mugerza Garate" userId="S::leire_mugerza_eroski.es#ext#@eduvaasa.onmicrosoft.com::ddb56f61-1002-43f4-9707-0c4cca0bef99" providerId="AD" clId="Web-{F60E78BC-0A8C-4CCF-BC08-039E670085EB}" dt="2020-12-09T10:00:02.281" v="404" actId="20577"/>
        <pc:sldMkLst>
          <pc:docMk/>
          <pc:sldMk cId="3146953111" sldId="315"/>
        </pc:sldMkLst>
        <pc:spChg chg="mod">
          <ac:chgData name="Leire Mugerza Garate" userId="S::leire_mugerza_eroski.es#ext#@eduvaasa.onmicrosoft.com::ddb56f61-1002-43f4-9707-0c4cca0bef99" providerId="AD" clId="Web-{F60E78BC-0A8C-4CCF-BC08-039E670085EB}" dt="2020-12-09T09:57:38.226" v="3" actId="20577"/>
          <ac:spMkLst>
            <pc:docMk/>
            <pc:sldMk cId="3146953111" sldId="315"/>
            <ac:spMk id="2" creationId="{930FD6B7-0CA8-44C9-B1F9-29C4F9A91022}"/>
          </ac:spMkLst>
        </pc:spChg>
        <pc:spChg chg="mod">
          <ac:chgData name="Leire Mugerza Garate" userId="S::leire_mugerza_eroski.es#ext#@eduvaasa.onmicrosoft.com::ddb56f61-1002-43f4-9707-0c4cca0bef99" providerId="AD" clId="Web-{F60E78BC-0A8C-4CCF-BC08-039E670085EB}" dt="2020-12-09T10:00:02.281" v="404" actId="20577"/>
          <ac:spMkLst>
            <pc:docMk/>
            <pc:sldMk cId="3146953111" sldId="315"/>
            <ac:spMk id="4" creationId="{067EBD9D-A770-48F3-8D4D-5BE35C1DBFA8}"/>
          </ac:spMkLst>
        </pc:spChg>
      </pc:sldChg>
    </pc:docChg>
  </pc:docChgLst>
  <pc:docChgLst>
    <pc:chgData name="gastigarraga" userId="S::gastigarraga_leartik.eus#ext#@eduvaasa.onmicrosoft.com::ee477768-22a3-41a7-b8dc-22458c543cbf" providerId="AD" clId="Web-{E8E6A42D-07AE-41F7-9917-A31586BF12BE}"/>
    <pc:docChg chg="modSld">
      <pc:chgData name="gastigarraga" userId="S::gastigarraga_leartik.eus#ext#@eduvaasa.onmicrosoft.com::ee477768-22a3-41a7-b8dc-22458c543cbf" providerId="AD" clId="Web-{E8E6A42D-07AE-41F7-9917-A31586BF12BE}" dt="2020-08-24T17:14:25.550" v="2" actId="20577"/>
      <pc:docMkLst>
        <pc:docMk/>
      </pc:docMkLst>
      <pc:sldChg chg="modSp">
        <pc:chgData name="gastigarraga" userId="S::gastigarraga_leartik.eus#ext#@eduvaasa.onmicrosoft.com::ee477768-22a3-41a7-b8dc-22458c543cbf" providerId="AD" clId="Web-{E8E6A42D-07AE-41F7-9917-A31586BF12BE}" dt="2020-08-24T17:07:23.873" v="0" actId="1076"/>
        <pc:sldMkLst>
          <pc:docMk/>
          <pc:sldMk cId="3808184721" sldId="261"/>
        </pc:sldMkLst>
        <pc:spChg chg="mod">
          <ac:chgData name="gastigarraga" userId="S::gastigarraga_leartik.eus#ext#@eduvaasa.onmicrosoft.com::ee477768-22a3-41a7-b8dc-22458c543cbf" providerId="AD" clId="Web-{E8E6A42D-07AE-41F7-9917-A31586BF12BE}" dt="2020-08-24T17:07:23.873" v="0" actId="1076"/>
          <ac:spMkLst>
            <pc:docMk/>
            <pc:sldMk cId="3808184721" sldId="261"/>
            <ac:spMk id="33" creationId="{00000000-0000-0000-0000-000000000000}"/>
          </ac:spMkLst>
        </pc:spChg>
      </pc:sldChg>
      <pc:sldChg chg="modSp">
        <pc:chgData name="gastigarraga" userId="S::gastigarraga_leartik.eus#ext#@eduvaasa.onmicrosoft.com::ee477768-22a3-41a7-b8dc-22458c543cbf" providerId="AD" clId="Web-{E8E6A42D-07AE-41F7-9917-A31586BF12BE}" dt="2020-08-24T17:14:25.535" v="1" actId="20577"/>
        <pc:sldMkLst>
          <pc:docMk/>
          <pc:sldMk cId="1469508459" sldId="286"/>
        </pc:sldMkLst>
        <pc:spChg chg="mod">
          <ac:chgData name="gastigarraga" userId="S::gastigarraga_leartik.eus#ext#@eduvaasa.onmicrosoft.com::ee477768-22a3-41a7-b8dc-22458c543cbf" providerId="AD" clId="Web-{E8E6A42D-07AE-41F7-9917-A31586BF12BE}" dt="2020-08-24T17:14:25.535" v="1" actId="20577"/>
          <ac:spMkLst>
            <pc:docMk/>
            <pc:sldMk cId="1469508459" sldId="286"/>
            <ac:spMk id="3" creationId="{00000000-0000-0000-0000-000000000000}"/>
          </ac:spMkLst>
        </pc:spChg>
      </pc:sldChg>
    </pc:docChg>
  </pc:docChgLst>
  <pc:docChgLst>
    <pc:chgData name="Leire Mugerza Garate" userId="S::leire_mugerza_eroski.es#ext#@eduvaasa.onmicrosoft.com::ddb56f61-1002-43f4-9707-0c4cca0bef99" providerId="AD" clId="Web-{F9DEEF92-4898-4B72-AE9C-081C6242025B}"/>
    <pc:docChg chg="delSld modSld">
      <pc:chgData name="Leire Mugerza Garate" userId="S::leire_mugerza_eroski.es#ext#@eduvaasa.onmicrosoft.com::ddb56f61-1002-43f4-9707-0c4cca0bef99" providerId="AD" clId="Web-{F9DEEF92-4898-4B72-AE9C-081C6242025B}" dt="2020-12-09T10:11:19.759" v="5"/>
      <pc:docMkLst>
        <pc:docMk/>
      </pc:docMkLst>
      <pc:sldChg chg="delSp modNotes">
        <pc:chgData name="Leire Mugerza Garate" userId="S::leire_mugerza_eroski.es#ext#@eduvaasa.onmicrosoft.com::ddb56f61-1002-43f4-9707-0c4cca0bef99" providerId="AD" clId="Web-{F9DEEF92-4898-4B72-AE9C-081C6242025B}" dt="2020-12-09T10:11:19.759" v="5"/>
        <pc:sldMkLst>
          <pc:docMk/>
          <pc:sldMk cId="1514934481" sldId="265"/>
        </pc:sldMkLst>
        <pc:spChg chg="del">
          <ac:chgData name="Leire Mugerza Garate" userId="S::leire_mugerza_eroski.es#ext#@eduvaasa.onmicrosoft.com::ddb56f61-1002-43f4-9707-0c4cca0bef99" providerId="AD" clId="Web-{F9DEEF92-4898-4B72-AE9C-081C6242025B}" dt="2020-12-09T10:11:19.759" v="5"/>
          <ac:spMkLst>
            <pc:docMk/>
            <pc:sldMk cId="1514934481" sldId="265"/>
            <ac:spMk id="3" creationId="{1DC6B80D-7A01-45DE-84A3-40224245E58D}"/>
          </ac:spMkLst>
        </pc:spChg>
      </pc:sldChg>
      <pc:sldChg chg="del">
        <pc:chgData name="Leire Mugerza Garate" userId="S::leire_mugerza_eroski.es#ext#@eduvaasa.onmicrosoft.com::ddb56f61-1002-43f4-9707-0c4cca0bef99" providerId="AD" clId="Web-{F9DEEF92-4898-4B72-AE9C-081C6242025B}" dt="2020-12-09T10:09:16.283" v="0"/>
        <pc:sldMkLst>
          <pc:docMk/>
          <pc:sldMk cId="2002942111" sldId="275"/>
        </pc:sldMkLst>
      </pc:sldChg>
      <pc:sldChg chg="del">
        <pc:chgData name="Leire Mugerza Garate" userId="S::leire_mugerza_eroski.es#ext#@eduvaasa.onmicrosoft.com::ddb56f61-1002-43f4-9707-0c4cca0bef99" providerId="AD" clId="Web-{F9DEEF92-4898-4B72-AE9C-081C6242025B}" dt="2020-12-09T10:09:22.846" v="1"/>
        <pc:sldMkLst>
          <pc:docMk/>
          <pc:sldMk cId="1908958750" sldId="276"/>
        </pc:sldMkLst>
      </pc:sldChg>
      <pc:sldChg chg="del">
        <pc:chgData name="Leire Mugerza Garate" userId="S::leire_mugerza_eroski.es#ext#@eduvaasa.onmicrosoft.com::ddb56f61-1002-43f4-9707-0c4cca0bef99" providerId="AD" clId="Web-{F9DEEF92-4898-4B72-AE9C-081C6242025B}" dt="2020-12-09T10:09:38.253" v="3"/>
        <pc:sldMkLst>
          <pc:docMk/>
          <pc:sldMk cId="4189504831" sldId="277"/>
        </pc:sldMkLst>
      </pc:sldChg>
      <pc:sldChg chg="del">
        <pc:chgData name="Leire Mugerza Garate" userId="S::leire_mugerza_eroski.es#ext#@eduvaasa.onmicrosoft.com::ddb56f61-1002-43f4-9707-0c4cca0bef99" providerId="AD" clId="Web-{F9DEEF92-4898-4B72-AE9C-081C6242025B}" dt="2020-12-09T10:09:32.128" v="2"/>
        <pc:sldMkLst>
          <pc:docMk/>
          <pc:sldMk cId="1728662953"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15042-718D-4693-880B-66FA48AAD938}"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9A5949-6C6A-47BB-8835-842E6A095769}" type="slidenum">
              <a:rPr lang="en-GB" smtClean="0"/>
              <a:t>‹#›</a:t>
            </a:fld>
            <a:endParaRPr lang="en-GB"/>
          </a:p>
        </p:txBody>
      </p:sp>
    </p:spTree>
    <p:extLst>
      <p:ext uri="{BB962C8B-B14F-4D97-AF65-F5344CB8AC3E}">
        <p14:creationId xmlns:p14="http://schemas.microsoft.com/office/powerpoint/2010/main" val="400668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Traduce esta información y colócala en las notas. La diapositiva sólo mostrará las 2 imágenes y los nombres </a:t>
            </a:r>
            <a:r>
              <a:rPr lang="es-ES" dirty="0" err="1"/>
              <a:t>Push</a:t>
            </a:r>
            <a:r>
              <a:rPr lang="es-ES" dirty="0"/>
              <a:t> and </a:t>
            </a:r>
            <a:r>
              <a:rPr lang="es-ES" dirty="0" err="1"/>
              <a:t>Pull</a:t>
            </a:r>
            <a:endParaRPr lang="es-ES" dirty="0"/>
          </a:p>
          <a:p>
            <a:r>
              <a:rPr lang="en-US" b="1" dirty="0">
                <a:cs typeface="Calibri"/>
              </a:rPr>
              <a:t> Sistema "PUSH" :</a:t>
            </a:r>
            <a:r>
              <a:rPr lang="en-US" b="1" dirty="0">
                <a:ea typeface="+mn-lt"/>
                <a:cs typeface="+mn-lt"/>
              </a:rPr>
              <a:t>Se </a:t>
            </a:r>
            <a:r>
              <a:rPr lang="en-US" b="1" dirty="0" err="1">
                <a:ea typeface="+mn-lt"/>
                <a:cs typeface="+mn-lt"/>
              </a:rPr>
              <a:t>producen</a:t>
            </a:r>
            <a:r>
              <a:rPr lang="en-US" b="1" dirty="0">
                <a:ea typeface="+mn-lt"/>
                <a:cs typeface="+mn-lt"/>
              </a:rPr>
              <a:t> </a:t>
            </a:r>
            <a:r>
              <a:rPr lang="en-US" b="1" dirty="0" err="1">
                <a:ea typeface="+mn-lt"/>
                <a:cs typeface="+mn-lt"/>
              </a:rPr>
              <a:t>los</a:t>
            </a:r>
            <a:r>
              <a:rPr lang="en-US" b="1" dirty="0">
                <a:ea typeface="+mn-lt"/>
                <a:cs typeface="+mn-lt"/>
              </a:rPr>
              <a:t> </a:t>
            </a:r>
            <a:r>
              <a:rPr lang="en-US" b="1" dirty="0" err="1">
                <a:ea typeface="+mn-lt"/>
                <a:cs typeface="+mn-lt"/>
              </a:rPr>
              <a:t>materiales</a:t>
            </a:r>
            <a:r>
              <a:rPr lang="en-US" b="1" dirty="0">
                <a:ea typeface="+mn-lt"/>
                <a:cs typeface="+mn-lt"/>
              </a:rPr>
              <a:t> sin </a:t>
            </a:r>
            <a:r>
              <a:rPr lang="en-US" b="1" dirty="0" err="1">
                <a:ea typeface="+mn-lt"/>
                <a:cs typeface="+mn-lt"/>
              </a:rPr>
              <a:t>tener</a:t>
            </a:r>
            <a:r>
              <a:rPr lang="en-US" b="1" dirty="0">
                <a:ea typeface="+mn-lt"/>
                <a:cs typeface="+mn-lt"/>
              </a:rPr>
              <a:t> </a:t>
            </a:r>
            <a:r>
              <a:rPr lang="en-US" b="1" dirty="0" err="1">
                <a:ea typeface="+mn-lt"/>
                <a:cs typeface="+mn-lt"/>
              </a:rPr>
              <a:t>en</a:t>
            </a:r>
            <a:r>
              <a:rPr lang="en-US" b="1" dirty="0">
                <a:ea typeface="+mn-lt"/>
                <a:cs typeface="+mn-lt"/>
              </a:rPr>
              <a:t> </a:t>
            </a:r>
            <a:r>
              <a:rPr lang="en-US" b="1" dirty="0" err="1">
                <a:ea typeface="+mn-lt"/>
                <a:cs typeface="+mn-lt"/>
              </a:rPr>
              <a:t>cuenta</a:t>
            </a:r>
            <a:r>
              <a:rPr lang="en-US" b="1" dirty="0">
                <a:ea typeface="+mn-lt"/>
                <a:cs typeface="+mn-lt"/>
              </a:rPr>
              <a:t> </a:t>
            </a:r>
            <a:r>
              <a:rPr lang="en-US" b="1" dirty="0" err="1">
                <a:ea typeface="+mn-lt"/>
                <a:cs typeface="+mn-lt"/>
              </a:rPr>
              <a:t>si</a:t>
            </a:r>
            <a:r>
              <a:rPr lang="en-US" b="1" dirty="0">
                <a:ea typeface="+mn-lt"/>
                <a:cs typeface="+mn-lt"/>
              </a:rPr>
              <a:t> se </a:t>
            </a:r>
            <a:r>
              <a:rPr lang="en-US" b="1" dirty="0" err="1">
                <a:ea typeface="+mn-lt"/>
                <a:cs typeface="+mn-lt"/>
              </a:rPr>
              <a:t>pide</a:t>
            </a:r>
            <a:r>
              <a:rPr lang="en-US" b="1" dirty="0">
                <a:ea typeface="+mn-lt"/>
                <a:cs typeface="+mn-lt"/>
              </a:rPr>
              <a:t> o no</a:t>
            </a:r>
          </a:p>
          <a:p>
            <a:r>
              <a:rPr lang="en-US" b="1" dirty="0"/>
              <a:t>Sistema "PULL"</a:t>
            </a:r>
            <a:r>
              <a:rPr lang="es-ES" b="1" dirty="0"/>
              <a:t>Los materiales sólo se producen si es necesario y se entregan sólo cuando y donde sea necesario.</a:t>
            </a:r>
            <a:endParaRPr lang="en-US" b="1" dirty="0">
              <a:cs typeface="Calibri"/>
            </a:endParaRPr>
          </a:p>
          <a:p>
            <a:r>
              <a:rPr lang="es-ES" dirty="0"/>
              <a:t>
</a:t>
            </a:r>
            <a:endParaRPr lang="en-GB" dirty="0"/>
          </a:p>
        </p:txBody>
      </p:sp>
      <p:sp>
        <p:nvSpPr>
          <p:cNvPr id="4" name="Slide Number Placeholder 3"/>
          <p:cNvSpPr>
            <a:spLocks noGrp="1"/>
          </p:cNvSpPr>
          <p:nvPr>
            <p:ph type="sldNum" sz="quarter" idx="10"/>
          </p:nvPr>
        </p:nvSpPr>
        <p:spPr/>
        <p:txBody>
          <a:bodyPr/>
          <a:lstStyle/>
          <a:p>
            <a:fld id="{179A5949-6C6A-47BB-8835-842E6A095769}" type="slidenum">
              <a:rPr lang="en-GB" smtClean="0"/>
              <a:t>5</a:t>
            </a:fld>
            <a:endParaRPr lang="en-GB"/>
          </a:p>
        </p:txBody>
      </p:sp>
    </p:spTree>
    <p:extLst>
      <p:ext uri="{BB962C8B-B14F-4D97-AF65-F5344CB8AC3E}">
        <p14:creationId xmlns:p14="http://schemas.microsoft.com/office/powerpoint/2010/main" val="1691519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D3BFCCC-FD28-4802-9942-C89BA69B9340}" type="datetime1">
              <a:rPr lang="pt-PT" altLang="en-US" smtClean="0"/>
              <a:pPr eaLnBrk="1" hangingPunct="1"/>
              <a:t>25/02/2021</a:t>
            </a:fld>
            <a:endParaRPr lang="pt-PT" altLang="en-US"/>
          </a:p>
        </p:txBody>
      </p:sp>
      <p:sp>
        <p:nvSpPr>
          <p:cNvPr id="2693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93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9BD035-8D90-4D36-9D9C-2A4FC3EDD972}" type="slidenum">
              <a:rPr lang="pt-PT" altLang="en-US"/>
              <a:pPr eaLnBrk="1" hangingPunct="1"/>
              <a:t>17</a:t>
            </a:fld>
            <a:endParaRPr lang="pt-PT" altLang="en-US"/>
          </a:p>
        </p:txBody>
      </p:sp>
      <p:sp>
        <p:nvSpPr>
          <p:cNvPr id="269317" name="Rectangle 2"/>
          <p:cNvSpPr>
            <a:spLocks noGrp="1" noRot="1" noChangeAspect="1" noChangeArrowheads="1" noTextEdit="1"/>
          </p:cNvSpPr>
          <p:nvPr>
            <p:ph type="sldImg"/>
          </p:nvPr>
        </p:nvSpPr>
        <p:spPr>
          <a:ln/>
        </p:spPr>
      </p:sp>
      <p:sp>
        <p:nvSpPr>
          <p:cNvPr id="269318"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1709064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064314-74CD-49D8-B9F6-E4C9D063EF6D}" type="datetime1">
              <a:rPr lang="pt-PT" altLang="en-US" smtClean="0"/>
              <a:pPr eaLnBrk="1" hangingPunct="1"/>
              <a:t>25/02/2021</a:t>
            </a:fld>
            <a:endParaRPr lang="pt-PT" altLang="en-US"/>
          </a:p>
        </p:txBody>
      </p:sp>
      <p:sp>
        <p:nvSpPr>
          <p:cNvPr id="27033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034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056722E-A86F-4DEB-BAF6-B88B92EB8AB8}" type="slidenum">
              <a:rPr lang="pt-PT" altLang="en-US"/>
              <a:pPr eaLnBrk="1" hangingPunct="1"/>
              <a:t>18</a:t>
            </a:fld>
            <a:endParaRPr lang="pt-PT" altLang="en-US"/>
          </a:p>
        </p:txBody>
      </p:sp>
      <p:sp>
        <p:nvSpPr>
          <p:cNvPr id="270341" name="Rectangle 2"/>
          <p:cNvSpPr>
            <a:spLocks noGrp="1" noRot="1" noChangeAspect="1" noChangeArrowheads="1" noTextEdit="1"/>
          </p:cNvSpPr>
          <p:nvPr>
            <p:ph type="sldImg"/>
          </p:nvPr>
        </p:nvSpPr>
        <p:spPr>
          <a:ln/>
        </p:spPr>
      </p:sp>
      <p:sp>
        <p:nvSpPr>
          <p:cNvPr id="270342"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1764799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3F1366-3D72-4887-BC26-B2C64B9149F1}" type="datetime1">
              <a:rPr lang="pt-PT" altLang="en-US" smtClean="0"/>
              <a:pPr eaLnBrk="1" hangingPunct="1"/>
              <a:t>25/02/2021</a:t>
            </a:fld>
            <a:endParaRPr lang="pt-PT" altLang="en-US"/>
          </a:p>
        </p:txBody>
      </p:sp>
      <p:sp>
        <p:nvSpPr>
          <p:cNvPr id="271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1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020495-DAF1-494C-B98E-BB328BDA2209}" type="slidenum">
              <a:rPr lang="pt-PT" altLang="en-US"/>
              <a:pPr eaLnBrk="1" hangingPunct="1"/>
              <a:t>19</a:t>
            </a:fld>
            <a:endParaRPr lang="pt-PT" altLang="en-US"/>
          </a:p>
        </p:txBody>
      </p:sp>
      <p:sp>
        <p:nvSpPr>
          <p:cNvPr id="271365" name="Rectangle 2"/>
          <p:cNvSpPr>
            <a:spLocks noGrp="1" noRot="1" noChangeAspect="1" noChangeArrowheads="1" noTextEdit="1"/>
          </p:cNvSpPr>
          <p:nvPr>
            <p:ph type="sldImg"/>
          </p:nvPr>
        </p:nvSpPr>
        <p:spPr>
          <a:ln/>
        </p:spPr>
      </p:sp>
      <p:sp>
        <p:nvSpPr>
          <p:cNvPr id="271366"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2778051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D505DA5-5DF0-41B1-87C8-9A76D281E22A}" type="datetime1">
              <a:rPr lang="pt-PT" altLang="en-US" smtClean="0"/>
              <a:pPr eaLnBrk="1" hangingPunct="1"/>
              <a:t>25/02/2021</a:t>
            </a:fld>
            <a:endParaRPr lang="pt-PT" altLang="en-US"/>
          </a:p>
        </p:txBody>
      </p:sp>
      <p:sp>
        <p:nvSpPr>
          <p:cNvPr id="2723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238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27D003-4966-4AAC-971A-09CD56027F12}" type="slidenum">
              <a:rPr lang="pt-PT" altLang="en-US"/>
              <a:pPr eaLnBrk="1" hangingPunct="1"/>
              <a:t>20</a:t>
            </a:fld>
            <a:endParaRPr lang="pt-PT" altLang="en-US"/>
          </a:p>
        </p:txBody>
      </p:sp>
      <p:sp>
        <p:nvSpPr>
          <p:cNvPr id="272389" name="Rectangle 2"/>
          <p:cNvSpPr>
            <a:spLocks noGrp="1" noRot="1" noChangeAspect="1" noChangeArrowheads="1" noTextEdit="1"/>
          </p:cNvSpPr>
          <p:nvPr>
            <p:ph type="sldImg"/>
          </p:nvPr>
        </p:nvSpPr>
        <p:spPr>
          <a:ln/>
        </p:spPr>
      </p:sp>
      <p:sp>
        <p:nvSpPr>
          <p:cNvPr id="272390"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2917976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CB85992-E841-4519-AF18-969DFE07EA3F}" type="datetime1">
              <a:rPr lang="pt-PT" altLang="en-US" smtClean="0"/>
              <a:pPr eaLnBrk="1" hangingPunct="1"/>
              <a:t>25/02/2021</a:t>
            </a:fld>
            <a:endParaRPr lang="pt-PT" altLang="en-US"/>
          </a:p>
        </p:txBody>
      </p:sp>
      <p:sp>
        <p:nvSpPr>
          <p:cNvPr id="2734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341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7B7579-1A74-4514-8F61-EE2DD8295C0E}" type="slidenum">
              <a:rPr lang="pt-PT" altLang="en-US"/>
              <a:pPr eaLnBrk="1" hangingPunct="1"/>
              <a:t>21</a:t>
            </a:fld>
            <a:endParaRPr lang="pt-PT" altLang="en-US"/>
          </a:p>
        </p:txBody>
      </p:sp>
      <p:sp>
        <p:nvSpPr>
          <p:cNvPr id="273413" name="Rectangle 2"/>
          <p:cNvSpPr>
            <a:spLocks noGrp="1" noRot="1" noChangeAspect="1" noChangeArrowheads="1" noTextEdit="1"/>
          </p:cNvSpPr>
          <p:nvPr>
            <p:ph type="sldImg"/>
          </p:nvPr>
        </p:nvSpPr>
        <p:spPr>
          <a:ln/>
        </p:spPr>
      </p:sp>
      <p:sp>
        <p:nvSpPr>
          <p:cNvPr id="27341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254190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2000" cap="all" dirty="0">
                <a:solidFill>
                  <a:srgbClr val="FF0000"/>
                </a:solidFill>
                <a:highlight>
                  <a:srgbClr val="FFFF00"/>
                </a:highlight>
              </a:rPr>
              <a:t> </a:t>
            </a:r>
            <a:endParaRPr lang="en-GB" sz="2000" cap="all" baseline="0">
              <a:solidFill>
                <a:srgbClr val="FF0000"/>
              </a:solidFill>
              <a:highlight>
                <a:srgbClr val="FFFF00"/>
              </a:highlight>
              <a:cs typeface="Calibri"/>
            </a:endParaRPr>
          </a:p>
        </p:txBody>
      </p:sp>
      <p:sp>
        <p:nvSpPr>
          <p:cNvPr id="4" name="Slide Number Placeholder 3"/>
          <p:cNvSpPr>
            <a:spLocks noGrp="1"/>
          </p:cNvSpPr>
          <p:nvPr>
            <p:ph type="sldNum" sz="quarter" idx="10"/>
          </p:nvPr>
        </p:nvSpPr>
        <p:spPr/>
        <p:txBody>
          <a:bodyPr/>
          <a:lstStyle/>
          <a:p>
            <a:fld id="{179A5949-6C6A-47BB-8835-842E6A095769}" type="slidenum">
              <a:rPr lang="en-GB" smtClean="0"/>
              <a:t>22</a:t>
            </a:fld>
            <a:endParaRPr lang="en-GB"/>
          </a:p>
        </p:txBody>
      </p:sp>
    </p:spTree>
    <p:extLst>
      <p:ext uri="{BB962C8B-B14F-4D97-AF65-F5344CB8AC3E}">
        <p14:creationId xmlns:p14="http://schemas.microsoft.com/office/powerpoint/2010/main" val="4216750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Con la producción por lotes, las operaciones se separan de modo que se decide llevar a cabo el trabajo en serie. Esto conduce a un aumento en el trabajo en curso (stock provisional) y largos plazos de entrega.
</a:t>
            </a:r>
            <a:endParaRPr lang="en-US" dirty="0"/>
          </a:p>
          <a:p>
            <a:r>
              <a:rPr lang="es-ES" dirty="0"/>
              <a:t>En </a:t>
            </a:r>
            <a:r>
              <a:rPr lang="es-ES" dirty="0" err="1"/>
              <a:t>One</a:t>
            </a:r>
            <a:r>
              <a:rPr lang="es-ES" dirty="0"/>
              <a:t> </a:t>
            </a:r>
            <a:r>
              <a:rPr lang="es-ES" dirty="0" err="1"/>
              <a:t>Piece</a:t>
            </a:r>
            <a:r>
              <a:rPr lang="es-ES" dirty="0"/>
              <a:t> Flow, las operaciones se realizan directamente una tras otra en piezas individuales. El producto se procesa constantemente. Como resultado, las existencias provisionales disminuyen, la velocidad y el aumento de la productividad.
</a:t>
            </a:r>
            <a:endParaRPr lang="en-GB" dirty="0"/>
          </a:p>
        </p:txBody>
      </p:sp>
      <p:sp>
        <p:nvSpPr>
          <p:cNvPr id="4" name="Slide Number Placeholder 3"/>
          <p:cNvSpPr>
            <a:spLocks noGrp="1"/>
          </p:cNvSpPr>
          <p:nvPr>
            <p:ph type="sldNum" sz="quarter" idx="10"/>
          </p:nvPr>
        </p:nvSpPr>
        <p:spPr/>
        <p:txBody>
          <a:bodyPr/>
          <a:lstStyle/>
          <a:p>
            <a:fld id="{179A5949-6C6A-47BB-8835-842E6A095769}" type="slidenum">
              <a:rPr lang="en-GB" smtClean="0"/>
              <a:t>23</a:t>
            </a:fld>
            <a:endParaRPr lang="en-GB"/>
          </a:p>
        </p:txBody>
      </p:sp>
    </p:spTree>
    <p:extLst>
      <p:ext uri="{BB962C8B-B14F-4D97-AF65-F5344CB8AC3E}">
        <p14:creationId xmlns:p14="http://schemas.microsoft.com/office/powerpoint/2010/main" val="2155465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err="1"/>
              <a:t>The</a:t>
            </a:r>
            <a:r>
              <a:rPr lang="pt-PT"/>
              <a:t> Envelope</a:t>
            </a:r>
            <a:r>
              <a:rPr lang="pt-PT" baseline="0"/>
              <a:t> Game</a:t>
            </a:r>
            <a:endParaRPr lang="en-GB"/>
          </a:p>
        </p:txBody>
      </p:sp>
      <p:sp>
        <p:nvSpPr>
          <p:cNvPr id="4" name="Slide Number Placeholder 3"/>
          <p:cNvSpPr>
            <a:spLocks noGrp="1"/>
          </p:cNvSpPr>
          <p:nvPr>
            <p:ph type="sldNum" sz="quarter" idx="10"/>
          </p:nvPr>
        </p:nvSpPr>
        <p:spPr/>
        <p:txBody>
          <a:bodyPr/>
          <a:lstStyle/>
          <a:p>
            <a:fld id="{179A5949-6C6A-47BB-8835-842E6A095769}" type="slidenum">
              <a:rPr lang="en-GB" smtClean="0"/>
              <a:t>24</a:t>
            </a:fld>
            <a:endParaRPr lang="en-GB"/>
          </a:p>
        </p:txBody>
      </p:sp>
    </p:spTree>
    <p:extLst>
      <p:ext uri="{BB962C8B-B14F-4D97-AF65-F5344CB8AC3E}">
        <p14:creationId xmlns:p14="http://schemas.microsoft.com/office/powerpoint/2010/main" val="396176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ln/>
        </p:spPr>
      </p:sp>
      <p:sp>
        <p:nvSpPr>
          <p:cNvPr id="262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a:t>¿A dónde vamos nosotros, como consumidores, obtenemos varios productos al mismo tiempo y tenemos acceso directo e inmediato a ellos?
</a:t>
            </a:r>
            <a:endParaRPr lang="en-US" altLang="en-US" dirty="0"/>
          </a:p>
        </p:txBody>
      </p:sp>
      <p:sp>
        <p:nvSpPr>
          <p:cNvPr id="2621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ED22A6D-75BA-4A65-93F7-43623E5A2501}" type="datetime1">
              <a:rPr lang="pt-PT" altLang="en-US" smtClean="0"/>
              <a:pPr eaLnBrk="1" hangingPunct="1"/>
              <a:t>25/02/2021</a:t>
            </a:fld>
            <a:endParaRPr lang="pt-PT" altLang="en-US"/>
          </a:p>
        </p:txBody>
      </p:sp>
      <p:sp>
        <p:nvSpPr>
          <p:cNvPr id="26214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21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9CB69D-3D81-4A09-8435-C7CADB826373}" type="slidenum">
              <a:rPr lang="pt-PT" altLang="en-US"/>
              <a:pPr eaLnBrk="1" hangingPunct="1"/>
              <a:t>6</a:t>
            </a:fld>
            <a:endParaRPr lang="pt-PT" altLang="en-US"/>
          </a:p>
        </p:txBody>
      </p:sp>
    </p:spTree>
    <p:extLst>
      <p:ext uri="{BB962C8B-B14F-4D97-AF65-F5344CB8AC3E}">
        <p14:creationId xmlns:p14="http://schemas.microsoft.com/office/powerpoint/2010/main" val="182618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Profesor: Hace la pregunta a los estudiantes: ¿Son estos servicios “PULL" o “PUSH"?
</a:t>
            </a:r>
            <a:r>
              <a:rPr lang="pt-PT" baseline="0" dirty="0"/>
              <a:t>Telepizza es Pull</a:t>
            </a:r>
          </a:p>
          <a:p>
            <a:r>
              <a:rPr lang="pt-PT" baseline="0" dirty="0"/>
              <a:t>Flight es Push</a:t>
            </a:r>
          </a:p>
          <a:p>
            <a:r>
              <a:rPr lang="pt-PT" baseline="0" dirty="0"/>
              <a:t>Tesco (Supermarket) es Pull</a:t>
            </a:r>
          </a:p>
          <a:p>
            <a:r>
              <a:rPr lang="pt-PT" baseline="0" dirty="0"/>
              <a:t>Urgencias en el hospital es Pull</a:t>
            </a:r>
          </a:p>
          <a:p>
            <a:r>
              <a:rPr lang="pt-PT" dirty="0"/>
              <a:t>Librería es Push </a:t>
            </a:r>
          </a:p>
          <a:p>
            <a:r>
              <a:rPr lang="pt-PT" baseline="0" dirty="0"/>
              <a:t>Banco puede ser un servicio de Push o Pull </a:t>
            </a:r>
          </a:p>
          <a:p>
            <a:endParaRPr lang="pt-PT" baseline="0" dirty="0"/>
          </a:p>
          <a:p>
            <a:r>
              <a:rPr lang="es-ES" baseline="0" dirty="0"/>
              <a:t>Tenga en cuenta que la perspectiva cambia dependiendo de si la está analizando desde la perspectiva del cliente o la perspectiva de los proveedores
</a:t>
            </a:r>
            <a:endParaRPr lang="pt-PT" dirty="0"/>
          </a:p>
          <a:p>
            <a:endParaRPr lang="en-GB" dirty="0"/>
          </a:p>
        </p:txBody>
      </p:sp>
      <p:sp>
        <p:nvSpPr>
          <p:cNvPr id="4" name="Slide Number Placeholder 3"/>
          <p:cNvSpPr>
            <a:spLocks noGrp="1"/>
          </p:cNvSpPr>
          <p:nvPr>
            <p:ph type="sldNum" sz="quarter" idx="10"/>
          </p:nvPr>
        </p:nvSpPr>
        <p:spPr/>
        <p:txBody>
          <a:bodyPr/>
          <a:lstStyle/>
          <a:p>
            <a:fld id="{179A5949-6C6A-47BB-8835-842E6A095769}" type="slidenum">
              <a:rPr lang="en-GB" smtClean="0"/>
              <a:t>7</a:t>
            </a:fld>
            <a:endParaRPr lang="en-GB"/>
          </a:p>
        </p:txBody>
      </p:sp>
    </p:spTree>
    <p:extLst>
      <p:ext uri="{BB962C8B-B14F-4D97-AF65-F5344CB8AC3E}">
        <p14:creationId xmlns:p14="http://schemas.microsoft.com/office/powerpoint/2010/main" val="3868876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ln/>
        </p:spPr>
      </p:sp>
      <p:sp>
        <p:nvSpPr>
          <p:cNvPr id="263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317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5DFBFD-83D7-4A45-A391-9AF80B8E0419}" type="datetime1">
              <a:rPr lang="pt-PT" altLang="en-US" smtClean="0"/>
              <a:pPr eaLnBrk="1" hangingPunct="1"/>
              <a:t>25/02/2021</a:t>
            </a:fld>
            <a:endParaRPr lang="pt-PT" altLang="en-US"/>
          </a:p>
        </p:txBody>
      </p:sp>
      <p:sp>
        <p:nvSpPr>
          <p:cNvPr id="2631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31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07D265C-8C45-462E-A371-D62F996BFAE0}" type="slidenum">
              <a:rPr lang="pt-PT" altLang="en-US"/>
              <a:pPr eaLnBrk="1" hangingPunct="1"/>
              <a:t>8</a:t>
            </a:fld>
            <a:endParaRPr lang="pt-PT" altLang="en-US"/>
          </a:p>
        </p:txBody>
      </p:sp>
    </p:spTree>
    <p:extLst>
      <p:ext uri="{BB962C8B-B14F-4D97-AF65-F5344CB8AC3E}">
        <p14:creationId xmlns:p14="http://schemas.microsoft.com/office/powerpoint/2010/main" val="174025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419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D86375-DB31-4B3F-8BB9-276BEAC94134}" type="datetime1">
              <a:rPr lang="pt-PT" altLang="en-US" smtClean="0"/>
              <a:pPr eaLnBrk="1" hangingPunct="1"/>
              <a:t>25/02/2021</a:t>
            </a:fld>
            <a:endParaRPr lang="pt-PT" altLang="en-US"/>
          </a:p>
        </p:txBody>
      </p:sp>
      <p:sp>
        <p:nvSpPr>
          <p:cNvPr id="2641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41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E82A4D-2A12-4E78-9D36-5379E19ABC76}" type="slidenum">
              <a:rPr lang="pt-PT" altLang="en-US"/>
              <a:pPr eaLnBrk="1" hangingPunct="1"/>
              <a:t>11</a:t>
            </a:fld>
            <a:endParaRPr lang="pt-PT" altLang="en-US"/>
          </a:p>
        </p:txBody>
      </p:sp>
    </p:spTree>
    <p:extLst>
      <p:ext uri="{BB962C8B-B14F-4D97-AF65-F5344CB8AC3E}">
        <p14:creationId xmlns:p14="http://schemas.microsoft.com/office/powerpoint/2010/main" val="7677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B04403F-7BA9-432B-AAD6-0C523BC8AC15}" type="datetime1">
              <a:rPr lang="pt-PT" altLang="en-US" smtClean="0"/>
              <a:pPr eaLnBrk="1" hangingPunct="1"/>
              <a:t>25/02/2021</a:t>
            </a:fld>
            <a:endParaRPr lang="pt-PT" altLang="en-US"/>
          </a:p>
        </p:txBody>
      </p:sp>
      <p:sp>
        <p:nvSpPr>
          <p:cNvPr id="2652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522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895A8F-E17D-4D79-AF50-4C6698182B85}" type="slidenum">
              <a:rPr lang="pt-PT" altLang="en-US"/>
              <a:pPr eaLnBrk="1" hangingPunct="1"/>
              <a:t>13</a:t>
            </a:fld>
            <a:endParaRPr lang="pt-PT" altLang="en-US"/>
          </a:p>
        </p:txBody>
      </p:sp>
      <p:sp>
        <p:nvSpPr>
          <p:cNvPr id="265221" name="Rectangle 2"/>
          <p:cNvSpPr>
            <a:spLocks noGrp="1" noRot="1" noChangeAspect="1" noChangeArrowheads="1" noTextEdit="1"/>
          </p:cNvSpPr>
          <p:nvPr>
            <p:ph type="sldImg"/>
          </p:nvPr>
        </p:nvSpPr>
        <p:spPr>
          <a:ln/>
        </p:spPr>
      </p:sp>
      <p:sp>
        <p:nvSpPr>
          <p:cNvPr id="265222"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34336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117650-B257-4AD5-9325-9AA011C07CC4}" type="datetime1">
              <a:rPr lang="pt-PT" altLang="en-US" smtClean="0"/>
              <a:pPr eaLnBrk="1" hangingPunct="1"/>
              <a:t>25/02/2021</a:t>
            </a:fld>
            <a:endParaRPr lang="pt-PT" altLang="en-US"/>
          </a:p>
        </p:txBody>
      </p:sp>
      <p:sp>
        <p:nvSpPr>
          <p:cNvPr id="26624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62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870AF45-EC89-4C50-BA2E-DD274D248488}" type="slidenum">
              <a:rPr lang="pt-PT" altLang="en-US"/>
              <a:pPr eaLnBrk="1" hangingPunct="1"/>
              <a:t>14</a:t>
            </a:fld>
            <a:endParaRPr lang="pt-PT" altLang="en-US"/>
          </a:p>
        </p:txBody>
      </p:sp>
      <p:sp>
        <p:nvSpPr>
          <p:cNvPr id="266245" name="Rectangle 2"/>
          <p:cNvSpPr>
            <a:spLocks noGrp="1" noRot="1" noChangeAspect="1" noChangeArrowheads="1" noTextEdit="1"/>
          </p:cNvSpPr>
          <p:nvPr>
            <p:ph type="sldImg"/>
          </p:nvPr>
        </p:nvSpPr>
        <p:spPr>
          <a:ln/>
        </p:spPr>
      </p:sp>
      <p:sp>
        <p:nvSpPr>
          <p:cNvPr id="266246"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2154245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5EF2795-C3AF-4F02-9211-D60BF129D661}" type="datetime1">
              <a:rPr lang="pt-PT" altLang="en-US" smtClean="0"/>
              <a:pPr eaLnBrk="1" hangingPunct="1"/>
              <a:t>25/02/2021</a:t>
            </a:fld>
            <a:endParaRPr lang="pt-PT" altLang="en-US"/>
          </a:p>
        </p:txBody>
      </p:sp>
      <p:sp>
        <p:nvSpPr>
          <p:cNvPr id="2672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726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6EFA834-DD6D-4295-9BC5-8E7796D3277C}" type="slidenum">
              <a:rPr lang="pt-PT" altLang="en-US"/>
              <a:pPr eaLnBrk="1" hangingPunct="1"/>
              <a:t>15</a:t>
            </a:fld>
            <a:endParaRPr lang="pt-PT" altLang="en-US"/>
          </a:p>
        </p:txBody>
      </p:sp>
      <p:sp>
        <p:nvSpPr>
          <p:cNvPr id="267269" name="Rectangle 2"/>
          <p:cNvSpPr>
            <a:spLocks noGrp="1" noRot="1" noChangeAspect="1" noChangeArrowheads="1" noTextEdit="1"/>
          </p:cNvSpPr>
          <p:nvPr>
            <p:ph type="sldImg"/>
          </p:nvPr>
        </p:nvSpPr>
        <p:spPr>
          <a:ln/>
        </p:spPr>
      </p:sp>
      <p:sp>
        <p:nvSpPr>
          <p:cNvPr id="267270"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1237853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26AD88-13AE-47AE-B919-470D74965EB6}" type="datetime1">
              <a:rPr lang="pt-PT" altLang="en-US" smtClean="0"/>
              <a:pPr eaLnBrk="1" hangingPunct="1"/>
              <a:t>25/02/2021</a:t>
            </a:fld>
            <a:endParaRPr lang="pt-PT" altLang="en-US"/>
          </a:p>
        </p:txBody>
      </p:sp>
      <p:sp>
        <p:nvSpPr>
          <p:cNvPr id="2682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6829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D1C81E-39F7-4A60-AB0B-3236C8F6239C}" type="slidenum">
              <a:rPr lang="pt-PT" altLang="en-US"/>
              <a:pPr eaLnBrk="1" hangingPunct="1"/>
              <a:t>16</a:t>
            </a:fld>
            <a:endParaRPr lang="pt-PT" altLang="en-US"/>
          </a:p>
        </p:txBody>
      </p:sp>
      <p:sp>
        <p:nvSpPr>
          <p:cNvPr id="268293" name="Rectangle 2"/>
          <p:cNvSpPr>
            <a:spLocks noGrp="1" noRot="1" noChangeAspect="1" noChangeArrowheads="1" noTextEdit="1"/>
          </p:cNvSpPr>
          <p:nvPr>
            <p:ph type="sldImg"/>
          </p:nvPr>
        </p:nvSpPr>
        <p:spPr>
          <a:ln/>
        </p:spPr>
      </p:sp>
      <p:sp>
        <p:nvSpPr>
          <p:cNvPr id="268294" name="Rectangle 3"/>
          <p:cNvSpPr>
            <a:spLocks noGrp="1" noChangeArrowheads="1"/>
          </p:cNvSpPr>
          <p:nvPr>
            <p:ph type="body" idx="1"/>
          </p:nvPr>
        </p:nvSpPr>
        <p:spPr>
          <a:xfrm>
            <a:off x="898525" y="4686300"/>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en-US"/>
          </a:p>
        </p:txBody>
      </p:sp>
    </p:spTree>
    <p:extLst>
      <p:ext uri="{BB962C8B-B14F-4D97-AF65-F5344CB8AC3E}">
        <p14:creationId xmlns:p14="http://schemas.microsoft.com/office/powerpoint/2010/main" val="4027952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330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pic>
        <p:nvPicPr>
          <p:cNvPr id="4"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54"/>
            <a:ext cx="12192000" cy="6856646"/>
          </a:xfrm>
          <a:prstGeom prst="rect">
            <a:avLst/>
          </a:prstGeom>
        </p:spPr>
      </p:pic>
    </p:spTree>
    <p:extLst>
      <p:ext uri="{BB962C8B-B14F-4D97-AF65-F5344CB8AC3E}">
        <p14:creationId xmlns:p14="http://schemas.microsoft.com/office/powerpoint/2010/main" val="12134262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580353"/>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Mdyyyu41dZ4" TargetMode="External"/><Relationship Id="rId2" Type="http://schemas.openxmlformats.org/officeDocument/2006/relationships/hyperlink" Target="https://www.youtube.com/watch?v=Mdyyyu41dZ4"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1PFg6bGjto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2368752" y="1023047"/>
            <a:ext cx="7506157" cy="2862322"/>
          </a:xfrm>
          <a:prstGeom prst="rect">
            <a:avLst/>
          </a:prstGeom>
          <a:noFill/>
        </p:spPr>
        <p:txBody>
          <a:bodyPr wrap="none" rtlCol="0" anchor="t">
            <a:spAutoFit/>
          </a:bodyPr>
          <a:lstStyle/>
          <a:p>
            <a:pPr algn="ctr"/>
            <a:r>
              <a:rPr lang="sv-SE" sz="2000" dirty="0">
                <a:latin typeface="Arial"/>
                <a:ea typeface="Arial" charset="0"/>
                <a:cs typeface="Arial"/>
              </a:rPr>
              <a:t>T04</a:t>
            </a:r>
          </a:p>
          <a:p>
            <a:pPr algn="ctr"/>
            <a:r>
              <a:rPr lang="sv-SE" sz="4000" dirty="0">
                <a:latin typeface="Arial"/>
                <a:ea typeface="Arial" charset="0"/>
                <a:cs typeface="Arial"/>
              </a:rPr>
              <a:t>FORMACIÓN BÁSICA de LEAN</a:t>
            </a:r>
            <a:endParaRPr lang="sv-SE" dirty="0">
              <a:latin typeface="Arial"/>
              <a:cs typeface="Arial"/>
            </a:endParaRPr>
          </a:p>
          <a:p>
            <a:pPr algn="ctr"/>
            <a:r>
              <a:rPr lang="en-US" sz="6000" dirty="0">
                <a:latin typeface="Calibri"/>
                <a:cs typeface="Calibri"/>
              </a:rPr>
              <a:t>Principio 4</a:t>
            </a:r>
          </a:p>
          <a:p>
            <a:pPr algn="ctr"/>
            <a:r>
              <a:rPr lang="en-US" sz="6000" dirty="0">
                <a:latin typeface="Calibri"/>
                <a:cs typeface="Calibri"/>
              </a:rPr>
              <a:t>Producción“Pull”</a:t>
            </a:r>
          </a:p>
        </p:txBody>
      </p:sp>
      <p:sp>
        <p:nvSpPr>
          <p:cNvPr id="3" name="Suorakulmio 2"/>
          <p:cNvSpPr/>
          <p:nvPr/>
        </p:nvSpPr>
        <p:spPr>
          <a:xfrm>
            <a:off x="3954207" y="4169913"/>
            <a:ext cx="7785100" cy="676467"/>
          </a:xfrm>
          <a:prstGeom prst="rect">
            <a:avLst/>
          </a:prstGeom>
        </p:spPr>
        <p:txBody>
          <a:bodyPr wrap="square">
            <a:spAutoFit/>
          </a:bodyPr>
          <a:lstStyle/>
          <a:p>
            <a:pPr>
              <a:lnSpc>
                <a:spcPct val="107000"/>
              </a:lnSpc>
              <a:spcAft>
                <a:spcPts val="800"/>
              </a:spcAft>
            </a:pPr>
            <a:r>
              <a:rPr lang="es-ES" sz="1200" dirty="0"/>
              <a:t>El apoyo de la Comisión Europea para la producción de esta publicación no constituye una aprobación del contenido, el cual refleja únicamente las opiniones de los autores, y la Comisión no se hace responsable del uso que pueda hacerse de la información contenida en la misma. </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Kuva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5807" y="4083225"/>
            <a:ext cx="3789414" cy="833093"/>
          </a:xfrm>
          <a:prstGeom prst="rect">
            <a:avLst/>
          </a:prstGeom>
        </p:spPr>
      </p:pic>
    </p:spTree>
    <p:extLst>
      <p:ext uri="{BB962C8B-B14F-4D97-AF65-F5344CB8AC3E}">
        <p14:creationId xmlns:p14="http://schemas.microsoft.com/office/powerpoint/2010/main" val="341306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96131D-AD93-4384-B3A4-532EA9D01B72}"/>
              </a:ext>
            </a:extLst>
          </p:cNvPr>
          <p:cNvSpPr txBox="1"/>
          <p:nvPr/>
        </p:nvSpPr>
        <p:spPr>
          <a:xfrm>
            <a:off x="3139788" y="3200400"/>
            <a:ext cx="43278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rgbClr val="0000FF"/>
                </a:solidFill>
                <a:cs typeface="Times New Roman"/>
                <a:hlinkClick r:id="rId2"/>
              </a:rPr>
              <a:t>https://www.youtube.com/watch?v=Mdyyyu41dZ4</a:t>
            </a:r>
            <a:endParaRPr lang="en-US" sz="2400" b="1"/>
          </a:p>
        </p:txBody>
      </p:sp>
      <p:pic>
        <p:nvPicPr>
          <p:cNvPr id="4" name="Kuva 4" descr="Kuva, joka sisältää kohteen näyttökuva&#10;&#10;Kuvaus luotu, erittäin korkea luotettavuus">
            <a:hlinkClick r:id="rId3"/>
            <a:extLst>
              <a:ext uri="{FF2B5EF4-FFF2-40B4-BE49-F238E27FC236}">
                <a16:creationId xmlns:a16="http://schemas.microsoft.com/office/drawing/2014/main" id="{02BFBD90-A647-4667-962C-A5B9F859FE38}"/>
              </a:ext>
            </a:extLst>
          </p:cNvPr>
          <p:cNvPicPr>
            <a:picLocks noChangeAspect="1"/>
          </p:cNvPicPr>
          <p:nvPr/>
        </p:nvPicPr>
        <p:blipFill rotWithShape="1">
          <a:blip r:embed="rId4"/>
          <a:srcRect r="9499" b="32923"/>
          <a:stretch/>
        </p:blipFill>
        <p:spPr>
          <a:xfrm>
            <a:off x="1431984" y="1565174"/>
            <a:ext cx="9184531" cy="3817365"/>
          </a:xfrm>
          <a:prstGeom prst="rect">
            <a:avLst/>
          </a:prstGeom>
        </p:spPr>
      </p:pic>
    </p:spTree>
    <p:extLst>
      <p:ext uri="{BB962C8B-B14F-4D97-AF65-F5344CB8AC3E}">
        <p14:creationId xmlns:p14="http://schemas.microsoft.com/office/powerpoint/2010/main" val="519806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1" name="TextBox 12"/>
          <p:cNvSpPr txBox="1">
            <a:spLocks noChangeArrowheads="1"/>
          </p:cNvSpPr>
          <p:nvPr/>
        </p:nvSpPr>
        <p:spPr bwMode="auto">
          <a:xfrm>
            <a:off x="571500" y="1997540"/>
            <a:ext cx="539387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ES" altLang="en-US" sz="2800" dirty="0">
                <a:latin typeface="+mn-lt"/>
              </a:rPr>
              <a:t>¿Cómo sabe el proveedor que necesita producir?
</a:t>
            </a:r>
            <a:endParaRPr lang="en-GB" altLang="en-US" sz="2800" dirty="0">
              <a:latin typeface="+mn-lt"/>
            </a:endParaRPr>
          </a:p>
        </p:txBody>
      </p:sp>
      <p:pic>
        <p:nvPicPr>
          <p:cNvPr id="358402" name="Picture 2" descr="http://www.pananananananapanananananana.blogger.com.br/sina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5572" y="3308378"/>
            <a:ext cx="1292018" cy="206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392468" y="4018826"/>
            <a:ext cx="1771814"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defPPr>
              <a:defRPr lang="sv-SE"/>
            </a:defPPr>
            <a:lvl1pPr>
              <a:defRPr sz="2400">
                <a:solidFill>
                  <a:srgbClr val="FFFFFF"/>
                </a:solidFill>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pt-PT" sz="3600" err="1"/>
              <a:t>Kanban</a:t>
            </a:r>
            <a:endParaRPr lang="en-US" sz="3600"/>
          </a:p>
        </p:txBody>
      </p:sp>
      <p:sp>
        <p:nvSpPr>
          <p:cNvPr id="8"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Kanban</a:t>
            </a:r>
          </a:p>
        </p:txBody>
      </p:sp>
      <p:pic>
        <p:nvPicPr>
          <p:cNvPr id="11" name="Picture 2" descr="http://www.vieiros.com/enlaces/novas/imx/grande/0792692001192527949-non-todo-o-mundo-pode-encher-o-carrino-do-supermercado-imaxe-f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8844" y="2536132"/>
            <a:ext cx="4908489" cy="327232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4" name="Rectangle 13"/>
          <p:cNvSpPr/>
          <p:nvPr/>
        </p:nvSpPr>
        <p:spPr>
          <a:xfrm>
            <a:off x="6338844" y="5320802"/>
            <a:ext cx="4908489" cy="49347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5" name="TextBox 6"/>
          <p:cNvSpPr txBox="1">
            <a:spLocks noChangeArrowheads="1"/>
          </p:cNvSpPr>
          <p:nvPr/>
        </p:nvSpPr>
        <p:spPr bwMode="auto">
          <a:xfrm>
            <a:off x="6338844" y="5365303"/>
            <a:ext cx="1632178" cy="400110"/>
          </a:xfrm>
          <a:prstGeom prst="rect">
            <a:avLst/>
          </a:prstGeom>
          <a:noFill/>
          <a:ln w="9525">
            <a:noFill/>
            <a:miter lim="800000"/>
            <a:headEnd/>
            <a:tailEnd/>
          </a:ln>
        </p:spPr>
        <p:txBody>
          <a:bodyPr wrap="none">
            <a:spAutoFit/>
          </a:bodyPr>
          <a:lstStyle/>
          <a:p>
            <a:r>
              <a:rPr lang="pt-PT" sz="2000" err="1">
                <a:solidFill>
                  <a:schemeClr val="bg1"/>
                </a:solidFill>
              </a:rPr>
              <a:t>Supermarkets</a:t>
            </a:r>
            <a:endParaRPr lang="en-US" sz="2000">
              <a:solidFill>
                <a:schemeClr val="bg1"/>
              </a:solidFill>
            </a:endParaRPr>
          </a:p>
        </p:txBody>
      </p:sp>
    </p:spTree>
    <p:extLst>
      <p:ext uri="{BB962C8B-B14F-4D97-AF65-F5344CB8AC3E}">
        <p14:creationId xmlns:p14="http://schemas.microsoft.com/office/powerpoint/2010/main" val="80139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402"/>
                                        </p:tgtEl>
                                        <p:attrNameLst>
                                          <p:attrName>style.visibility</p:attrName>
                                        </p:attrNameLst>
                                      </p:cBhvr>
                                      <p:to>
                                        <p:strVal val="visible"/>
                                      </p:to>
                                    </p:set>
                                    <p:animEffect transition="in" filter="box(in)">
                                      <p:cBhvr>
                                        <p:cTn id="7" dur="1000"/>
                                        <p:tgtEl>
                                          <p:spTgt spid="358402"/>
                                        </p:tgtEl>
                                      </p:cBhvr>
                                    </p:animEffect>
                                  </p:childTnLst>
                                </p:cTn>
                              </p:par>
                              <p:par>
                                <p:cTn id="8" presetID="4"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hlinkClick r:id="rId2"/>
          </p:cNvPr>
          <p:cNvPicPr>
            <a:picLocks noChangeAspect="1"/>
          </p:cNvPicPr>
          <p:nvPr/>
        </p:nvPicPr>
        <p:blipFill rotWithShape="1">
          <a:blip r:embed="rId3"/>
          <a:srcRect l="-1" r="12092" b="8833"/>
          <a:stretch/>
        </p:blipFill>
        <p:spPr>
          <a:xfrm>
            <a:off x="1939635" y="1111740"/>
            <a:ext cx="8437420" cy="4919545"/>
          </a:xfrm>
          <a:prstGeom prst="rect">
            <a:avLst/>
          </a:prstGeom>
        </p:spPr>
      </p:pic>
    </p:spTree>
    <p:extLst>
      <p:ext uri="{BB962C8B-B14F-4D97-AF65-F5344CB8AC3E}">
        <p14:creationId xmlns:p14="http://schemas.microsoft.com/office/powerpoint/2010/main" val="126893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39"/>
          <p:cNvSpPr>
            <a:spLocks noChangeArrowheads="1"/>
          </p:cNvSpPr>
          <p:nvPr/>
        </p:nvSpPr>
        <p:spPr bwMode="auto">
          <a:xfrm rot="-5400000">
            <a:off x="-56717" y="3279283"/>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err="1"/>
              <a:t>Proveedores</a:t>
            </a:r>
            <a:endParaRPr lang="pt-BR" altLang="en-US" sz="2000" b="1" dirty="0"/>
          </a:p>
        </p:txBody>
      </p:sp>
      <p:sp>
        <p:nvSpPr>
          <p:cNvPr id="144387" name="Rectangle 40"/>
          <p:cNvSpPr>
            <a:spLocks noChangeArrowheads="1"/>
          </p:cNvSpPr>
          <p:nvPr/>
        </p:nvSpPr>
        <p:spPr bwMode="auto">
          <a:xfrm>
            <a:off x="2800782" y="1779095"/>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Tarjetas </a:t>
            </a:r>
            <a:r>
              <a:rPr lang="pt-BR" altLang="en-US" sz="1400" dirty="0" err="1">
                <a:solidFill>
                  <a:srgbClr val="000000"/>
                </a:solidFill>
              </a:rPr>
              <a:t>Kanban</a:t>
            </a:r>
            <a:endParaRPr lang="pt-BR" altLang="en-US" sz="1400" dirty="0">
              <a:solidFill>
                <a:srgbClr val="000000"/>
              </a:solidFill>
            </a:endParaRPr>
          </a:p>
        </p:txBody>
      </p:sp>
      <p:grpSp>
        <p:nvGrpSpPr>
          <p:cNvPr id="2" name="Group 53"/>
          <p:cNvGrpSpPr>
            <a:grpSpLocks/>
          </p:cNvGrpSpPr>
          <p:nvPr/>
        </p:nvGrpSpPr>
        <p:grpSpPr bwMode="auto">
          <a:xfrm>
            <a:off x="1729196" y="2064828"/>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sp>
        <p:nvSpPr>
          <p:cNvPr id="144390" name="Rectangle 2"/>
          <p:cNvSpPr>
            <a:spLocks noChangeArrowheads="1"/>
          </p:cNvSpPr>
          <p:nvPr/>
        </p:nvSpPr>
        <p:spPr bwMode="auto">
          <a:xfrm>
            <a:off x="5508921" y="2996571"/>
            <a:ext cx="1736285" cy="1957893"/>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altLang="en-US" sz="2000" b="1" dirty="0"/>
          </a:p>
          <a:p>
            <a:pPr algn="ctr"/>
            <a:endParaRPr lang="pt-BR" altLang="en-US" sz="2000" b="1" dirty="0"/>
          </a:p>
          <a:p>
            <a:pPr algn="ctr"/>
            <a:endParaRPr lang="pt-BR" altLang="en-US" sz="2000" b="1" dirty="0"/>
          </a:p>
          <a:p>
            <a:pPr algn="ctr"/>
            <a:endParaRPr lang="pt-BR" altLang="en-US" sz="2000" b="1" dirty="0"/>
          </a:p>
          <a:p>
            <a:pPr algn="ctr"/>
            <a:r>
              <a:rPr lang="pt-BR" altLang="en-US" sz="2000" b="1" dirty="0">
                <a:latin typeface="Arial"/>
                <a:cs typeface="Arial"/>
              </a:rPr>
              <a:t>Cliente</a:t>
            </a:r>
            <a:endParaRPr lang="pt-BR" altLang="en-US" sz="2000" dirty="0"/>
          </a:p>
        </p:txBody>
      </p:sp>
      <p:grpSp>
        <p:nvGrpSpPr>
          <p:cNvPr id="3" name="Group 24"/>
          <p:cNvGrpSpPr>
            <a:grpSpLocks/>
          </p:cNvGrpSpPr>
          <p:nvPr/>
        </p:nvGrpSpPr>
        <p:grpSpPr bwMode="auto">
          <a:xfrm>
            <a:off x="5910449" y="3107750"/>
            <a:ext cx="642937" cy="1143000"/>
            <a:chOff x="1470" y="828"/>
            <a:chExt cx="552" cy="978"/>
          </a:xfrm>
        </p:grpSpPr>
        <p:sp>
          <p:nvSpPr>
            <p:cNvPr id="144487" name="Line 25"/>
            <p:cNvSpPr>
              <a:spLocks noChangeShapeType="1"/>
            </p:cNvSpPr>
            <p:nvPr/>
          </p:nvSpPr>
          <p:spPr bwMode="auto">
            <a:xfrm>
              <a:off x="1710" y="1782"/>
              <a:ext cx="8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88" name="Line 26"/>
            <p:cNvSpPr>
              <a:spLocks noChangeShapeType="1"/>
            </p:cNvSpPr>
            <p:nvPr/>
          </p:nvSpPr>
          <p:spPr bwMode="auto">
            <a:xfrm flipH="1">
              <a:off x="1710" y="1299"/>
              <a:ext cx="63" cy="48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89" name="Oval 27"/>
            <p:cNvSpPr>
              <a:spLocks noChangeArrowheads="1"/>
            </p:cNvSpPr>
            <p:nvPr/>
          </p:nvSpPr>
          <p:spPr bwMode="auto">
            <a:xfrm>
              <a:off x="1659"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90" name="Oval 28"/>
            <p:cNvSpPr>
              <a:spLocks noChangeArrowheads="1"/>
            </p:cNvSpPr>
            <p:nvPr/>
          </p:nvSpPr>
          <p:spPr bwMode="auto">
            <a:xfrm>
              <a:off x="1749" y="858"/>
              <a:ext cx="177" cy="168"/>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91" name="Line 29"/>
            <p:cNvSpPr>
              <a:spLocks noChangeShapeType="1"/>
            </p:cNvSpPr>
            <p:nvPr/>
          </p:nvSpPr>
          <p:spPr bwMode="auto">
            <a:xfrm flipV="1">
              <a:off x="1728" y="1020"/>
              <a:ext cx="234" cy="2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2" name="Line 30"/>
            <p:cNvSpPr>
              <a:spLocks noChangeShapeType="1"/>
            </p:cNvSpPr>
            <p:nvPr/>
          </p:nvSpPr>
          <p:spPr bwMode="auto">
            <a:xfrm>
              <a:off x="1953" y="1020"/>
              <a:ext cx="69" cy="12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3" name="Line 31"/>
            <p:cNvSpPr>
              <a:spLocks noChangeShapeType="1"/>
            </p:cNvSpPr>
            <p:nvPr/>
          </p:nvSpPr>
          <p:spPr bwMode="auto">
            <a:xfrm flipH="1">
              <a:off x="1668" y="1038"/>
              <a:ext cx="63" cy="9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4" name="Line 32"/>
            <p:cNvSpPr>
              <a:spLocks noChangeShapeType="1"/>
            </p:cNvSpPr>
            <p:nvPr/>
          </p:nvSpPr>
          <p:spPr bwMode="auto">
            <a:xfrm flipH="1" flipV="1">
              <a:off x="1533" y="978"/>
              <a:ext cx="135" cy="15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5" name="Line 33"/>
            <p:cNvSpPr>
              <a:spLocks noChangeShapeType="1"/>
            </p:cNvSpPr>
            <p:nvPr/>
          </p:nvSpPr>
          <p:spPr bwMode="auto">
            <a:xfrm flipH="1">
              <a:off x="1494" y="981"/>
              <a:ext cx="42" cy="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6" name="Line 34"/>
            <p:cNvSpPr>
              <a:spLocks noChangeShapeType="1"/>
            </p:cNvSpPr>
            <p:nvPr/>
          </p:nvSpPr>
          <p:spPr bwMode="auto">
            <a:xfrm>
              <a:off x="1494" y="1017"/>
              <a:ext cx="165" cy="20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7" name="Line 35"/>
            <p:cNvSpPr>
              <a:spLocks noChangeShapeType="1"/>
            </p:cNvSpPr>
            <p:nvPr/>
          </p:nvSpPr>
          <p:spPr bwMode="auto">
            <a:xfrm flipV="1">
              <a:off x="1653" y="1170"/>
              <a:ext cx="96" cy="4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8" name="Line 36"/>
            <p:cNvSpPr>
              <a:spLocks noChangeShapeType="1"/>
            </p:cNvSpPr>
            <p:nvPr/>
          </p:nvSpPr>
          <p:spPr bwMode="auto">
            <a:xfrm>
              <a:off x="1749" y="1170"/>
              <a:ext cx="24" cy="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499" name="Oval 37"/>
            <p:cNvSpPr>
              <a:spLocks noChangeArrowheads="1"/>
            </p:cNvSpPr>
            <p:nvPr/>
          </p:nvSpPr>
          <p:spPr bwMode="auto">
            <a:xfrm>
              <a:off x="1470" y="960"/>
              <a:ext cx="51"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500" name="Line 38"/>
            <p:cNvSpPr>
              <a:spLocks noChangeShapeType="1"/>
            </p:cNvSpPr>
            <p:nvPr/>
          </p:nvSpPr>
          <p:spPr bwMode="auto">
            <a:xfrm flipH="1">
              <a:off x="1980" y="1134"/>
              <a:ext cx="39" cy="14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501" name="Line 39"/>
            <p:cNvSpPr>
              <a:spLocks noChangeShapeType="1"/>
            </p:cNvSpPr>
            <p:nvPr/>
          </p:nvSpPr>
          <p:spPr bwMode="auto">
            <a:xfrm>
              <a:off x="1983" y="1281"/>
              <a:ext cx="30" cy="7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502" name="Line 40"/>
            <p:cNvSpPr>
              <a:spLocks noChangeShapeType="1"/>
            </p:cNvSpPr>
            <p:nvPr/>
          </p:nvSpPr>
          <p:spPr bwMode="auto">
            <a:xfrm flipH="1">
              <a:off x="1992" y="1362"/>
              <a:ext cx="21" cy="41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503" name="Line 41"/>
            <p:cNvSpPr>
              <a:spLocks noChangeShapeType="1"/>
            </p:cNvSpPr>
            <p:nvPr/>
          </p:nvSpPr>
          <p:spPr bwMode="auto">
            <a:xfrm>
              <a:off x="1897" y="1410"/>
              <a:ext cx="15"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504" name="Line 42"/>
            <p:cNvSpPr>
              <a:spLocks noChangeShapeType="1"/>
            </p:cNvSpPr>
            <p:nvPr/>
          </p:nvSpPr>
          <p:spPr bwMode="auto">
            <a:xfrm flipH="1">
              <a:off x="1791" y="1410"/>
              <a:ext cx="93"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505" name="Line 43"/>
            <p:cNvSpPr>
              <a:spLocks noChangeShapeType="1"/>
            </p:cNvSpPr>
            <p:nvPr/>
          </p:nvSpPr>
          <p:spPr bwMode="auto">
            <a:xfrm>
              <a:off x="1902" y="1779"/>
              <a:ext cx="9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4506" name="Oval 44"/>
            <p:cNvSpPr>
              <a:spLocks noChangeArrowheads="1"/>
            </p:cNvSpPr>
            <p:nvPr/>
          </p:nvSpPr>
          <p:spPr bwMode="auto">
            <a:xfrm>
              <a:off x="1863"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44507" name="Group 45"/>
            <p:cNvGrpSpPr>
              <a:grpSpLocks/>
            </p:cNvGrpSpPr>
            <p:nvPr/>
          </p:nvGrpSpPr>
          <p:grpSpPr bwMode="auto">
            <a:xfrm flipH="1">
              <a:off x="1724" y="828"/>
              <a:ext cx="205" cy="111"/>
              <a:chOff x="806" y="456"/>
              <a:chExt cx="319" cy="249"/>
            </a:xfrm>
          </p:grpSpPr>
          <p:sp>
            <p:nvSpPr>
              <p:cNvPr id="144508" name="Freeform 46"/>
              <p:cNvSpPr>
                <a:spLocks/>
              </p:cNvSpPr>
              <p:nvPr/>
            </p:nvSpPr>
            <p:spPr bwMode="auto">
              <a:xfrm>
                <a:off x="806" y="456"/>
                <a:ext cx="319" cy="249"/>
              </a:xfrm>
              <a:custGeom>
                <a:avLst/>
                <a:gdLst>
                  <a:gd name="T0" fmla="*/ 132 w 319"/>
                  <a:gd name="T1" fmla="*/ 29 h 249"/>
                  <a:gd name="T2" fmla="*/ 82 w 319"/>
                  <a:gd name="T3" fmla="*/ 18 h 249"/>
                  <a:gd name="T4" fmla="*/ 55 w 319"/>
                  <a:gd name="T5" fmla="*/ 27 h 249"/>
                  <a:gd name="T6" fmla="*/ 41 w 319"/>
                  <a:gd name="T7" fmla="*/ 34 h 249"/>
                  <a:gd name="T8" fmla="*/ 25 w 319"/>
                  <a:gd name="T9" fmla="*/ 51 h 249"/>
                  <a:gd name="T10" fmla="*/ 17 w 319"/>
                  <a:gd name="T11" fmla="*/ 67 h 249"/>
                  <a:gd name="T12" fmla="*/ 7 w 319"/>
                  <a:gd name="T13" fmla="*/ 93 h 249"/>
                  <a:gd name="T14" fmla="*/ 4 w 319"/>
                  <a:gd name="T15" fmla="*/ 111 h 249"/>
                  <a:gd name="T16" fmla="*/ 1 w 319"/>
                  <a:gd name="T17" fmla="*/ 135 h 249"/>
                  <a:gd name="T18" fmla="*/ 1 w 319"/>
                  <a:gd name="T19" fmla="*/ 155 h 249"/>
                  <a:gd name="T20" fmla="*/ 3 w 319"/>
                  <a:gd name="T21" fmla="*/ 167 h 249"/>
                  <a:gd name="T22" fmla="*/ 6 w 319"/>
                  <a:gd name="T23" fmla="*/ 185 h 249"/>
                  <a:gd name="T24" fmla="*/ 23 w 319"/>
                  <a:gd name="T25" fmla="*/ 195 h 249"/>
                  <a:gd name="T26" fmla="*/ 29 w 319"/>
                  <a:gd name="T27" fmla="*/ 211 h 249"/>
                  <a:gd name="T28" fmla="*/ 44 w 319"/>
                  <a:gd name="T29" fmla="*/ 231 h 249"/>
                  <a:gd name="T30" fmla="*/ 56 w 319"/>
                  <a:gd name="T31" fmla="*/ 238 h 249"/>
                  <a:gd name="T32" fmla="*/ 76 w 319"/>
                  <a:gd name="T33" fmla="*/ 244 h 249"/>
                  <a:gd name="T34" fmla="*/ 91 w 319"/>
                  <a:gd name="T35" fmla="*/ 246 h 249"/>
                  <a:gd name="T36" fmla="*/ 121 w 319"/>
                  <a:gd name="T37" fmla="*/ 247 h 249"/>
                  <a:gd name="T38" fmla="*/ 143 w 319"/>
                  <a:gd name="T39" fmla="*/ 247 h 249"/>
                  <a:gd name="T40" fmla="*/ 180 w 319"/>
                  <a:gd name="T41" fmla="*/ 249 h 249"/>
                  <a:gd name="T42" fmla="*/ 207 w 319"/>
                  <a:gd name="T43" fmla="*/ 248 h 249"/>
                  <a:gd name="T44" fmla="*/ 235 w 319"/>
                  <a:gd name="T45" fmla="*/ 243 h 249"/>
                  <a:gd name="T46" fmla="*/ 259 w 319"/>
                  <a:gd name="T47" fmla="*/ 237 h 249"/>
                  <a:gd name="T48" fmla="*/ 292 w 319"/>
                  <a:gd name="T49" fmla="*/ 228 h 249"/>
                  <a:gd name="T50" fmla="*/ 311 w 319"/>
                  <a:gd name="T51" fmla="*/ 211 h 249"/>
                  <a:gd name="T52" fmla="*/ 319 w 319"/>
                  <a:gd name="T53" fmla="*/ 201 h 249"/>
                  <a:gd name="T54" fmla="*/ 313 w 319"/>
                  <a:gd name="T55" fmla="*/ 189 h 249"/>
                  <a:gd name="T56" fmla="*/ 293 w 319"/>
                  <a:gd name="T57" fmla="*/ 181 h 249"/>
                  <a:gd name="T58" fmla="*/ 278 w 319"/>
                  <a:gd name="T59" fmla="*/ 175 h 249"/>
                  <a:gd name="T60" fmla="*/ 251 w 319"/>
                  <a:gd name="T61" fmla="*/ 180 h 249"/>
                  <a:gd name="T62" fmla="*/ 224 w 319"/>
                  <a:gd name="T63" fmla="*/ 186 h 249"/>
                  <a:gd name="T64" fmla="*/ 202 w 319"/>
                  <a:gd name="T65" fmla="*/ 190 h 249"/>
                  <a:gd name="T66" fmla="*/ 182 w 319"/>
                  <a:gd name="T67" fmla="*/ 193 h 249"/>
                  <a:gd name="T68" fmla="*/ 139 w 319"/>
                  <a:gd name="T69" fmla="*/ 193 h 249"/>
                  <a:gd name="T70" fmla="*/ 16 w 319"/>
                  <a:gd name="T71" fmla="*/ 195 h 249"/>
                  <a:gd name="T72" fmla="*/ 76 w 319"/>
                  <a:gd name="T73" fmla="*/ 192 h 249"/>
                  <a:gd name="T74" fmla="*/ 171 w 319"/>
                  <a:gd name="T75" fmla="*/ 179 h 249"/>
                  <a:gd name="T76" fmla="*/ 132 w 319"/>
                  <a:gd name="T77" fmla="*/ 29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9"/>
                  <a:gd name="T118" fmla="*/ 0 h 249"/>
                  <a:gd name="T119" fmla="*/ 319 w 31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9" h="249">
                    <a:moveTo>
                      <a:pt x="132" y="29"/>
                    </a:moveTo>
                    <a:cubicBezTo>
                      <a:pt x="117" y="0"/>
                      <a:pt x="95" y="18"/>
                      <a:pt x="82" y="18"/>
                    </a:cubicBezTo>
                    <a:cubicBezTo>
                      <a:pt x="69" y="18"/>
                      <a:pt x="62" y="24"/>
                      <a:pt x="55" y="27"/>
                    </a:cubicBezTo>
                    <a:cubicBezTo>
                      <a:pt x="48" y="30"/>
                      <a:pt x="46" y="30"/>
                      <a:pt x="41" y="34"/>
                    </a:cubicBezTo>
                    <a:cubicBezTo>
                      <a:pt x="36" y="38"/>
                      <a:pt x="29" y="46"/>
                      <a:pt x="25" y="51"/>
                    </a:cubicBezTo>
                    <a:cubicBezTo>
                      <a:pt x="21" y="56"/>
                      <a:pt x="20" y="60"/>
                      <a:pt x="17" y="67"/>
                    </a:cubicBezTo>
                    <a:cubicBezTo>
                      <a:pt x="14" y="74"/>
                      <a:pt x="9" y="86"/>
                      <a:pt x="7" y="93"/>
                    </a:cubicBezTo>
                    <a:cubicBezTo>
                      <a:pt x="5" y="100"/>
                      <a:pt x="5" y="104"/>
                      <a:pt x="4" y="111"/>
                    </a:cubicBezTo>
                    <a:cubicBezTo>
                      <a:pt x="3" y="118"/>
                      <a:pt x="2" y="128"/>
                      <a:pt x="1" y="135"/>
                    </a:cubicBezTo>
                    <a:cubicBezTo>
                      <a:pt x="0" y="142"/>
                      <a:pt x="1" y="150"/>
                      <a:pt x="1" y="155"/>
                    </a:cubicBezTo>
                    <a:cubicBezTo>
                      <a:pt x="1" y="160"/>
                      <a:pt x="2" y="162"/>
                      <a:pt x="3" y="167"/>
                    </a:cubicBezTo>
                    <a:cubicBezTo>
                      <a:pt x="4" y="172"/>
                      <a:pt x="3" y="180"/>
                      <a:pt x="6" y="185"/>
                    </a:cubicBezTo>
                    <a:cubicBezTo>
                      <a:pt x="9" y="190"/>
                      <a:pt x="19" y="191"/>
                      <a:pt x="23" y="195"/>
                    </a:cubicBezTo>
                    <a:cubicBezTo>
                      <a:pt x="27" y="199"/>
                      <a:pt x="26" y="205"/>
                      <a:pt x="29" y="211"/>
                    </a:cubicBezTo>
                    <a:cubicBezTo>
                      <a:pt x="32" y="217"/>
                      <a:pt x="40" y="227"/>
                      <a:pt x="44" y="231"/>
                    </a:cubicBezTo>
                    <a:cubicBezTo>
                      <a:pt x="48" y="235"/>
                      <a:pt x="51" y="236"/>
                      <a:pt x="56" y="238"/>
                    </a:cubicBezTo>
                    <a:cubicBezTo>
                      <a:pt x="61" y="240"/>
                      <a:pt x="70" y="243"/>
                      <a:pt x="76" y="244"/>
                    </a:cubicBezTo>
                    <a:cubicBezTo>
                      <a:pt x="82" y="245"/>
                      <a:pt x="84" y="246"/>
                      <a:pt x="91" y="246"/>
                    </a:cubicBezTo>
                    <a:cubicBezTo>
                      <a:pt x="98" y="246"/>
                      <a:pt x="112" y="247"/>
                      <a:pt x="121" y="247"/>
                    </a:cubicBezTo>
                    <a:cubicBezTo>
                      <a:pt x="130" y="247"/>
                      <a:pt x="133" y="247"/>
                      <a:pt x="143" y="247"/>
                    </a:cubicBezTo>
                    <a:cubicBezTo>
                      <a:pt x="153" y="247"/>
                      <a:pt x="169" y="249"/>
                      <a:pt x="180" y="249"/>
                    </a:cubicBezTo>
                    <a:cubicBezTo>
                      <a:pt x="191" y="249"/>
                      <a:pt x="198" y="249"/>
                      <a:pt x="207" y="248"/>
                    </a:cubicBezTo>
                    <a:cubicBezTo>
                      <a:pt x="216" y="247"/>
                      <a:pt x="226" y="245"/>
                      <a:pt x="235" y="243"/>
                    </a:cubicBezTo>
                    <a:cubicBezTo>
                      <a:pt x="244" y="241"/>
                      <a:pt x="250" y="239"/>
                      <a:pt x="259" y="237"/>
                    </a:cubicBezTo>
                    <a:cubicBezTo>
                      <a:pt x="268" y="235"/>
                      <a:pt x="283" y="232"/>
                      <a:pt x="292" y="228"/>
                    </a:cubicBezTo>
                    <a:cubicBezTo>
                      <a:pt x="301" y="224"/>
                      <a:pt x="307" y="215"/>
                      <a:pt x="311" y="211"/>
                    </a:cubicBezTo>
                    <a:cubicBezTo>
                      <a:pt x="315" y="207"/>
                      <a:pt x="319" y="205"/>
                      <a:pt x="319" y="201"/>
                    </a:cubicBezTo>
                    <a:cubicBezTo>
                      <a:pt x="319" y="197"/>
                      <a:pt x="317" y="192"/>
                      <a:pt x="313" y="189"/>
                    </a:cubicBezTo>
                    <a:cubicBezTo>
                      <a:pt x="309" y="186"/>
                      <a:pt x="299" y="183"/>
                      <a:pt x="293" y="181"/>
                    </a:cubicBezTo>
                    <a:cubicBezTo>
                      <a:pt x="287" y="179"/>
                      <a:pt x="285" y="175"/>
                      <a:pt x="278" y="175"/>
                    </a:cubicBezTo>
                    <a:cubicBezTo>
                      <a:pt x="271" y="175"/>
                      <a:pt x="260" y="178"/>
                      <a:pt x="251" y="180"/>
                    </a:cubicBezTo>
                    <a:cubicBezTo>
                      <a:pt x="242" y="182"/>
                      <a:pt x="232" y="184"/>
                      <a:pt x="224" y="186"/>
                    </a:cubicBezTo>
                    <a:cubicBezTo>
                      <a:pt x="216" y="188"/>
                      <a:pt x="209" y="189"/>
                      <a:pt x="202" y="190"/>
                    </a:cubicBezTo>
                    <a:cubicBezTo>
                      <a:pt x="195" y="191"/>
                      <a:pt x="192" y="193"/>
                      <a:pt x="182" y="193"/>
                    </a:cubicBezTo>
                    <a:cubicBezTo>
                      <a:pt x="172" y="193"/>
                      <a:pt x="167" y="193"/>
                      <a:pt x="139" y="193"/>
                    </a:cubicBezTo>
                    <a:cubicBezTo>
                      <a:pt x="111" y="193"/>
                      <a:pt x="26" y="195"/>
                      <a:pt x="16" y="195"/>
                    </a:cubicBezTo>
                    <a:cubicBezTo>
                      <a:pt x="6" y="195"/>
                      <a:pt x="50" y="195"/>
                      <a:pt x="76" y="192"/>
                    </a:cubicBezTo>
                    <a:cubicBezTo>
                      <a:pt x="102" y="189"/>
                      <a:pt x="162" y="206"/>
                      <a:pt x="171" y="179"/>
                    </a:cubicBezTo>
                    <a:cubicBezTo>
                      <a:pt x="180" y="152"/>
                      <a:pt x="140" y="60"/>
                      <a:pt x="132" y="29"/>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sp>
            <p:nvSpPr>
              <p:cNvPr id="144509" name="Freeform 47"/>
              <p:cNvSpPr>
                <a:spLocks/>
              </p:cNvSpPr>
              <p:nvPr/>
            </p:nvSpPr>
            <p:spPr bwMode="auto">
              <a:xfrm>
                <a:off x="920" y="466"/>
                <a:ext cx="162" cy="187"/>
              </a:xfrm>
              <a:custGeom>
                <a:avLst/>
                <a:gdLst>
                  <a:gd name="T0" fmla="*/ 7 w 162"/>
                  <a:gd name="T1" fmla="*/ 2 h 187"/>
                  <a:gd name="T2" fmla="*/ 54 w 162"/>
                  <a:gd name="T3" fmla="*/ 2 h 187"/>
                  <a:gd name="T4" fmla="*/ 88 w 162"/>
                  <a:gd name="T5" fmla="*/ 8 h 187"/>
                  <a:gd name="T6" fmla="*/ 111 w 162"/>
                  <a:gd name="T7" fmla="*/ 16 h 187"/>
                  <a:gd name="T8" fmla="*/ 122 w 162"/>
                  <a:gd name="T9" fmla="*/ 30 h 187"/>
                  <a:gd name="T10" fmla="*/ 131 w 162"/>
                  <a:gd name="T11" fmla="*/ 45 h 187"/>
                  <a:gd name="T12" fmla="*/ 137 w 162"/>
                  <a:gd name="T13" fmla="*/ 57 h 187"/>
                  <a:gd name="T14" fmla="*/ 145 w 162"/>
                  <a:gd name="T15" fmla="*/ 80 h 187"/>
                  <a:gd name="T16" fmla="*/ 151 w 162"/>
                  <a:gd name="T17" fmla="*/ 94 h 187"/>
                  <a:gd name="T18" fmla="*/ 156 w 162"/>
                  <a:gd name="T19" fmla="*/ 104 h 187"/>
                  <a:gd name="T20" fmla="*/ 160 w 162"/>
                  <a:gd name="T21" fmla="*/ 137 h 187"/>
                  <a:gd name="T22" fmla="*/ 160 w 162"/>
                  <a:gd name="T23" fmla="*/ 155 h 187"/>
                  <a:gd name="T24" fmla="*/ 154 w 162"/>
                  <a:gd name="T25" fmla="*/ 167 h 187"/>
                  <a:gd name="T26" fmla="*/ 112 w 162"/>
                  <a:gd name="T27" fmla="*/ 178 h 187"/>
                  <a:gd name="T28" fmla="*/ 62 w 162"/>
                  <a:gd name="T29" fmla="*/ 183 h 187"/>
                  <a:gd name="T30" fmla="*/ 58 w 162"/>
                  <a:gd name="T31" fmla="*/ 153 h 187"/>
                  <a:gd name="T32" fmla="*/ 52 w 162"/>
                  <a:gd name="T33" fmla="*/ 123 h 187"/>
                  <a:gd name="T34" fmla="*/ 44 w 162"/>
                  <a:gd name="T35" fmla="*/ 96 h 187"/>
                  <a:gd name="T36" fmla="*/ 38 w 162"/>
                  <a:gd name="T37" fmla="*/ 62 h 187"/>
                  <a:gd name="T38" fmla="*/ 25 w 162"/>
                  <a:gd name="T39" fmla="*/ 39 h 187"/>
                  <a:gd name="T40" fmla="*/ 13 w 162"/>
                  <a:gd name="T41" fmla="*/ 15 h 187"/>
                  <a:gd name="T42" fmla="*/ 7 w 162"/>
                  <a:gd name="T43" fmla="*/ 2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2"/>
                  <a:gd name="T67" fmla="*/ 0 h 187"/>
                  <a:gd name="T68" fmla="*/ 162 w 16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2" h="187">
                    <a:moveTo>
                      <a:pt x="7" y="2"/>
                    </a:moveTo>
                    <a:cubicBezTo>
                      <a:pt x="14" y="0"/>
                      <a:pt x="41" y="1"/>
                      <a:pt x="54" y="2"/>
                    </a:cubicBezTo>
                    <a:cubicBezTo>
                      <a:pt x="67" y="3"/>
                      <a:pt x="79" y="6"/>
                      <a:pt x="88" y="8"/>
                    </a:cubicBezTo>
                    <a:cubicBezTo>
                      <a:pt x="97" y="10"/>
                      <a:pt x="105" y="12"/>
                      <a:pt x="111" y="16"/>
                    </a:cubicBezTo>
                    <a:cubicBezTo>
                      <a:pt x="117" y="20"/>
                      <a:pt x="119" y="25"/>
                      <a:pt x="122" y="30"/>
                    </a:cubicBezTo>
                    <a:cubicBezTo>
                      <a:pt x="125" y="35"/>
                      <a:pt x="129" y="41"/>
                      <a:pt x="131" y="45"/>
                    </a:cubicBezTo>
                    <a:cubicBezTo>
                      <a:pt x="133" y="49"/>
                      <a:pt x="135" y="51"/>
                      <a:pt x="137" y="57"/>
                    </a:cubicBezTo>
                    <a:cubicBezTo>
                      <a:pt x="139" y="63"/>
                      <a:pt x="143" y="74"/>
                      <a:pt x="145" y="80"/>
                    </a:cubicBezTo>
                    <a:cubicBezTo>
                      <a:pt x="147" y="86"/>
                      <a:pt x="149" y="90"/>
                      <a:pt x="151" y="94"/>
                    </a:cubicBezTo>
                    <a:cubicBezTo>
                      <a:pt x="153" y="98"/>
                      <a:pt x="155" y="97"/>
                      <a:pt x="156" y="104"/>
                    </a:cubicBezTo>
                    <a:cubicBezTo>
                      <a:pt x="157" y="111"/>
                      <a:pt x="159" y="129"/>
                      <a:pt x="160" y="137"/>
                    </a:cubicBezTo>
                    <a:cubicBezTo>
                      <a:pt x="161" y="145"/>
                      <a:pt x="161" y="150"/>
                      <a:pt x="160" y="155"/>
                    </a:cubicBezTo>
                    <a:cubicBezTo>
                      <a:pt x="159" y="160"/>
                      <a:pt x="162" y="163"/>
                      <a:pt x="154" y="167"/>
                    </a:cubicBezTo>
                    <a:cubicBezTo>
                      <a:pt x="146" y="171"/>
                      <a:pt x="127" y="175"/>
                      <a:pt x="112" y="178"/>
                    </a:cubicBezTo>
                    <a:cubicBezTo>
                      <a:pt x="97" y="181"/>
                      <a:pt x="71" y="187"/>
                      <a:pt x="62" y="183"/>
                    </a:cubicBezTo>
                    <a:cubicBezTo>
                      <a:pt x="53" y="179"/>
                      <a:pt x="60" y="163"/>
                      <a:pt x="58" y="153"/>
                    </a:cubicBezTo>
                    <a:cubicBezTo>
                      <a:pt x="56" y="143"/>
                      <a:pt x="54" y="132"/>
                      <a:pt x="52" y="123"/>
                    </a:cubicBezTo>
                    <a:cubicBezTo>
                      <a:pt x="50" y="114"/>
                      <a:pt x="46" y="106"/>
                      <a:pt x="44" y="96"/>
                    </a:cubicBezTo>
                    <a:cubicBezTo>
                      <a:pt x="42" y="86"/>
                      <a:pt x="41" y="71"/>
                      <a:pt x="38" y="62"/>
                    </a:cubicBezTo>
                    <a:cubicBezTo>
                      <a:pt x="35" y="53"/>
                      <a:pt x="29" y="47"/>
                      <a:pt x="25" y="39"/>
                    </a:cubicBezTo>
                    <a:cubicBezTo>
                      <a:pt x="21" y="31"/>
                      <a:pt x="16" y="21"/>
                      <a:pt x="13" y="15"/>
                    </a:cubicBezTo>
                    <a:cubicBezTo>
                      <a:pt x="10" y="9"/>
                      <a:pt x="0" y="4"/>
                      <a:pt x="7" y="2"/>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grpSp>
      </p:grpSp>
      <p:sp>
        <p:nvSpPr>
          <p:cNvPr id="144392" name="TextBox 56"/>
          <p:cNvSpPr txBox="1">
            <a:spLocks noChangeArrowheads="1"/>
          </p:cNvSpPr>
          <p:nvPr/>
        </p:nvSpPr>
        <p:spPr bwMode="auto">
          <a:xfrm>
            <a:off x="1514907" y="5279533"/>
            <a:ext cx="1188146"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a:t>Max: </a:t>
            </a:r>
            <a:r>
              <a:rPr lang="pt-PT" altLang="en-US" sz="1400"/>
              <a:t>6 </a:t>
            </a:r>
            <a:r>
              <a:rPr lang="pt-PT" altLang="en-US" sz="1400" err="1"/>
              <a:t>parts</a:t>
            </a:r>
            <a:endParaRPr lang="pt-PT" altLang="en-US" sz="1400"/>
          </a:p>
          <a:p>
            <a:pPr eaLnBrk="1" hangingPunct="1">
              <a:lnSpc>
                <a:spcPts val="1300"/>
              </a:lnSpc>
              <a:spcAft>
                <a:spcPts val="600"/>
              </a:spcAft>
            </a:pPr>
            <a:r>
              <a:rPr lang="pt-PT" altLang="en-US" sz="1400" b="1">
                <a:solidFill>
                  <a:srgbClr val="FF0000"/>
                </a:solidFill>
              </a:rPr>
              <a:t>Min: </a:t>
            </a:r>
            <a:r>
              <a:rPr lang="pt-PT" altLang="en-US" sz="1400"/>
              <a:t> 2 </a:t>
            </a:r>
            <a:r>
              <a:rPr lang="pt-PT" altLang="en-US" sz="1400" err="1"/>
              <a:t>parts</a:t>
            </a:r>
            <a:endParaRPr lang="en-US" altLang="en-US" sz="1400"/>
          </a:p>
        </p:txBody>
      </p:sp>
      <p:grpSp>
        <p:nvGrpSpPr>
          <p:cNvPr id="5" name="Group 50"/>
          <p:cNvGrpSpPr>
            <a:grpSpLocks noChangeAspect="1"/>
          </p:cNvGrpSpPr>
          <p:nvPr/>
        </p:nvGrpSpPr>
        <p:grpSpPr bwMode="auto">
          <a:xfrm>
            <a:off x="1869824" y="2416656"/>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6" name="Group 50"/>
          <p:cNvGrpSpPr>
            <a:grpSpLocks noChangeAspect="1"/>
          </p:cNvGrpSpPr>
          <p:nvPr/>
        </p:nvGrpSpPr>
        <p:grpSpPr bwMode="auto">
          <a:xfrm>
            <a:off x="1869824" y="2059466"/>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7" name="Group 50"/>
          <p:cNvGrpSpPr>
            <a:grpSpLocks noChangeAspect="1"/>
          </p:cNvGrpSpPr>
          <p:nvPr/>
        </p:nvGrpSpPr>
        <p:grpSpPr bwMode="auto">
          <a:xfrm>
            <a:off x="1512634" y="2059466"/>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8" name="Group 50"/>
          <p:cNvGrpSpPr>
            <a:grpSpLocks noChangeAspect="1"/>
          </p:cNvGrpSpPr>
          <p:nvPr/>
        </p:nvGrpSpPr>
        <p:grpSpPr bwMode="auto">
          <a:xfrm>
            <a:off x="2229262" y="2059466"/>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9" name="Group 50"/>
          <p:cNvGrpSpPr>
            <a:grpSpLocks noChangeAspect="1"/>
          </p:cNvGrpSpPr>
          <p:nvPr/>
        </p:nvGrpSpPr>
        <p:grpSpPr bwMode="auto">
          <a:xfrm>
            <a:off x="1514882" y="2416656"/>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10" name="Group 50"/>
          <p:cNvGrpSpPr>
            <a:grpSpLocks noChangeAspect="1"/>
          </p:cNvGrpSpPr>
          <p:nvPr/>
        </p:nvGrpSpPr>
        <p:grpSpPr bwMode="auto">
          <a:xfrm>
            <a:off x="2229262" y="2416656"/>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11" name="Group 44"/>
          <p:cNvGrpSpPr>
            <a:grpSpLocks noChangeAspect="1"/>
          </p:cNvGrpSpPr>
          <p:nvPr/>
        </p:nvGrpSpPr>
        <p:grpSpPr bwMode="auto">
          <a:xfrm>
            <a:off x="9257492" y="2350224"/>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2" name="Group 44"/>
          <p:cNvGrpSpPr>
            <a:grpSpLocks noChangeAspect="1"/>
          </p:cNvGrpSpPr>
          <p:nvPr/>
        </p:nvGrpSpPr>
        <p:grpSpPr bwMode="auto">
          <a:xfrm>
            <a:off x="1514882" y="2845284"/>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3" name="Group 44"/>
          <p:cNvGrpSpPr>
            <a:grpSpLocks noChangeAspect="1"/>
          </p:cNvGrpSpPr>
          <p:nvPr/>
        </p:nvGrpSpPr>
        <p:grpSpPr bwMode="auto">
          <a:xfrm>
            <a:off x="2229262" y="2845284"/>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 name="Group 44"/>
          <p:cNvGrpSpPr>
            <a:grpSpLocks noChangeAspect="1"/>
          </p:cNvGrpSpPr>
          <p:nvPr/>
        </p:nvGrpSpPr>
        <p:grpSpPr bwMode="auto">
          <a:xfrm>
            <a:off x="2229262" y="3202474"/>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5" name="Group 44"/>
          <p:cNvGrpSpPr>
            <a:grpSpLocks noChangeAspect="1"/>
          </p:cNvGrpSpPr>
          <p:nvPr/>
        </p:nvGrpSpPr>
        <p:grpSpPr bwMode="auto">
          <a:xfrm>
            <a:off x="1872072" y="2845284"/>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6" name="Group 44"/>
          <p:cNvGrpSpPr>
            <a:grpSpLocks noChangeAspect="1"/>
          </p:cNvGrpSpPr>
          <p:nvPr/>
        </p:nvGrpSpPr>
        <p:grpSpPr bwMode="auto">
          <a:xfrm>
            <a:off x="1872072" y="3202474"/>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4405" name="Group 28"/>
          <p:cNvGrpSpPr>
            <a:grpSpLocks noChangeAspect="1"/>
          </p:cNvGrpSpPr>
          <p:nvPr/>
        </p:nvGrpSpPr>
        <p:grpSpPr bwMode="auto">
          <a:xfrm>
            <a:off x="9763669" y="2348829"/>
            <a:ext cx="288925" cy="440583"/>
            <a:chOff x="1248" y="3200"/>
            <a:chExt cx="240" cy="368"/>
          </a:xfrm>
        </p:grpSpPr>
        <p:sp>
          <p:nvSpPr>
            <p:cNvPr id="14448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8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4406" name="Group 47"/>
          <p:cNvGrpSpPr>
            <a:grpSpLocks noChangeAspect="1"/>
          </p:cNvGrpSpPr>
          <p:nvPr/>
        </p:nvGrpSpPr>
        <p:grpSpPr bwMode="auto">
          <a:xfrm>
            <a:off x="10265319" y="2347245"/>
            <a:ext cx="287337" cy="440585"/>
            <a:chOff x="1248" y="3536"/>
            <a:chExt cx="240" cy="368"/>
          </a:xfrm>
        </p:grpSpPr>
        <p:sp>
          <p:nvSpPr>
            <p:cNvPr id="14448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8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cxnSp>
        <p:nvCxnSpPr>
          <p:cNvPr id="134" name="Straight Connector 133"/>
          <p:cNvCxnSpPr/>
          <p:nvPr/>
        </p:nvCxnSpPr>
        <p:spPr>
          <a:xfrm>
            <a:off x="8514306" y="3169992"/>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14306" y="3554167"/>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14306" y="3955806"/>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44410" name="Group 138"/>
          <p:cNvGrpSpPr>
            <a:grpSpLocks/>
          </p:cNvGrpSpPr>
          <p:nvPr/>
        </p:nvGrpSpPr>
        <p:grpSpPr bwMode="auto">
          <a:xfrm>
            <a:off x="8500018" y="2784231"/>
            <a:ext cx="2171700" cy="2359025"/>
            <a:chOff x="5328790" y="1214422"/>
            <a:chExt cx="2172168" cy="2358248"/>
          </a:xfrm>
        </p:grpSpPr>
        <p:grpSp>
          <p:nvGrpSpPr>
            <p:cNvPr id="144476"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71443" y="4370143"/>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71443" y="3570042"/>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71443" y="2796931"/>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43657" y="2207719"/>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1" name="Group 50"/>
          <p:cNvGrpSpPr>
            <a:grpSpLocks noChangeAspect="1"/>
          </p:cNvGrpSpPr>
          <p:nvPr/>
        </p:nvGrpSpPr>
        <p:grpSpPr bwMode="auto">
          <a:xfrm>
            <a:off x="8600036" y="2350224"/>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sp>
        <p:nvSpPr>
          <p:cNvPr id="147" name="Folded Corner 146"/>
          <p:cNvSpPr/>
          <p:nvPr/>
        </p:nvSpPr>
        <p:spPr>
          <a:xfrm>
            <a:off x="3369107" y="2207719"/>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69170" y="2207719"/>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43657" y="2520457"/>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86570" y="2520457"/>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69170" y="2493469"/>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2" name="Group 44"/>
          <p:cNvGrpSpPr>
            <a:grpSpLocks noChangeAspect="1"/>
          </p:cNvGrpSpPr>
          <p:nvPr/>
        </p:nvGrpSpPr>
        <p:grpSpPr bwMode="auto">
          <a:xfrm>
            <a:off x="1512634" y="3200226"/>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sp>
        <p:nvSpPr>
          <p:cNvPr id="155" name="Folded Corner 154"/>
          <p:cNvSpPr/>
          <p:nvPr/>
        </p:nvSpPr>
        <p:spPr>
          <a:xfrm>
            <a:off x="2940482" y="2920507"/>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40545" y="2922094"/>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69170" y="2922094"/>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43657" y="3206257"/>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43720" y="320625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69170" y="3207844"/>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72220" y="3706319"/>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4429" name="Group 28"/>
          <p:cNvGrpSpPr>
            <a:grpSpLocks noChangeAspect="1"/>
          </p:cNvGrpSpPr>
          <p:nvPr/>
        </p:nvGrpSpPr>
        <p:grpSpPr bwMode="auto">
          <a:xfrm>
            <a:off x="2229283" y="3629697"/>
            <a:ext cx="287337" cy="440585"/>
            <a:chOff x="1248" y="3200"/>
            <a:chExt cx="240" cy="368"/>
          </a:xfrm>
        </p:grpSpPr>
        <p:sp>
          <p:nvSpPr>
            <p:cNvPr id="14447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7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4430" name="Group 28"/>
          <p:cNvGrpSpPr>
            <a:grpSpLocks noChangeAspect="1"/>
          </p:cNvGrpSpPr>
          <p:nvPr/>
        </p:nvGrpSpPr>
        <p:grpSpPr bwMode="auto">
          <a:xfrm>
            <a:off x="2229283" y="3988472"/>
            <a:ext cx="287337" cy="440585"/>
            <a:chOff x="1248" y="3200"/>
            <a:chExt cx="240" cy="368"/>
          </a:xfrm>
        </p:grpSpPr>
        <p:sp>
          <p:nvSpPr>
            <p:cNvPr id="14447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7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4431" name="Group 28"/>
          <p:cNvGrpSpPr>
            <a:grpSpLocks noChangeAspect="1"/>
          </p:cNvGrpSpPr>
          <p:nvPr/>
        </p:nvGrpSpPr>
        <p:grpSpPr bwMode="auto">
          <a:xfrm>
            <a:off x="1872094" y="3988472"/>
            <a:ext cx="287338" cy="440585"/>
            <a:chOff x="1248" y="3200"/>
            <a:chExt cx="240" cy="368"/>
          </a:xfrm>
        </p:grpSpPr>
        <p:sp>
          <p:nvSpPr>
            <p:cNvPr id="14447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7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4432" name="Group 28"/>
          <p:cNvGrpSpPr>
            <a:grpSpLocks noChangeAspect="1"/>
          </p:cNvGrpSpPr>
          <p:nvPr/>
        </p:nvGrpSpPr>
        <p:grpSpPr bwMode="auto">
          <a:xfrm>
            <a:off x="1872094" y="3631281"/>
            <a:ext cx="287338" cy="440583"/>
            <a:chOff x="1248" y="3200"/>
            <a:chExt cx="240" cy="368"/>
          </a:xfrm>
        </p:grpSpPr>
        <p:sp>
          <p:nvSpPr>
            <p:cNvPr id="144468"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69"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4433" name="Group 28"/>
          <p:cNvGrpSpPr>
            <a:grpSpLocks noChangeAspect="1"/>
          </p:cNvGrpSpPr>
          <p:nvPr/>
        </p:nvGrpSpPr>
        <p:grpSpPr bwMode="auto">
          <a:xfrm>
            <a:off x="1514908" y="3631281"/>
            <a:ext cx="287337" cy="440583"/>
            <a:chOff x="1248" y="3200"/>
            <a:chExt cx="240" cy="368"/>
          </a:xfrm>
        </p:grpSpPr>
        <p:sp>
          <p:nvSpPr>
            <p:cNvPr id="144466"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67"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4434" name="Group 28"/>
          <p:cNvGrpSpPr>
            <a:grpSpLocks noChangeAspect="1"/>
          </p:cNvGrpSpPr>
          <p:nvPr/>
        </p:nvGrpSpPr>
        <p:grpSpPr bwMode="auto">
          <a:xfrm>
            <a:off x="1514908" y="3986881"/>
            <a:ext cx="287337" cy="440583"/>
            <a:chOff x="1248" y="3200"/>
            <a:chExt cx="240" cy="368"/>
          </a:xfrm>
        </p:grpSpPr>
        <p:sp>
          <p:nvSpPr>
            <p:cNvPr id="14446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6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0" name="Folded Corner 179"/>
          <p:cNvSpPr/>
          <p:nvPr/>
        </p:nvSpPr>
        <p:spPr>
          <a:xfrm>
            <a:off x="3369107" y="3707907"/>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1" name="Folded Corner 180"/>
          <p:cNvSpPr/>
          <p:nvPr/>
        </p:nvSpPr>
        <p:spPr>
          <a:xfrm>
            <a:off x="3869170" y="3707907"/>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72220" y="4063507"/>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3372282" y="4063507"/>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3872345" y="4063507"/>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4440" name="Group 47"/>
          <p:cNvGrpSpPr>
            <a:grpSpLocks noChangeAspect="1"/>
          </p:cNvGrpSpPr>
          <p:nvPr/>
        </p:nvGrpSpPr>
        <p:grpSpPr bwMode="auto">
          <a:xfrm>
            <a:off x="2229283" y="4415506"/>
            <a:ext cx="287337" cy="440583"/>
            <a:chOff x="1248" y="3536"/>
            <a:chExt cx="240" cy="368"/>
          </a:xfrm>
        </p:grpSpPr>
        <p:sp>
          <p:nvSpPr>
            <p:cNvPr id="14446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6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4441" name="Group 47"/>
          <p:cNvGrpSpPr>
            <a:grpSpLocks noChangeAspect="1"/>
          </p:cNvGrpSpPr>
          <p:nvPr/>
        </p:nvGrpSpPr>
        <p:grpSpPr bwMode="auto">
          <a:xfrm>
            <a:off x="1872094" y="4417097"/>
            <a:ext cx="287338" cy="440585"/>
            <a:chOff x="1248" y="3536"/>
            <a:chExt cx="240" cy="368"/>
          </a:xfrm>
        </p:grpSpPr>
        <p:sp>
          <p:nvSpPr>
            <p:cNvPr id="14446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6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4442" name="Group 47"/>
          <p:cNvGrpSpPr>
            <a:grpSpLocks noChangeAspect="1"/>
          </p:cNvGrpSpPr>
          <p:nvPr/>
        </p:nvGrpSpPr>
        <p:grpSpPr bwMode="auto">
          <a:xfrm>
            <a:off x="2227694" y="4701256"/>
            <a:ext cx="287338" cy="440583"/>
            <a:chOff x="1248" y="3536"/>
            <a:chExt cx="240" cy="368"/>
          </a:xfrm>
        </p:grpSpPr>
        <p:sp>
          <p:nvSpPr>
            <p:cNvPr id="14445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5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4443" name="Group 47"/>
          <p:cNvGrpSpPr>
            <a:grpSpLocks noChangeAspect="1"/>
          </p:cNvGrpSpPr>
          <p:nvPr/>
        </p:nvGrpSpPr>
        <p:grpSpPr bwMode="auto">
          <a:xfrm>
            <a:off x="1872094" y="4702847"/>
            <a:ext cx="287338" cy="440585"/>
            <a:chOff x="1248" y="3536"/>
            <a:chExt cx="240" cy="368"/>
          </a:xfrm>
        </p:grpSpPr>
        <p:sp>
          <p:nvSpPr>
            <p:cNvPr id="14445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5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4444" name="Group 47"/>
          <p:cNvGrpSpPr>
            <a:grpSpLocks noChangeAspect="1"/>
          </p:cNvGrpSpPr>
          <p:nvPr/>
        </p:nvGrpSpPr>
        <p:grpSpPr bwMode="auto">
          <a:xfrm>
            <a:off x="1514908" y="4417097"/>
            <a:ext cx="287337" cy="440585"/>
            <a:chOff x="1248" y="3536"/>
            <a:chExt cx="240" cy="368"/>
          </a:xfrm>
        </p:grpSpPr>
        <p:sp>
          <p:nvSpPr>
            <p:cNvPr id="14445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5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4445" name="Group 47"/>
          <p:cNvGrpSpPr>
            <a:grpSpLocks noChangeAspect="1"/>
          </p:cNvGrpSpPr>
          <p:nvPr/>
        </p:nvGrpSpPr>
        <p:grpSpPr bwMode="auto">
          <a:xfrm>
            <a:off x="1514908" y="4702847"/>
            <a:ext cx="287337" cy="440585"/>
            <a:chOff x="1248" y="3536"/>
            <a:chExt cx="240" cy="368"/>
          </a:xfrm>
        </p:grpSpPr>
        <p:sp>
          <p:nvSpPr>
            <p:cNvPr id="14445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445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sp>
        <p:nvSpPr>
          <p:cNvPr id="203" name="Folded Corner 202"/>
          <p:cNvSpPr/>
          <p:nvPr/>
        </p:nvSpPr>
        <p:spPr>
          <a:xfrm>
            <a:off x="2840470" y="449213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00845" y="449213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69170" y="449213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15070" y="483503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00845" y="4849319"/>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69170" y="479375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3"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Kanban</a:t>
            </a:r>
          </a:p>
        </p:txBody>
      </p:sp>
      <p:sp>
        <p:nvSpPr>
          <p:cNvPr id="164" name="Content Placeholder 2"/>
          <p:cNvSpPr txBox="1">
            <a:spLocks/>
          </p:cNvSpPr>
          <p:nvPr/>
        </p:nvSpPr>
        <p:spPr>
          <a:xfrm>
            <a:off x="3724676" y="5408884"/>
            <a:ext cx="4742822" cy="50589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t-PT" altLang="en-US" b="1" dirty="0"/>
              <a:t>El cliente pide el producto C</a:t>
            </a:r>
          </a:p>
        </p:txBody>
      </p:sp>
    </p:spTree>
    <p:extLst>
      <p:ext uri="{BB962C8B-B14F-4D97-AF65-F5344CB8AC3E}">
        <p14:creationId xmlns:p14="http://schemas.microsoft.com/office/powerpoint/2010/main" val="42707939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29167E-6 3.33333E-6 L -0.14948 0.04051 " pathEditMode="relative" rAng="0" ptsTypes="AA">
                                      <p:cBhvr>
                                        <p:cTn id="6" dur="3000" fill="hold"/>
                                        <p:tgtEl>
                                          <p:spTgt spid="3"/>
                                        </p:tgtEl>
                                        <p:attrNameLst>
                                          <p:attrName>ppt_x</p:attrName>
                                          <p:attrName>ppt_y</p:attrName>
                                        </p:attrNameLst>
                                      </p:cBhvr>
                                      <p:rCtr x="-7474" y="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607AB4E-9C84-4CC4-A12C-3C052A8F218B}"/>
              </a:ext>
            </a:extLst>
          </p:cNvPr>
          <p:cNvSpPr>
            <a:spLocks noChangeArrowheads="1"/>
          </p:cNvSpPr>
          <p:nvPr/>
        </p:nvSpPr>
        <p:spPr bwMode="auto">
          <a:xfrm>
            <a:off x="5522863" y="2964876"/>
            <a:ext cx="1736285" cy="1957893"/>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altLang="en-US" sz="2000" b="1" dirty="0"/>
          </a:p>
          <a:p>
            <a:pPr algn="ctr"/>
            <a:endParaRPr lang="pt-BR" altLang="en-US" sz="2000" b="1" dirty="0"/>
          </a:p>
          <a:p>
            <a:pPr algn="ctr"/>
            <a:endParaRPr lang="pt-BR" altLang="en-US" sz="2000" b="1" dirty="0"/>
          </a:p>
          <a:p>
            <a:pPr algn="ctr"/>
            <a:endParaRPr lang="pt-BR" altLang="en-US" sz="2000" b="1" dirty="0"/>
          </a:p>
          <a:p>
            <a:pPr algn="ctr"/>
            <a:r>
              <a:rPr lang="pt-BR" altLang="en-US" sz="2000" b="1" dirty="0">
                <a:latin typeface="Arial"/>
                <a:cs typeface="Arial"/>
              </a:rPr>
              <a:t>Cliente</a:t>
            </a:r>
            <a:endParaRPr lang="pt-BR" altLang="en-US" sz="2000" dirty="0"/>
          </a:p>
        </p:txBody>
      </p:sp>
      <p:grpSp>
        <p:nvGrpSpPr>
          <p:cNvPr id="145414" name="Group 24"/>
          <p:cNvGrpSpPr>
            <a:grpSpLocks/>
          </p:cNvGrpSpPr>
          <p:nvPr/>
        </p:nvGrpSpPr>
        <p:grpSpPr bwMode="auto">
          <a:xfrm>
            <a:off x="4154489" y="3462753"/>
            <a:ext cx="642937" cy="1143000"/>
            <a:chOff x="1470" y="828"/>
            <a:chExt cx="552" cy="978"/>
          </a:xfrm>
        </p:grpSpPr>
        <p:sp>
          <p:nvSpPr>
            <p:cNvPr id="145511" name="Line 25"/>
            <p:cNvSpPr>
              <a:spLocks noChangeShapeType="1"/>
            </p:cNvSpPr>
            <p:nvPr/>
          </p:nvSpPr>
          <p:spPr bwMode="auto">
            <a:xfrm>
              <a:off x="1710" y="1782"/>
              <a:ext cx="8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12" name="Line 26"/>
            <p:cNvSpPr>
              <a:spLocks noChangeShapeType="1"/>
            </p:cNvSpPr>
            <p:nvPr/>
          </p:nvSpPr>
          <p:spPr bwMode="auto">
            <a:xfrm flipH="1">
              <a:off x="1710" y="1299"/>
              <a:ext cx="63" cy="48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13" name="Oval 27"/>
            <p:cNvSpPr>
              <a:spLocks noChangeArrowheads="1"/>
            </p:cNvSpPr>
            <p:nvPr/>
          </p:nvSpPr>
          <p:spPr bwMode="auto">
            <a:xfrm>
              <a:off x="1659"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514" name="Oval 28"/>
            <p:cNvSpPr>
              <a:spLocks noChangeArrowheads="1"/>
            </p:cNvSpPr>
            <p:nvPr/>
          </p:nvSpPr>
          <p:spPr bwMode="auto">
            <a:xfrm>
              <a:off x="1749" y="858"/>
              <a:ext cx="177" cy="168"/>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515" name="Line 29"/>
            <p:cNvSpPr>
              <a:spLocks noChangeShapeType="1"/>
            </p:cNvSpPr>
            <p:nvPr/>
          </p:nvSpPr>
          <p:spPr bwMode="auto">
            <a:xfrm flipV="1">
              <a:off x="1728" y="1020"/>
              <a:ext cx="234" cy="2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16" name="Line 30"/>
            <p:cNvSpPr>
              <a:spLocks noChangeShapeType="1"/>
            </p:cNvSpPr>
            <p:nvPr/>
          </p:nvSpPr>
          <p:spPr bwMode="auto">
            <a:xfrm>
              <a:off x="1953" y="1020"/>
              <a:ext cx="69" cy="12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17" name="Line 31"/>
            <p:cNvSpPr>
              <a:spLocks noChangeShapeType="1"/>
            </p:cNvSpPr>
            <p:nvPr/>
          </p:nvSpPr>
          <p:spPr bwMode="auto">
            <a:xfrm flipH="1">
              <a:off x="1668" y="1038"/>
              <a:ext cx="63" cy="9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18" name="Line 32"/>
            <p:cNvSpPr>
              <a:spLocks noChangeShapeType="1"/>
            </p:cNvSpPr>
            <p:nvPr/>
          </p:nvSpPr>
          <p:spPr bwMode="auto">
            <a:xfrm flipH="1" flipV="1">
              <a:off x="1533" y="978"/>
              <a:ext cx="135" cy="15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19" name="Line 33"/>
            <p:cNvSpPr>
              <a:spLocks noChangeShapeType="1"/>
            </p:cNvSpPr>
            <p:nvPr/>
          </p:nvSpPr>
          <p:spPr bwMode="auto">
            <a:xfrm flipH="1">
              <a:off x="1494" y="981"/>
              <a:ext cx="42" cy="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0" name="Line 34"/>
            <p:cNvSpPr>
              <a:spLocks noChangeShapeType="1"/>
            </p:cNvSpPr>
            <p:nvPr/>
          </p:nvSpPr>
          <p:spPr bwMode="auto">
            <a:xfrm>
              <a:off x="1494" y="1017"/>
              <a:ext cx="165" cy="20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1" name="Line 35"/>
            <p:cNvSpPr>
              <a:spLocks noChangeShapeType="1"/>
            </p:cNvSpPr>
            <p:nvPr/>
          </p:nvSpPr>
          <p:spPr bwMode="auto">
            <a:xfrm flipV="1">
              <a:off x="1653" y="1170"/>
              <a:ext cx="96" cy="4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2" name="Line 36"/>
            <p:cNvSpPr>
              <a:spLocks noChangeShapeType="1"/>
            </p:cNvSpPr>
            <p:nvPr/>
          </p:nvSpPr>
          <p:spPr bwMode="auto">
            <a:xfrm>
              <a:off x="1749" y="1170"/>
              <a:ext cx="24" cy="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3" name="Oval 37"/>
            <p:cNvSpPr>
              <a:spLocks noChangeArrowheads="1"/>
            </p:cNvSpPr>
            <p:nvPr/>
          </p:nvSpPr>
          <p:spPr bwMode="auto">
            <a:xfrm>
              <a:off x="1470" y="960"/>
              <a:ext cx="51"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524" name="Line 38"/>
            <p:cNvSpPr>
              <a:spLocks noChangeShapeType="1"/>
            </p:cNvSpPr>
            <p:nvPr/>
          </p:nvSpPr>
          <p:spPr bwMode="auto">
            <a:xfrm flipH="1">
              <a:off x="1980" y="1134"/>
              <a:ext cx="39" cy="14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5" name="Line 39"/>
            <p:cNvSpPr>
              <a:spLocks noChangeShapeType="1"/>
            </p:cNvSpPr>
            <p:nvPr/>
          </p:nvSpPr>
          <p:spPr bwMode="auto">
            <a:xfrm>
              <a:off x="1983" y="1281"/>
              <a:ext cx="30" cy="7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6" name="Line 40"/>
            <p:cNvSpPr>
              <a:spLocks noChangeShapeType="1"/>
            </p:cNvSpPr>
            <p:nvPr/>
          </p:nvSpPr>
          <p:spPr bwMode="auto">
            <a:xfrm flipH="1">
              <a:off x="1992" y="1362"/>
              <a:ext cx="21" cy="41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7" name="Line 41"/>
            <p:cNvSpPr>
              <a:spLocks noChangeShapeType="1"/>
            </p:cNvSpPr>
            <p:nvPr/>
          </p:nvSpPr>
          <p:spPr bwMode="auto">
            <a:xfrm>
              <a:off x="1890" y="1410"/>
              <a:ext cx="15"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8" name="Line 42"/>
            <p:cNvSpPr>
              <a:spLocks noChangeShapeType="1"/>
            </p:cNvSpPr>
            <p:nvPr/>
          </p:nvSpPr>
          <p:spPr bwMode="auto">
            <a:xfrm flipH="1">
              <a:off x="1791" y="1410"/>
              <a:ext cx="93"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29" name="Line 43"/>
            <p:cNvSpPr>
              <a:spLocks noChangeShapeType="1"/>
            </p:cNvSpPr>
            <p:nvPr/>
          </p:nvSpPr>
          <p:spPr bwMode="auto">
            <a:xfrm>
              <a:off x="1902" y="1779"/>
              <a:ext cx="9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5530" name="Oval 44"/>
            <p:cNvSpPr>
              <a:spLocks noChangeArrowheads="1"/>
            </p:cNvSpPr>
            <p:nvPr/>
          </p:nvSpPr>
          <p:spPr bwMode="auto">
            <a:xfrm>
              <a:off x="1863"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45531" name="Group 45"/>
            <p:cNvGrpSpPr>
              <a:grpSpLocks/>
            </p:cNvGrpSpPr>
            <p:nvPr/>
          </p:nvGrpSpPr>
          <p:grpSpPr bwMode="auto">
            <a:xfrm flipH="1">
              <a:off x="1724" y="828"/>
              <a:ext cx="205" cy="111"/>
              <a:chOff x="806" y="456"/>
              <a:chExt cx="319" cy="249"/>
            </a:xfrm>
          </p:grpSpPr>
          <p:sp>
            <p:nvSpPr>
              <p:cNvPr id="145532" name="Freeform 46"/>
              <p:cNvSpPr>
                <a:spLocks/>
              </p:cNvSpPr>
              <p:nvPr/>
            </p:nvSpPr>
            <p:spPr bwMode="auto">
              <a:xfrm>
                <a:off x="806" y="456"/>
                <a:ext cx="319" cy="249"/>
              </a:xfrm>
              <a:custGeom>
                <a:avLst/>
                <a:gdLst>
                  <a:gd name="T0" fmla="*/ 132 w 319"/>
                  <a:gd name="T1" fmla="*/ 29 h 249"/>
                  <a:gd name="T2" fmla="*/ 82 w 319"/>
                  <a:gd name="T3" fmla="*/ 18 h 249"/>
                  <a:gd name="T4" fmla="*/ 55 w 319"/>
                  <a:gd name="T5" fmla="*/ 27 h 249"/>
                  <a:gd name="T6" fmla="*/ 41 w 319"/>
                  <a:gd name="T7" fmla="*/ 34 h 249"/>
                  <a:gd name="T8" fmla="*/ 25 w 319"/>
                  <a:gd name="T9" fmla="*/ 51 h 249"/>
                  <a:gd name="T10" fmla="*/ 17 w 319"/>
                  <a:gd name="T11" fmla="*/ 67 h 249"/>
                  <a:gd name="T12" fmla="*/ 7 w 319"/>
                  <a:gd name="T13" fmla="*/ 93 h 249"/>
                  <a:gd name="T14" fmla="*/ 4 w 319"/>
                  <a:gd name="T15" fmla="*/ 111 h 249"/>
                  <a:gd name="T16" fmla="*/ 1 w 319"/>
                  <a:gd name="T17" fmla="*/ 135 h 249"/>
                  <a:gd name="T18" fmla="*/ 1 w 319"/>
                  <a:gd name="T19" fmla="*/ 155 h 249"/>
                  <a:gd name="T20" fmla="*/ 3 w 319"/>
                  <a:gd name="T21" fmla="*/ 167 h 249"/>
                  <a:gd name="T22" fmla="*/ 6 w 319"/>
                  <a:gd name="T23" fmla="*/ 185 h 249"/>
                  <a:gd name="T24" fmla="*/ 23 w 319"/>
                  <a:gd name="T25" fmla="*/ 195 h 249"/>
                  <a:gd name="T26" fmla="*/ 29 w 319"/>
                  <a:gd name="T27" fmla="*/ 211 h 249"/>
                  <a:gd name="T28" fmla="*/ 44 w 319"/>
                  <a:gd name="T29" fmla="*/ 231 h 249"/>
                  <a:gd name="T30" fmla="*/ 56 w 319"/>
                  <a:gd name="T31" fmla="*/ 238 h 249"/>
                  <a:gd name="T32" fmla="*/ 76 w 319"/>
                  <a:gd name="T33" fmla="*/ 244 h 249"/>
                  <a:gd name="T34" fmla="*/ 91 w 319"/>
                  <a:gd name="T35" fmla="*/ 246 h 249"/>
                  <a:gd name="T36" fmla="*/ 121 w 319"/>
                  <a:gd name="T37" fmla="*/ 247 h 249"/>
                  <a:gd name="T38" fmla="*/ 143 w 319"/>
                  <a:gd name="T39" fmla="*/ 247 h 249"/>
                  <a:gd name="T40" fmla="*/ 180 w 319"/>
                  <a:gd name="T41" fmla="*/ 249 h 249"/>
                  <a:gd name="T42" fmla="*/ 207 w 319"/>
                  <a:gd name="T43" fmla="*/ 248 h 249"/>
                  <a:gd name="T44" fmla="*/ 235 w 319"/>
                  <a:gd name="T45" fmla="*/ 243 h 249"/>
                  <a:gd name="T46" fmla="*/ 259 w 319"/>
                  <a:gd name="T47" fmla="*/ 237 h 249"/>
                  <a:gd name="T48" fmla="*/ 292 w 319"/>
                  <a:gd name="T49" fmla="*/ 228 h 249"/>
                  <a:gd name="T50" fmla="*/ 311 w 319"/>
                  <a:gd name="T51" fmla="*/ 211 h 249"/>
                  <a:gd name="T52" fmla="*/ 319 w 319"/>
                  <a:gd name="T53" fmla="*/ 201 h 249"/>
                  <a:gd name="T54" fmla="*/ 313 w 319"/>
                  <a:gd name="T55" fmla="*/ 189 h 249"/>
                  <a:gd name="T56" fmla="*/ 293 w 319"/>
                  <a:gd name="T57" fmla="*/ 181 h 249"/>
                  <a:gd name="T58" fmla="*/ 278 w 319"/>
                  <a:gd name="T59" fmla="*/ 175 h 249"/>
                  <a:gd name="T60" fmla="*/ 251 w 319"/>
                  <a:gd name="T61" fmla="*/ 180 h 249"/>
                  <a:gd name="T62" fmla="*/ 224 w 319"/>
                  <a:gd name="T63" fmla="*/ 186 h 249"/>
                  <a:gd name="T64" fmla="*/ 202 w 319"/>
                  <a:gd name="T65" fmla="*/ 190 h 249"/>
                  <a:gd name="T66" fmla="*/ 182 w 319"/>
                  <a:gd name="T67" fmla="*/ 193 h 249"/>
                  <a:gd name="T68" fmla="*/ 139 w 319"/>
                  <a:gd name="T69" fmla="*/ 193 h 249"/>
                  <a:gd name="T70" fmla="*/ 16 w 319"/>
                  <a:gd name="T71" fmla="*/ 195 h 249"/>
                  <a:gd name="T72" fmla="*/ 76 w 319"/>
                  <a:gd name="T73" fmla="*/ 192 h 249"/>
                  <a:gd name="T74" fmla="*/ 171 w 319"/>
                  <a:gd name="T75" fmla="*/ 179 h 249"/>
                  <a:gd name="T76" fmla="*/ 132 w 319"/>
                  <a:gd name="T77" fmla="*/ 29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9"/>
                  <a:gd name="T118" fmla="*/ 0 h 249"/>
                  <a:gd name="T119" fmla="*/ 319 w 31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9" h="249">
                    <a:moveTo>
                      <a:pt x="132" y="29"/>
                    </a:moveTo>
                    <a:cubicBezTo>
                      <a:pt x="117" y="0"/>
                      <a:pt x="95" y="18"/>
                      <a:pt x="82" y="18"/>
                    </a:cubicBezTo>
                    <a:cubicBezTo>
                      <a:pt x="69" y="18"/>
                      <a:pt x="62" y="24"/>
                      <a:pt x="55" y="27"/>
                    </a:cubicBezTo>
                    <a:cubicBezTo>
                      <a:pt x="48" y="30"/>
                      <a:pt x="46" y="30"/>
                      <a:pt x="41" y="34"/>
                    </a:cubicBezTo>
                    <a:cubicBezTo>
                      <a:pt x="36" y="38"/>
                      <a:pt x="29" y="46"/>
                      <a:pt x="25" y="51"/>
                    </a:cubicBezTo>
                    <a:cubicBezTo>
                      <a:pt x="21" y="56"/>
                      <a:pt x="20" y="60"/>
                      <a:pt x="17" y="67"/>
                    </a:cubicBezTo>
                    <a:cubicBezTo>
                      <a:pt x="14" y="74"/>
                      <a:pt x="9" y="86"/>
                      <a:pt x="7" y="93"/>
                    </a:cubicBezTo>
                    <a:cubicBezTo>
                      <a:pt x="5" y="100"/>
                      <a:pt x="5" y="104"/>
                      <a:pt x="4" y="111"/>
                    </a:cubicBezTo>
                    <a:cubicBezTo>
                      <a:pt x="3" y="118"/>
                      <a:pt x="2" y="128"/>
                      <a:pt x="1" y="135"/>
                    </a:cubicBezTo>
                    <a:cubicBezTo>
                      <a:pt x="0" y="142"/>
                      <a:pt x="1" y="150"/>
                      <a:pt x="1" y="155"/>
                    </a:cubicBezTo>
                    <a:cubicBezTo>
                      <a:pt x="1" y="160"/>
                      <a:pt x="2" y="162"/>
                      <a:pt x="3" y="167"/>
                    </a:cubicBezTo>
                    <a:cubicBezTo>
                      <a:pt x="4" y="172"/>
                      <a:pt x="3" y="180"/>
                      <a:pt x="6" y="185"/>
                    </a:cubicBezTo>
                    <a:cubicBezTo>
                      <a:pt x="9" y="190"/>
                      <a:pt x="19" y="191"/>
                      <a:pt x="23" y="195"/>
                    </a:cubicBezTo>
                    <a:cubicBezTo>
                      <a:pt x="27" y="199"/>
                      <a:pt x="26" y="205"/>
                      <a:pt x="29" y="211"/>
                    </a:cubicBezTo>
                    <a:cubicBezTo>
                      <a:pt x="32" y="217"/>
                      <a:pt x="40" y="227"/>
                      <a:pt x="44" y="231"/>
                    </a:cubicBezTo>
                    <a:cubicBezTo>
                      <a:pt x="48" y="235"/>
                      <a:pt x="51" y="236"/>
                      <a:pt x="56" y="238"/>
                    </a:cubicBezTo>
                    <a:cubicBezTo>
                      <a:pt x="61" y="240"/>
                      <a:pt x="70" y="243"/>
                      <a:pt x="76" y="244"/>
                    </a:cubicBezTo>
                    <a:cubicBezTo>
                      <a:pt x="82" y="245"/>
                      <a:pt x="84" y="246"/>
                      <a:pt x="91" y="246"/>
                    </a:cubicBezTo>
                    <a:cubicBezTo>
                      <a:pt x="98" y="246"/>
                      <a:pt x="112" y="247"/>
                      <a:pt x="121" y="247"/>
                    </a:cubicBezTo>
                    <a:cubicBezTo>
                      <a:pt x="130" y="247"/>
                      <a:pt x="133" y="247"/>
                      <a:pt x="143" y="247"/>
                    </a:cubicBezTo>
                    <a:cubicBezTo>
                      <a:pt x="153" y="247"/>
                      <a:pt x="169" y="249"/>
                      <a:pt x="180" y="249"/>
                    </a:cubicBezTo>
                    <a:cubicBezTo>
                      <a:pt x="191" y="249"/>
                      <a:pt x="198" y="249"/>
                      <a:pt x="207" y="248"/>
                    </a:cubicBezTo>
                    <a:cubicBezTo>
                      <a:pt x="216" y="247"/>
                      <a:pt x="226" y="245"/>
                      <a:pt x="235" y="243"/>
                    </a:cubicBezTo>
                    <a:cubicBezTo>
                      <a:pt x="244" y="241"/>
                      <a:pt x="250" y="239"/>
                      <a:pt x="259" y="237"/>
                    </a:cubicBezTo>
                    <a:cubicBezTo>
                      <a:pt x="268" y="235"/>
                      <a:pt x="283" y="232"/>
                      <a:pt x="292" y="228"/>
                    </a:cubicBezTo>
                    <a:cubicBezTo>
                      <a:pt x="301" y="224"/>
                      <a:pt x="307" y="215"/>
                      <a:pt x="311" y="211"/>
                    </a:cubicBezTo>
                    <a:cubicBezTo>
                      <a:pt x="315" y="207"/>
                      <a:pt x="319" y="205"/>
                      <a:pt x="319" y="201"/>
                    </a:cubicBezTo>
                    <a:cubicBezTo>
                      <a:pt x="319" y="197"/>
                      <a:pt x="317" y="192"/>
                      <a:pt x="313" y="189"/>
                    </a:cubicBezTo>
                    <a:cubicBezTo>
                      <a:pt x="309" y="186"/>
                      <a:pt x="299" y="183"/>
                      <a:pt x="293" y="181"/>
                    </a:cubicBezTo>
                    <a:cubicBezTo>
                      <a:pt x="287" y="179"/>
                      <a:pt x="285" y="175"/>
                      <a:pt x="278" y="175"/>
                    </a:cubicBezTo>
                    <a:cubicBezTo>
                      <a:pt x="271" y="175"/>
                      <a:pt x="260" y="178"/>
                      <a:pt x="251" y="180"/>
                    </a:cubicBezTo>
                    <a:cubicBezTo>
                      <a:pt x="242" y="182"/>
                      <a:pt x="232" y="184"/>
                      <a:pt x="224" y="186"/>
                    </a:cubicBezTo>
                    <a:cubicBezTo>
                      <a:pt x="216" y="188"/>
                      <a:pt x="209" y="189"/>
                      <a:pt x="202" y="190"/>
                    </a:cubicBezTo>
                    <a:cubicBezTo>
                      <a:pt x="195" y="191"/>
                      <a:pt x="192" y="193"/>
                      <a:pt x="182" y="193"/>
                    </a:cubicBezTo>
                    <a:cubicBezTo>
                      <a:pt x="172" y="193"/>
                      <a:pt x="167" y="193"/>
                      <a:pt x="139" y="193"/>
                    </a:cubicBezTo>
                    <a:cubicBezTo>
                      <a:pt x="111" y="193"/>
                      <a:pt x="26" y="195"/>
                      <a:pt x="16" y="195"/>
                    </a:cubicBezTo>
                    <a:cubicBezTo>
                      <a:pt x="6" y="195"/>
                      <a:pt x="50" y="195"/>
                      <a:pt x="76" y="192"/>
                    </a:cubicBezTo>
                    <a:cubicBezTo>
                      <a:pt x="102" y="189"/>
                      <a:pt x="162" y="206"/>
                      <a:pt x="171" y="179"/>
                    </a:cubicBezTo>
                    <a:cubicBezTo>
                      <a:pt x="180" y="152"/>
                      <a:pt x="140" y="60"/>
                      <a:pt x="132" y="29"/>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sp>
            <p:nvSpPr>
              <p:cNvPr id="145533" name="Freeform 47"/>
              <p:cNvSpPr>
                <a:spLocks/>
              </p:cNvSpPr>
              <p:nvPr/>
            </p:nvSpPr>
            <p:spPr bwMode="auto">
              <a:xfrm>
                <a:off x="920" y="466"/>
                <a:ext cx="162" cy="187"/>
              </a:xfrm>
              <a:custGeom>
                <a:avLst/>
                <a:gdLst>
                  <a:gd name="T0" fmla="*/ 7 w 162"/>
                  <a:gd name="T1" fmla="*/ 2 h 187"/>
                  <a:gd name="T2" fmla="*/ 54 w 162"/>
                  <a:gd name="T3" fmla="*/ 2 h 187"/>
                  <a:gd name="T4" fmla="*/ 88 w 162"/>
                  <a:gd name="T5" fmla="*/ 8 h 187"/>
                  <a:gd name="T6" fmla="*/ 111 w 162"/>
                  <a:gd name="T7" fmla="*/ 16 h 187"/>
                  <a:gd name="T8" fmla="*/ 122 w 162"/>
                  <a:gd name="T9" fmla="*/ 30 h 187"/>
                  <a:gd name="T10" fmla="*/ 131 w 162"/>
                  <a:gd name="T11" fmla="*/ 45 h 187"/>
                  <a:gd name="T12" fmla="*/ 137 w 162"/>
                  <a:gd name="T13" fmla="*/ 57 h 187"/>
                  <a:gd name="T14" fmla="*/ 145 w 162"/>
                  <a:gd name="T15" fmla="*/ 80 h 187"/>
                  <a:gd name="T16" fmla="*/ 151 w 162"/>
                  <a:gd name="T17" fmla="*/ 94 h 187"/>
                  <a:gd name="T18" fmla="*/ 156 w 162"/>
                  <a:gd name="T19" fmla="*/ 104 h 187"/>
                  <a:gd name="T20" fmla="*/ 160 w 162"/>
                  <a:gd name="T21" fmla="*/ 137 h 187"/>
                  <a:gd name="T22" fmla="*/ 160 w 162"/>
                  <a:gd name="T23" fmla="*/ 155 h 187"/>
                  <a:gd name="T24" fmla="*/ 154 w 162"/>
                  <a:gd name="T25" fmla="*/ 167 h 187"/>
                  <a:gd name="T26" fmla="*/ 112 w 162"/>
                  <a:gd name="T27" fmla="*/ 178 h 187"/>
                  <a:gd name="T28" fmla="*/ 62 w 162"/>
                  <a:gd name="T29" fmla="*/ 183 h 187"/>
                  <a:gd name="T30" fmla="*/ 58 w 162"/>
                  <a:gd name="T31" fmla="*/ 153 h 187"/>
                  <a:gd name="T32" fmla="*/ 52 w 162"/>
                  <a:gd name="T33" fmla="*/ 123 h 187"/>
                  <a:gd name="T34" fmla="*/ 44 w 162"/>
                  <a:gd name="T35" fmla="*/ 96 h 187"/>
                  <a:gd name="T36" fmla="*/ 38 w 162"/>
                  <a:gd name="T37" fmla="*/ 62 h 187"/>
                  <a:gd name="T38" fmla="*/ 25 w 162"/>
                  <a:gd name="T39" fmla="*/ 39 h 187"/>
                  <a:gd name="T40" fmla="*/ 13 w 162"/>
                  <a:gd name="T41" fmla="*/ 15 h 187"/>
                  <a:gd name="T42" fmla="*/ 7 w 162"/>
                  <a:gd name="T43" fmla="*/ 2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2"/>
                  <a:gd name="T67" fmla="*/ 0 h 187"/>
                  <a:gd name="T68" fmla="*/ 162 w 16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2" h="187">
                    <a:moveTo>
                      <a:pt x="7" y="2"/>
                    </a:moveTo>
                    <a:cubicBezTo>
                      <a:pt x="14" y="0"/>
                      <a:pt x="41" y="1"/>
                      <a:pt x="54" y="2"/>
                    </a:cubicBezTo>
                    <a:cubicBezTo>
                      <a:pt x="67" y="3"/>
                      <a:pt x="79" y="6"/>
                      <a:pt x="88" y="8"/>
                    </a:cubicBezTo>
                    <a:cubicBezTo>
                      <a:pt x="97" y="10"/>
                      <a:pt x="105" y="12"/>
                      <a:pt x="111" y="16"/>
                    </a:cubicBezTo>
                    <a:cubicBezTo>
                      <a:pt x="117" y="20"/>
                      <a:pt x="119" y="25"/>
                      <a:pt x="122" y="30"/>
                    </a:cubicBezTo>
                    <a:cubicBezTo>
                      <a:pt x="125" y="35"/>
                      <a:pt x="129" y="41"/>
                      <a:pt x="131" y="45"/>
                    </a:cubicBezTo>
                    <a:cubicBezTo>
                      <a:pt x="133" y="49"/>
                      <a:pt x="135" y="51"/>
                      <a:pt x="137" y="57"/>
                    </a:cubicBezTo>
                    <a:cubicBezTo>
                      <a:pt x="139" y="63"/>
                      <a:pt x="143" y="74"/>
                      <a:pt x="145" y="80"/>
                    </a:cubicBezTo>
                    <a:cubicBezTo>
                      <a:pt x="147" y="86"/>
                      <a:pt x="149" y="90"/>
                      <a:pt x="151" y="94"/>
                    </a:cubicBezTo>
                    <a:cubicBezTo>
                      <a:pt x="153" y="98"/>
                      <a:pt x="155" y="97"/>
                      <a:pt x="156" y="104"/>
                    </a:cubicBezTo>
                    <a:cubicBezTo>
                      <a:pt x="157" y="111"/>
                      <a:pt x="159" y="129"/>
                      <a:pt x="160" y="137"/>
                    </a:cubicBezTo>
                    <a:cubicBezTo>
                      <a:pt x="161" y="145"/>
                      <a:pt x="161" y="150"/>
                      <a:pt x="160" y="155"/>
                    </a:cubicBezTo>
                    <a:cubicBezTo>
                      <a:pt x="159" y="160"/>
                      <a:pt x="162" y="163"/>
                      <a:pt x="154" y="167"/>
                    </a:cubicBezTo>
                    <a:cubicBezTo>
                      <a:pt x="146" y="171"/>
                      <a:pt x="127" y="175"/>
                      <a:pt x="112" y="178"/>
                    </a:cubicBezTo>
                    <a:cubicBezTo>
                      <a:pt x="97" y="181"/>
                      <a:pt x="71" y="187"/>
                      <a:pt x="62" y="183"/>
                    </a:cubicBezTo>
                    <a:cubicBezTo>
                      <a:pt x="53" y="179"/>
                      <a:pt x="60" y="163"/>
                      <a:pt x="58" y="153"/>
                    </a:cubicBezTo>
                    <a:cubicBezTo>
                      <a:pt x="56" y="143"/>
                      <a:pt x="54" y="132"/>
                      <a:pt x="52" y="123"/>
                    </a:cubicBezTo>
                    <a:cubicBezTo>
                      <a:pt x="50" y="114"/>
                      <a:pt x="46" y="106"/>
                      <a:pt x="44" y="96"/>
                    </a:cubicBezTo>
                    <a:cubicBezTo>
                      <a:pt x="42" y="86"/>
                      <a:pt x="41" y="71"/>
                      <a:pt x="38" y="62"/>
                    </a:cubicBezTo>
                    <a:cubicBezTo>
                      <a:pt x="35" y="53"/>
                      <a:pt x="29" y="47"/>
                      <a:pt x="25" y="39"/>
                    </a:cubicBezTo>
                    <a:cubicBezTo>
                      <a:pt x="21" y="31"/>
                      <a:pt x="16" y="21"/>
                      <a:pt x="13" y="15"/>
                    </a:cubicBezTo>
                    <a:cubicBezTo>
                      <a:pt x="10" y="9"/>
                      <a:pt x="0" y="4"/>
                      <a:pt x="7" y="2"/>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grpSp>
      </p:grpSp>
      <p:grpSp>
        <p:nvGrpSpPr>
          <p:cNvPr id="2" name="Group 53"/>
          <p:cNvGrpSpPr>
            <a:grpSpLocks/>
          </p:cNvGrpSpPr>
          <p:nvPr/>
        </p:nvGrpSpPr>
        <p:grpSpPr bwMode="auto">
          <a:xfrm>
            <a:off x="1735159" y="2065947"/>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5" name="Group 50"/>
          <p:cNvGrpSpPr>
            <a:grpSpLocks noChangeAspect="1"/>
          </p:cNvGrpSpPr>
          <p:nvPr/>
        </p:nvGrpSpPr>
        <p:grpSpPr bwMode="auto">
          <a:xfrm>
            <a:off x="1875787" y="2417775"/>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6" name="Group 50"/>
          <p:cNvGrpSpPr>
            <a:grpSpLocks noChangeAspect="1"/>
          </p:cNvGrpSpPr>
          <p:nvPr/>
        </p:nvGrpSpPr>
        <p:grpSpPr bwMode="auto">
          <a:xfrm>
            <a:off x="1875787" y="2060585"/>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7" name="Group 50"/>
          <p:cNvGrpSpPr>
            <a:grpSpLocks noChangeAspect="1"/>
          </p:cNvGrpSpPr>
          <p:nvPr/>
        </p:nvGrpSpPr>
        <p:grpSpPr bwMode="auto">
          <a:xfrm>
            <a:off x="1518597" y="2060585"/>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8" name="Group 50"/>
          <p:cNvGrpSpPr>
            <a:grpSpLocks noChangeAspect="1"/>
          </p:cNvGrpSpPr>
          <p:nvPr/>
        </p:nvGrpSpPr>
        <p:grpSpPr bwMode="auto">
          <a:xfrm>
            <a:off x="2235225" y="2060585"/>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9" name="Group 50"/>
          <p:cNvGrpSpPr>
            <a:grpSpLocks noChangeAspect="1"/>
          </p:cNvGrpSpPr>
          <p:nvPr/>
        </p:nvGrpSpPr>
        <p:grpSpPr bwMode="auto">
          <a:xfrm>
            <a:off x="1520845" y="2417775"/>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10" name="Group 50"/>
          <p:cNvGrpSpPr>
            <a:grpSpLocks noChangeAspect="1"/>
          </p:cNvGrpSpPr>
          <p:nvPr/>
        </p:nvGrpSpPr>
        <p:grpSpPr bwMode="auto">
          <a:xfrm>
            <a:off x="2235225" y="2417775"/>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11" name="Group 44"/>
          <p:cNvGrpSpPr>
            <a:grpSpLocks noChangeAspect="1"/>
          </p:cNvGrpSpPr>
          <p:nvPr/>
        </p:nvGrpSpPr>
        <p:grpSpPr bwMode="auto">
          <a:xfrm>
            <a:off x="9258537" y="2345678"/>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2" name="Group 44"/>
          <p:cNvGrpSpPr>
            <a:grpSpLocks noChangeAspect="1"/>
          </p:cNvGrpSpPr>
          <p:nvPr/>
        </p:nvGrpSpPr>
        <p:grpSpPr bwMode="auto">
          <a:xfrm>
            <a:off x="1520845" y="2846403"/>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3" name="Group 44"/>
          <p:cNvGrpSpPr>
            <a:grpSpLocks noChangeAspect="1"/>
          </p:cNvGrpSpPr>
          <p:nvPr/>
        </p:nvGrpSpPr>
        <p:grpSpPr bwMode="auto">
          <a:xfrm>
            <a:off x="2235225" y="2846403"/>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 name="Group 44"/>
          <p:cNvGrpSpPr>
            <a:grpSpLocks noChangeAspect="1"/>
          </p:cNvGrpSpPr>
          <p:nvPr/>
        </p:nvGrpSpPr>
        <p:grpSpPr bwMode="auto">
          <a:xfrm>
            <a:off x="2235225" y="3203593"/>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5" name="Group 44"/>
          <p:cNvGrpSpPr>
            <a:grpSpLocks noChangeAspect="1"/>
          </p:cNvGrpSpPr>
          <p:nvPr/>
        </p:nvGrpSpPr>
        <p:grpSpPr bwMode="auto">
          <a:xfrm>
            <a:off x="1878035" y="2846403"/>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6" name="Group 44"/>
          <p:cNvGrpSpPr>
            <a:grpSpLocks noChangeAspect="1"/>
          </p:cNvGrpSpPr>
          <p:nvPr/>
        </p:nvGrpSpPr>
        <p:grpSpPr bwMode="auto">
          <a:xfrm>
            <a:off x="1878035" y="3203593"/>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5428" name="Group 28"/>
          <p:cNvGrpSpPr>
            <a:grpSpLocks noChangeAspect="1"/>
          </p:cNvGrpSpPr>
          <p:nvPr/>
        </p:nvGrpSpPr>
        <p:grpSpPr bwMode="auto">
          <a:xfrm>
            <a:off x="9764714" y="2344283"/>
            <a:ext cx="288925" cy="440583"/>
            <a:chOff x="1248" y="3200"/>
            <a:chExt cx="240" cy="368"/>
          </a:xfrm>
        </p:grpSpPr>
        <p:sp>
          <p:nvSpPr>
            <p:cNvPr id="145509"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510"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5429" name="Group 47"/>
          <p:cNvGrpSpPr>
            <a:grpSpLocks noChangeAspect="1"/>
          </p:cNvGrpSpPr>
          <p:nvPr/>
        </p:nvGrpSpPr>
        <p:grpSpPr bwMode="auto">
          <a:xfrm>
            <a:off x="10266364" y="2342699"/>
            <a:ext cx="287337" cy="440585"/>
            <a:chOff x="1248" y="3536"/>
            <a:chExt cx="240" cy="368"/>
          </a:xfrm>
        </p:grpSpPr>
        <p:sp>
          <p:nvSpPr>
            <p:cNvPr id="145507"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508"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cxnSp>
        <p:nvCxnSpPr>
          <p:cNvPr id="134" name="Straight Connector 133"/>
          <p:cNvCxnSpPr/>
          <p:nvPr/>
        </p:nvCxnSpPr>
        <p:spPr>
          <a:xfrm>
            <a:off x="8515351" y="3165446"/>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15351" y="3549621"/>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15351" y="3951260"/>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45433" name="Group 138"/>
          <p:cNvGrpSpPr>
            <a:grpSpLocks/>
          </p:cNvGrpSpPr>
          <p:nvPr/>
        </p:nvGrpSpPr>
        <p:grpSpPr bwMode="auto">
          <a:xfrm>
            <a:off x="8501063" y="2779685"/>
            <a:ext cx="2171700" cy="2359025"/>
            <a:chOff x="5328790" y="1214422"/>
            <a:chExt cx="2172168" cy="2358248"/>
          </a:xfrm>
        </p:grpSpPr>
        <p:grpSp>
          <p:nvGrpSpPr>
            <p:cNvPr id="145500"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72488" y="4365597"/>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72488" y="3565496"/>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72488" y="2792385"/>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49620" y="2208838"/>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1" name="Group 50"/>
          <p:cNvGrpSpPr>
            <a:grpSpLocks noChangeAspect="1"/>
          </p:cNvGrpSpPr>
          <p:nvPr/>
        </p:nvGrpSpPr>
        <p:grpSpPr bwMode="auto">
          <a:xfrm>
            <a:off x="8601081" y="2345678"/>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sp>
        <p:nvSpPr>
          <p:cNvPr id="147" name="Folded Corner 146"/>
          <p:cNvSpPr/>
          <p:nvPr/>
        </p:nvSpPr>
        <p:spPr>
          <a:xfrm>
            <a:off x="3375070" y="2208838"/>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75133" y="2208838"/>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49620" y="2521576"/>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92533" y="2521576"/>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75133" y="2494588"/>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2" name="Group 44"/>
          <p:cNvGrpSpPr>
            <a:grpSpLocks noChangeAspect="1"/>
          </p:cNvGrpSpPr>
          <p:nvPr/>
        </p:nvGrpSpPr>
        <p:grpSpPr bwMode="auto">
          <a:xfrm>
            <a:off x="1518597" y="3201345"/>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sp>
        <p:nvSpPr>
          <p:cNvPr id="155" name="Folded Corner 154"/>
          <p:cNvSpPr/>
          <p:nvPr/>
        </p:nvSpPr>
        <p:spPr>
          <a:xfrm>
            <a:off x="2946445" y="2921626"/>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46508" y="2923213"/>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75133" y="2923213"/>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49620" y="3207376"/>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49683" y="3207376"/>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75133" y="3208963"/>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78183" y="3707438"/>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5452" name="Group 28"/>
          <p:cNvGrpSpPr>
            <a:grpSpLocks noChangeAspect="1"/>
          </p:cNvGrpSpPr>
          <p:nvPr/>
        </p:nvGrpSpPr>
        <p:grpSpPr bwMode="auto">
          <a:xfrm>
            <a:off x="3967164" y="3170231"/>
            <a:ext cx="287337" cy="440585"/>
            <a:chOff x="1248" y="3200"/>
            <a:chExt cx="240" cy="368"/>
          </a:xfrm>
        </p:grpSpPr>
        <p:sp>
          <p:nvSpPr>
            <p:cNvPr id="145498"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99"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5453" name="Group 28"/>
          <p:cNvGrpSpPr>
            <a:grpSpLocks noChangeAspect="1"/>
          </p:cNvGrpSpPr>
          <p:nvPr/>
        </p:nvGrpSpPr>
        <p:grpSpPr bwMode="auto">
          <a:xfrm>
            <a:off x="2235246" y="3989591"/>
            <a:ext cx="287337" cy="440585"/>
            <a:chOff x="1248" y="3200"/>
            <a:chExt cx="240" cy="368"/>
          </a:xfrm>
        </p:grpSpPr>
        <p:sp>
          <p:nvSpPr>
            <p:cNvPr id="145496"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97"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5454" name="Group 28"/>
          <p:cNvGrpSpPr>
            <a:grpSpLocks noChangeAspect="1"/>
          </p:cNvGrpSpPr>
          <p:nvPr/>
        </p:nvGrpSpPr>
        <p:grpSpPr bwMode="auto">
          <a:xfrm>
            <a:off x="1878057" y="3989591"/>
            <a:ext cx="287338" cy="440585"/>
            <a:chOff x="1248" y="3200"/>
            <a:chExt cx="240" cy="368"/>
          </a:xfrm>
        </p:grpSpPr>
        <p:sp>
          <p:nvSpPr>
            <p:cNvPr id="14549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9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5455" name="Group 28"/>
          <p:cNvGrpSpPr>
            <a:grpSpLocks noChangeAspect="1"/>
          </p:cNvGrpSpPr>
          <p:nvPr/>
        </p:nvGrpSpPr>
        <p:grpSpPr bwMode="auto">
          <a:xfrm>
            <a:off x="1878057" y="3632400"/>
            <a:ext cx="287338" cy="440583"/>
            <a:chOff x="1248" y="3200"/>
            <a:chExt cx="240" cy="368"/>
          </a:xfrm>
        </p:grpSpPr>
        <p:sp>
          <p:nvSpPr>
            <p:cNvPr id="14549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9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5456" name="Group 28"/>
          <p:cNvGrpSpPr>
            <a:grpSpLocks noChangeAspect="1"/>
          </p:cNvGrpSpPr>
          <p:nvPr/>
        </p:nvGrpSpPr>
        <p:grpSpPr bwMode="auto">
          <a:xfrm>
            <a:off x="1520871" y="3632400"/>
            <a:ext cx="287337" cy="440583"/>
            <a:chOff x="1248" y="3200"/>
            <a:chExt cx="240" cy="368"/>
          </a:xfrm>
        </p:grpSpPr>
        <p:sp>
          <p:nvSpPr>
            <p:cNvPr id="14549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9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5457" name="Group 28"/>
          <p:cNvGrpSpPr>
            <a:grpSpLocks noChangeAspect="1"/>
          </p:cNvGrpSpPr>
          <p:nvPr/>
        </p:nvGrpSpPr>
        <p:grpSpPr bwMode="auto">
          <a:xfrm>
            <a:off x="1520871" y="3988000"/>
            <a:ext cx="287337" cy="440583"/>
            <a:chOff x="1248" y="3200"/>
            <a:chExt cx="240" cy="368"/>
          </a:xfrm>
        </p:grpSpPr>
        <p:sp>
          <p:nvSpPr>
            <p:cNvPr id="145488"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89"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0" name="Folded Corner 179"/>
          <p:cNvSpPr/>
          <p:nvPr/>
        </p:nvSpPr>
        <p:spPr>
          <a:xfrm>
            <a:off x="3375070" y="3709026"/>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1" name="Folded Corner 180"/>
          <p:cNvSpPr/>
          <p:nvPr/>
        </p:nvSpPr>
        <p:spPr>
          <a:xfrm>
            <a:off x="3875133" y="3709026"/>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78183" y="4064626"/>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3378245" y="4064626"/>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3878308" y="4064626"/>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5463" name="Group 47"/>
          <p:cNvGrpSpPr>
            <a:grpSpLocks noChangeAspect="1"/>
          </p:cNvGrpSpPr>
          <p:nvPr/>
        </p:nvGrpSpPr>
        <p:grpSpPr bwMode="auto">
          <a:xfrm>
            <a:off x="2235246" y="4416625"/>
            <a:ext cx="287337" cy="440583"/>
            <a:chOff x="1248" y="3536"/>
            <a:chExt cx="240" cy="368"/>
          </a:xfrm>
        </p:grpSpPr>
        <p:sp>
          <p:nvSpPr>
            <p:cNvPr id="14548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8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5464" name="Group 47"/>
          <p:cNvGrpSpPr>
            <a:grpSpLocks noChangeAspect="1"/>
          </p:cNvGrpSpPr>
          <p:nvPr/>
        </p:nvGrpSpPr>
        <p:grpSpPr bwMode="auto">
          <a:xfrm>
            <a:off x="1878057" y="4418216"/>
            <a:ext cx="287338" cy="440585"/>
            <a:chOff x="1248" y="3536"/>
            <a:chExt cx="240" cy="368"/>
          </a:xfrm>
        </p:grpSpPr>
        <p:sp>
          <p:nvSpPr>
            <p:cNvPr id="14548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8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5465" name="Group 47"/>
          <p:cNvGrpSpPr>
            <a:grpSpLocks noChangeAspect="1"/>
          </p:cNvGrpSpPr>
          <p:nvPr/>
        </p:nvGrpSpPr>
        <p:grpSpPr bwMode="auto">
          <a:xfrm>
            <a:off x="2233657" y="4702375"/>
            <a:ext cx="287338" cy="440583"/>
            <a:chOff x="1248" y="3536"/>
            <a:chExt cx="240" cy="368"/>
          </a:xfrm>
        </p:grpSpPr>
        <p:sp>
          <p:nvSpPr>
            <p:cNvPr id="14548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8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5466" name="Group 47"/>
          <p:cNvGrpSpPr>
            <a:grpSpLocks noChangeAspect="1"/>
          </p:cNvGrpSpPr>
          <p:nvPr/>
        </p:nvGrpSpPr>
        <p:grpSpPr bwMode="auto">
          <a:xfrm>
            <a:off x="1878057" y="4703966"/>
            <a:ext cx="287338" cy="440585"/>
            <a:chOff x="1248" y="3536"/>
            <a:chExt cx="240" cy="368"/>
          </a:xfrm>
        </p:grpSpPr>
        <p:sp>
          <p:nvSpPr>
            <p:cNvPr id="14548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8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5467" name="Group 47"/>
          <p:cNvGrpSpPr>
            <a:grpSpLocks noChangeAspect="1"/>
          </p:cNvGrpSpPr>
          <p:nvPr/>
        </p:nvGrpSpPr>
        <p:grpSpPr bwMode="auto">
          <a:xfrm>
            <a:off x="1520871" y="4418216"/>
            <a:ext cx="287337" cy="440585"/>
            <a:chOff x="1248" y="3536"/>
            <a:chExt cx="240" cy="368"/>
          </a:xfrm>
        </p:grpSpPr>
        <p:sp>
          <p:nvSpPr>
            <p:cNvPr id="14547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7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5468" name="Group 47"/>
          <p:cNvGrpSpPr>
            <a:grpSpLocks noChangeAspect="1"/>
          </p:cNvGrpSpPr>
          <p:nvPr/>
        </p:nvGrpSpPr>
        <p:grpSpPr bwMode="auto">
          <a:xfrm>
            <a:off x="1520871" y="4703966"/>
            <a:ext cx="287337" cy="440585"/>
            <a:chOff x="1248" y="3536"/>
            <a:chExt cx="240" cy="368"/>
          </a:xfrm>
        </p:grpSpPr>
        <p:sp>
          <p:nvSpPr>
            <p:cNvPr id="14547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547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sp>
        <p:nvSpPr>
          <p:cNvPr id="203" name="Folded Corner 202"/>
          <p:cNvSpPr/>
          <p:nvPr/>
        </p:nvSpPr>
        <p:spPr>
          <a:xfrm>
            <a:off x="2846433" y="4493251"/>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06808" y="4493251"/>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75133" y="4493251"/>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21033" y="4836151"/>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06808" y="4850438"/>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75133" y="4794876"/>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 name="Rectangle 39"/>
          <p:cNvSpPr>
            <a:spLocks noChangeArrowheads="1"/>
          </p:cNvSpPr>
          <p:nvPr/>
        </p:nvSpPr>
        <p:spPr bwMode="auto">
          <a:xfrm rot="-5400000">
            <a:off x="-50754" y="3280402"/>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err="1"/>
              <a:t>Proveedores</a:t>
            </a:r>
            <a:endParaRPr lang="pt-BR" altLang="en-US" sz="2000" b="1" dirty="0"/>
          </a:p>
        </p:txBody>
      </p:sp>
      <p:sp>
        <p:nvSpPr>
          <p:cNvPr id="165" name="Rectangle 40"/>
          <p:cNvSpPr>
            <a:spLocks noChangeArrowheads="1"/>
          </p:cNvSpPr>
          <p:nvPr/>
        </p:nvSpPr>
        <p:spPr bwMode="auto">
          <a:xfrm>
            <a:off x="2806745" y="1780214"/>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Tarjetas </a:t>
            </a:r>
            <a:r>
              <a:rPr lang="pt-BR" altLang="en-US" sz="1400" dirty="0" err="1">
                <a:solidFill>
                  <a:srgbClr val="000000"/>
                </a:solidFill>
              </a:rPr>
              <a:t>Kanban</a:t>
            </a:r>
            <a:r>
              <a:rPr lang="pt-BR" altLang="en-US" sz="1400" dirty="0">
                <a:solidFill>
                  <a:srgbClr val="000000"/>
                </a:solidFill>
              </a:rPr>
              <a:t> </a:t>
            </a:r>
          </a:p>
        </p:txBody>
      </p:sp>
      <p:sp>
        <p:nvSpPr>
          <p:cNvPr id="166" name="TextBox 56"/>
          <p:cNvSpPr txBox="1">
            <a:spLocks noChangeArrowheads="1"/>
          </p:cNvSpPr>
          <p:nvPr/>
        </p:nvSpPr>
        <p:spPr bwMode="auto">
          <a:xfrm>
            <a:off x="1520870" y="5280652"/>
            <a:ext cx="1188146"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a:t>Max: </a:t>
            </a:r>
            <a:r>
              <a:rPr lang="pt-PT" altLang="en-US" sz="1400"/>
              <a:t>6 </a:t>
            </a:r>
            <a:r>
              <a:rPr lang="pt-PT" altLang="en-US" sz="1400" err="1"/>
              <a:t>parts</a:t>
            </a:r>
            <a:endParaRPr lang="pt-PT" altLang="en-US" sz="1400"/>
          </a:p>
          <a:p>
            <a:pPr eaLnBrk="1" hangingPunct="1">
              <a:lnSpc>
                <a:spcPts val="1300"/>
              </a:lnSpc>
              <a:spcAft>
                <a:spcPts val="600"/>
              </a:spcAft>
            </a:pPr>
            <a:r>
              <a:rPr lang="pt-PT" altLang="en-US" sz="1400" b="1">
                <a:solidFill>
                  <a:srgbClr val="FF0000"/>
                </a:solidFill>
              </a:rPr>
              <a:t>Min: </a:t>
            </a:r>
            <a:r>
              <a:rPr lang="pt-PT" altLang="en-US" sz="1400"/>
              <a:t> 2 </a:t>
            </a:r>
            <a:r>
              <a:rPr lang="pt-PT" altLang="en-US" sz="1400" err="1"/>
              <a:t>parts</a:t>
            </a:r>
            <a:endParaRPr lang="en-US" altLang="en-US" sz="1400"/>
          </a:p>
        </p:txBody>
      </p:sp>
      <p:sp>
        <p:nvSpPr>
          <p:cNvPr id="16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Kanban</a:t>
            </a:r>
          </a:p>
        </p:txBody>
      </p:sp>
      <p:sp>
        <p:nvSpPr>
          <p:cNvPr id="168" name="Content Placeholder 2"/>
          <p:cNvSpPr txBox="1">
            <a:spLocks/>
          </p:cNvSpPr>
          <p:nvPr/>
        </p:nvSpPr>
        <p:spPr>
          <a:xfrm>
            <a:off x="3735881" y="5408884"/>
            <a:ext cx="5280705" cy="505895"/>
          </a:xfrm>
          <a:prstGeom prst="rect">
            <a:avLst/>
          </a:prstGeom>
        </p:spPr>
        <p:txBody>
          <a:bodyPr lIns="91440" tIns="45720" rIns="91440" bIns="45720" anchor="t">
            <a:normAutofit fontScale="6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t-PT" altLang="en-US" b="1" dirty="0"/>
              <a:t>El </a:t>
            </a:r>
            <a:r>
              <a:rPr lang="pt-PT" altLang="en-US" b="1" dirty="0" err="1"/>
              <a:t>operario</a:t>
            </a:r>
            <a:r>
              <a:rPr lang="pt-PT" altLang="en-US" b="1" dirty="0"/>
              <a:t> despacha el producto C desde el </a:t>
            </a:r>
            <a:r>
              <a:rPr lang="pt-PT" altLang="en-US" b="1" dirty="0" err="1"/>
              <a:t>almacén</a:t>
            </a:r>
            <a:endParaRPr lang="es-ES" dirty="0" err="1"/>
          </a:p>
        </p:txBody>
      </p:sp>
    </p:spTree>
    <p:extLst>
      <p:ext uri="{BB962C8B-B14F-4D97-AF65-F5344CB8AC3E}">
        <p14:creationId xmlns:p14="http://schemas.microsoft.com/office/powerpoint/2010/main" val="4203771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1735763" y="2056621"/>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76391" y="2408449"/>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4" name="Group 50"/>
          <p:cNvGrpSpPr>
            <a:grpSpLocks noChangeAspect="1"/>
          </p:cNvGrpSpPr>
          <p:nvPr/>
        </p:nvGrpSpPr>
        <p:grpSpPr bwMode="auto">
          <a:xfrm>
            <a:off x="1876391" y="2051259"/>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5" name="Group 50"/>
          <p:cNvGrpSpPr>
            <a:grpSpLocks noChangeAspect="1"/>
          </p:cNvGrpSpPr>
          <p:nvPr/>
        </p:nvGrpSpPr>
        <p:grpSpPr bwMode="auto">
          <a:xfrm>
            <a:off x="1519201" y="2051259"/>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6" name="Group 50"/>
          <p:cNvGrpSpPr>
            <a:grpSpLocks noChangeAspect="1"/>
          </p:cNvGrpSpPr>
          <p:nvPr/>
        </p:nvGrpSpPr>
        <p:grpSpPr bwMode="auto">
          <a:xfrm>
            <a:off x="2235829" y="2051259"/>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7" name="Group 50"/>
          <p:cNvGrpSpPr>
            <a:grpSpLocks noChangeAspect="1"/>
          </p:cNvGrpSpPr>
          <p:nvPr/>
        </p:nvGrpSpPr>
        <p:grpSpPr bwMode="auto">
          <a:xfrm>
            <a:off x="1521449" y="2408449"/>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8" name="Group 50"/>
          <p:cNvGrpSpPr>
            <a:grpSpLocks noChangeAspect="1"/>
          </p:cNvGrpSpPr>
          <p:nvPr/>
        </p:nvGrpSpPr>
        <p:grpSpPr bwMode="auto">
          <a:xfrm>
            <a:off x="2235829" y="2408449"/>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9" name="Group 44"/>
          <p:cNvGrpSpPr>
            <a:grpSpLocks noChangeAspect="1"/>
          </p:cNvGrpSpPr>
          <p:nvPr/>
        </p:nvGrpSpPr>
        <p:grpSpPr bwMode="auto">
          <a:xfrm>
            <a:off x="9259182" y="2358343"/>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0" name="Group 44"/>
          <p:cNvGrpSpPr>
            <a:grpSpLocks noChangeAspect="1"/>
          </p:cNvGrpSpPr>
          <p:nvPr/>
        </p:nvGrpSpPr>
        <p:grpSpPr bwMode="auto">
          <a:xfrm>
            <a:off x="1521449" y="2837077"/>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1" name="Group 44"/>
          <p:cNvGrpSpPr>
            <a:grpSpLocks noChangeAspect="1"/>
          </p:cNvGrpSpPr>
          <p:nvPr/>
        </p:nvGrpSpPr>
        <p:grpSpPr bwMode="auto">
          <a:xfrm>
            <a:off x="2235829" y="2837077"/>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2" name="Group 44"/>
          <p:cNvGrpSpPr>
            <a:grpSpLocks noChangeAspect="1"/>
          </p:cNvGrpSpPr>
          <p:nvPr/>
        </p:nvGrpSpPr>
        <p:grpSpPr bwMode="auto">
          <a:xfrm>
            <a:off x="2235829" y="3194267"/>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3" name="Group 44"/>
          <p:cNvGrpSpPr>
            <a:grpSpLocks noChangeAspect="1"/>
          </p:cNvGrpSpPr>
          <p:nvPr/>
        </p:nvGrpSpPr>
        <p:grpSpPr bwMode="auto">
          <a:xfrm>
            <a:off x="1878639" y="2837077"/>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 name="Group 44"/>
          <p:cNvGrpSpPr>
            <a:grpSpLocks noChangeAspect="1"/>
          </p:cNvGrpSpPr>
          <p:nvPr/>
        </p:nvGrpSpPr>
        <p:grpSpPr bwMode="auto">
          <a:xfrm>
            <a:off x="1878639" y="3194267"/>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6451" name="Group 28"/>
          <p:cNvGrpSpPr>
            <a:grpSpLocks noChangeAspect="1"/>
          </p:cNvGrpSpPr>
          <p:nvPr/>
        </p:nvGrpSpPr>
        <p:grpSpPr bwMode="auto">
          <a:xfrm>
            <a:off x="9765359" y="2356948"/>
            <a:ext cx="288925" cy="440583"/>
            <a:chOff x="1248" y="3200"/>
            <a:chExt cx="240" cy="368"/>
          </a:xfrm>
        </p:grpSpPr>
        <p:sp>
          <p:nvSpPr>
            <p:cNvPr id="146557"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58"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6452" name="Group 47"/>
          <p:cNvGrpSpPr>
            <a:grpSpLocks noChangeAspect="1"/>
          </p:cNvGrpSpPr>
          <p:nvPr/>
        </p:nvGrpSpPr>
        <p:grpSpPr bwMode="auto">
          <a:xfrm>
            <a:off x="10267009" y="2355364"/>
            <a:ext cx="287337" cy="440585"/>
            <a:chOff x="1248" y="3536"/>
            <a:chExt cx="240" cy="368"/>
          </a:xfrm>
        </p:grpSpPr>
        <p:sp>
          <p:nvSpPr>
            <p:cNvPr id="146555"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56"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cxnSp>
        <p:nvCxnSpPr>
          <p:cNvPr id="134" name="Straight Connector 133"/>
          <p:cNvCxnSpPr/>
          <p:nvPr/>
        </p:nvCxnSpPr>
        <p:spPr>
          <a:xfrm>
            <a:off x="8515996" y="3178111"/>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15996" y="3562286"/>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15996" y="3963925"/>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46456" name="Group 138"/>
          <p:cNvGrpSpPr>
            <a:grpSpLocks/>
          </p:cNvGrpSpPr>
          <p:nvPr/>
        </p:nvGrpSpPr>
        <p:grpSpPr bwMode="auto">
          <a:xfrm>
            <a:off x="8501708" y="2792350"/>
            <a:ext cx="2171700" cy="2359025"/>
            <a:chOff x="5328790" y="1214422"/>
            <a:chExt cx="2172168" cy="2358248"/>
          </a:xfrm>
        </p:grpSpPr>
        <p:grpSp>
          <p:nvGrpSpPr>
            <p:cNvPr id="146548"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73133" y="4378262"/>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73133" y="3578161"/>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73133" y="2805050"/>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50224" y="2199512"/>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01726" y="2358343"/>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sp>
        <p:nvSpPr>
          <p:cNvPr id="147" name="Folded Corner 146"/>
          <p:cNvSpPr/>
          <p:nvPr/>
        </p:nvSpPr>
        <p:spPr>
          <a:xfrm>
            <a:off x="3375674" y="2199512"/>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75737" y="2199512"/>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50224" y="2512250"/>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93137" y="2512250"/>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75737" y="2485262"/>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19201" y="3192019"/>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sp>
        <p:nvSpPr>
          <p:cNvPr id="155" name="Folded Corner 154"/>
          <p:cNvSpPr/>
          <p:nvPr/>
        </p:nvSpPr>
        <p:spPr>
          <a:xfrm>
            <a:off x="2947049" y="2912300"/>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47112" y="291388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75737" y="291388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50224" y="3198050"/>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50287" y="3198050"/>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75737" y="319963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78787" y="369811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6475" name="Group 28"/>
          <p:cNvGrpSpPr>
            <a:grpSpLocks noChangeAspect="1"/>
          </p:cNvGrpSpPr>
          <p:nvPr/>
        </p:nvGrpSpPr>
        <p:grpSpPr bwMode="auto">
          <a:xfrm>
            <a:off x="2235850" y="3980265"/>
            <a:ext cx="287337" cy="440585"/>
            <a:chOff x="1248" y="3200"/>
            <a:chExt cx="240" cy="368"/>
          </a:xfrm>
        </p:grpSpPr>
        <p:sp>
          <p:nvSpPr>
            <p:cNvPr id="146546"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47"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6476" name="Group 28"/>
          <p:cNvGrpSpPr>
            <a:grpSpLocks noChangeAspect="1"/>
          </p:cNvGrpSpPr>
          <p:nvPr/>
        </p:nvGrpSpPr>
        <p:grpSpPr bwMode="auto">
          <a:xfrm>
            <a:off x="1878661" y="3980265"/>
            <a:ext cx="287338" cy="440585"/>
            <a:chOff x="1248" y="3200"/>
            <a:chExt cx="240" cy="368"/>
          </a:xfrm>
        </p:grpSpPr>
        <p:sp>
          <p:nvSpPr>
            <p:cNvPr id="14654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4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6477" name="Group 28"/>
          <p:cNvGrpSpPr>
            <a:grpSpLocks noChangeAspect="1"/>
          </p:cNvGrpSpPr>
          <p:nvPr/>
        </p:nvGrpSpPr>
        <p:grpSpPr bwMode="auto">
          <a:xfrm>
            <a:off x="1878661" y="3623074"/>
            <a:ext cx="287338" cy="440583"/>
            <a:chOff x="1248" y="3200"/>
            <a:chExt cx="240" cy="368"/>
          </a:xfrm>
        </p:grpSpPr>
        <p:sp>
          <p:nvSpPr>
            <p:cNvPr id="14654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4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6478" name="Group 28"/>
          <p:cNvGrpSpPr>
            <a:grpSpLocks noChangeAspect="1"/>
          </p:cNvGrpSpPr>
          <p:nvPr/>
        </p:nvGrpSpPr>
        <p:grpSpPr bwMode="auto">
          <a:xfrm>
            <a:off x="1521475" y="3623074"/>
            <a:ext cx="287337" cy="440583"/>
            <a:chOff x="1248" y="3200"/>
            <a:chExt cx="240" cy="368"/>
          </a:xfrm>
        </p:grpSpPr>
        <p:sp>
          <p:nvSpPr>
            <p:cNvPr id="14654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4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6479" name="Group 28"/>
          <p:cNvGrpSpPr>
            <a:grpSpLocks noChangeAspect="1"/>
          </p:cNvGrpSpPr>
          <p:nvPr/>
        </p:nvGrpSpPr>
        <p:grpSpPr bwMode="auto">
          <a:xfrm>
            <a:off x="1521475" y="3978674"/>
            <a:ext cx="287337" cy="440583"/>
            <a:chOff x="1248" y="3200"/>
            <a:chExt cx="240" cy="368"/>
          </a:xfrm>
        </p:grpSpPr>
        <p:sp>
          <p:nvSpPr>
            <p:cNvPr id="146538"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39"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0" name="Folded Corner 179"/>
          <p:cNvSpPr/>
          <p:nvPr/>
        </p:nvSpPr>
        <p:spPr>
          <a:xfrm>
            <a:off x="3375674" y="3699700"/>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6" name="Group 161"/>
          <p:cNvGrpSpPr>
            <a:grpSpLocks/>
          </p:cNvGrpSpPr>
          <p:nvPr/>
        </p:nvGrpSpPr>
        <p:grpSpPr bwMode="auto">
          <a:xfrm>
            <a:off x="4155969" y="3205986"/>
            <a:ext cx="830262" cy="1435662"/>
            <a:chOff x="3569620" y="2135506"/>
            <a:chExt cx="830483" cy="1436370"/>
          </a:xfrm>
        </p:grpSpPr>
        <p:grpSp>
          <p:nvGrpSpPr>
            <p:cNvPr id="146510" name="Group 24"/>
            <p:cNvGrpSpPr>
              <a:grpSpLocks/>
            </p:cNvGrpSpPr>
            <p:nvPr/>
          </p:nvGrpSpPr>
          <p:grpSpPr bwMode="auto">
            <a:xfrm>
              <a:off x="3757154" y="2428860"/>
              <a:ext cx="642949" cy="1143016"/>
              <a:chOff x="1470" y="828"/>
              <a:chExt cx="552" cy="978"/>
            </a:xfrm>
          </p:grpSpPr>
          <p:sp>
            <p:nvSpPr>
              <p:cNvPr id="146515" name="Line 25"/>
              <p:cNvSpPr>
                <a:spLocks noChangeShapeType="1"/>
              </p:cNvSpPr>
              <p:nvPr/>
            </p:nvSpPr>
            <p:spPr bwMode="auto">
              <a:xfrm>
                <a:off x="1710" y="1782"/>
                <a:ext cx="8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16" name="Line 26"/>
              <p:cNvSpPr>
                <a:spLocks noChangeShapeType="1"/>
              </p:cNvSpPr>
              <p:nvPr/>
            </p:nvSpPr>
            <p:spPr bwMode="auto">
              <a:xfrm flipH="1">
                <a:off x="1710" y="1299"/>
                <a:ext cx="63" cy="48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17" name="Oval 27"/>
              <p:cNvSpPr>
                <a:spLocks noChangeArrowheads="1"/>
              </p:cNvSpPr>
              <p:nvPr/>
            </p:nvSpPr>
            <p:spPr bwMode="auto">
              <a:xfrm>
                <a:off x="1659"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18" name="Oval 28"/>
              <p:cNvSpPr>
                <a:spLocks noChangeArrowheads="1"/>
              </p:cNvSpPr>
              <p:nvPr/>
            </p:nvSpPr>
            <p:spPr bwMode="auto">
              <a:xfrm>
                <a:off x="1749" y="858"/>
                <a:ext cx="177" cy="168"/>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19" name="Line 29"/>
              <p:cNvSpPr>
                <a:spLocks noChangeShapeType="1"/>
              </p:cNvSpPr>
              <p:nvPr/>
            </p:nvSpPr>
            <p:spPr bwMode="auto">
              <a:xfrm flipV="1">
                <a:off x="1728" y="1020"/>
                <a:ext cx="234" cy="2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0" name="Line 30"/>
              <p:cNvSpPr>
                <a:spLocks noChangeShapeType="1"/>
              </p:cNvSpPr>
              <p:nvPr/>
            </p:nvSpPr>
            <p:spPr bwMode="auto">
              <a:xfrm>
                <a:off x="1953" y="1020"/>
                <a:ext cx="69" cy="12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1" name="Line 31"/>
              <p:cNvSpPr>
                <a:spLocks noChangeShapeType="1"/>
              </p:cNvSpPr>
              <p:nvPr/>
            </p:nvSpPr>
            <p:spPr bwMode="auto">
              <a:xfrm flipH="1">
                <a:off x="1668" y="1038"/>
                <a:ext cx="63" cy="9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2" name="Line 32"/>
              <p:cNvSpPr>
                <a:spLocks noChangeShapeType="1"/>
              </p:cNvSpPr>
              <p:nvPr/>
            </p:nvSpPr>
            <p:spPr bwMode="auto">
              <a:xfrm flipH="1" flipV="1">
                <a:off x="1533" y="978"/>
                <a:ext cx="135" cy="15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3" name="Line 33"/>
              <p:cNvSpPr>
                <a:spLocks noChangeShapeType="1"/>
              </p:cNvSpPr>
              <p:nvPr/>
            </p:nvSpPr>
            <p:spPr bwMode="auto">
              <a:xfrm flipH="1">
                <a:off x="1494" y="981"/>
                <a:ext cx="42" cy="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4" name="Line 34"/>
              <p:cNvSpPr>
                <a:spLocks noChangeShapeType="1"/>
              </p:cNvSpPr>
              <p:nvPr/>
            </p:nvSpPr>
            <p:spPr bwMode="auto">
              <a:xfrm>
                <a:off x="1494" y="1017"/>
                <a:ext cx="165" cy="20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5" name="Line 35"/>
              <p:cNvSpPr>
                <a:spLocks noChangeShapeType="1"/>
              </p:cNvSpPr>
              <p:nvPr/>
            </p:nvSpPr>
            <p:spPr bwMode="auto">
              <a:xfrm flipV="1">
                <a:off x="1653" y="1170"/>
                <a:ext cx="96" cy="4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6" name="Line 36"/>
              <p:cNvSpPr>
                <a:spLocks noChangeShapeType="1"/>
              </p:cNvSpPr>
              <p:nvPr/>
            </p:nvSpPr>
            <p:spPr bwMode="auto">
              <a:xfrm>
                <a:off x="1749" y="1170"/>
                <a:ext cx="24" cy="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7" name="Oval 37"/>
              <p:cNvSpPr>
                <a:spLocks noChangeArrowheads="1"/>
              </p:cNvSpPr>
              <p:nvPr/>
            </p:nvSpPr>
            <p:spPr bwMode="auto">
              <a:xfrm>
                <a:off x="1470" y="960"/>
                <a:ext cx="51"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28" name="Line 38"/>
              <p:cNvSpPr>
                <a:spLocks noChangeShapeType="1"/>
              </p:cNvSpPr>
              <p:nvPr/>
            </p:nvSpPr>
            <p:spPr bwMode="auto">
              <a:xfrm flipH="1">
                <a:off x="1980" y="1134"/>
                <a:ext cx="39" cy="14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29" name="Line 39"/>
              <p:cNvSpPr>
                <a:spLocks noChangeShapeType="1"/>
              </p:cNvSpPr>
              <p:nvPr/>
            </p:nvSpPr>
            <p:spPr bwMode="auto">
              <a:xfrm>
                <a:off x="1983" y="1281"/>
                <a:ext cx="30" cy="7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30" name="Line 40"/>
              <p:cNvSpPr>
                <a:spLocks noChangeShapeType="1"/>
              </p:cNvSpPr>
              <p:nvPr/>
            </p:nvSpPr>
            <p:spPr bwMode="auto">
              <a:xfrm flipH="1">
                <a:off x="1992" y="1362"/>
                <a:ext cx="21" cy="41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31" name="Line 41"/>
              <p:cNvSpPr>
                <a:spLocks noChangeShapeType="1"/>
              </p:cNvSpPr>
              <p:nvPr/>
            </p:nvSpPr>
            <p:spPr bwMode="auto">
              <a:xfrm>
                <a:off x="1890" y="1410"/>
                <a:ext cx="15"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32" name="Line 42"/>
              <p:cNvSpPr>
                <a:spLocks noChangeShapeType="1"/>
              </p:cNvSpPr>
              <p:nvPr/>
            </p:nvSpPr>
            <p:spPr bwMode="auto">
              <a:xfrm flipH="1">
                <a:off x="1791" y="1410"/>
                <a:ext cx="93"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33" name="Line 43"/>
              <p:cNvSpPr>
                <a:spLocks noChangeShapeType="1"/>
              </p:cNvSpPr>
              <p:nvPr/>
            </p:nvSpPr>
            <p:spPr bwMode="auto">
              <a:xfrm>
                <a:off x="1902" y="1779"/>
                <a:ext cx="9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6534" name="Oval 44"/>
              <p:cNvSpPr>
                <a:spLocks noChangeArrowheads="1"/>
              </p:cNvSpPr>
              <p:nvPr/>
            </p:nvSpPr>
            <p:spPr bwMode="auto">
              <a:xfrm>
                <a:off x="1863"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46535" name="Group 45"/>
              <p:cNvGrpSpPr>
                <a:grpSpLocks/>
              </p:cNvGrpSpPr>
              <p:nvPr/>
            </p:nvGrpSpPr>
            <p:grpSpPr bwMode="auto">
              <a:xfrm flipH="1">
                <a:off x="1724" y="828"/>
                <a:ext cx="205" cy="111"/>
                <a:chOff x="806" y="456"/>
                <a:chExt cx="319" cy="249"/>
              </a:xfrm>
            </p:grpSpPr>
            <p:sp>
              <p:nvSpPr>
                <p:cNvPr id="146536" name="Freeform 46"/>
                <p:cNvSpPr>
                  <a:spLocks/>
                </p:cNvSpPr>
                <p:nvPr/>
              </p:nvSpPr>
              <p:spPr bwMode="auto">
                <a:xfrm>
                  <a:off x="806" y="456"/>
                  <a:ext cx="319" cy="249"/>
                </a:xfrm>
                <a:custGeom>
                  <a:avLst/>
                  <a:gdLst>
                    <a:gd name="T0" fmla="*/ 132 w 319"/>
                    <a:gd name="T1" fmla="*/ 29 h 249"/>
                    <a:gd name="T2" fmla="*/ 82 w 319"/>
                    <a:gd name="T3" fmla="*/ 18 h 249"/>
                    <a:gd name="T4" fmla="*/ 55 w 319"/>
                    <a:gd name="T5" fmla="*/ 27 h 249"/>
                    <a:gd name="T6" fmla="*/ 41 w 319"/>
                    <a:gd name="T7" fmla="*/ 34 h 249"/>
                    <a:gd name="T8" fmla="*/ 25 w 319"/>
                    <a:gd name="T9" fmla="*/ 51 h 249"/>
                    <a:gd name="T10" fmla="*/ 17 w 319"/>
                    <a:gd name="T11" fmla="*/ 67 h 249"/>
                    <a:gd name="T12" fmla="*/ 7 w 319"/>
                    <a:gd name="T13" fmla="*/ 93 h 249"/>
                    <a:gd name="T14" fmla="*/ 4 w 319"/>
                    <a:gd name="T15" fmla="*/ 111 h 249"/>
                    <a:gd name="T16" fmla="*/ 1 w 319"/>
                    <a:gd name="T17" fmla="*/ 135 h 249"/>
                    <a:gd name="T18" fmla="*/ 1 w 319"/>
                    <a:gd name="T19" fmla="*/ 155 h 249"/>
                    <a:gd name="T20" fmla="*/ 3 w 319"/>
                    <a:gd name="T21" fmla="*/ 167 h 249"/>
                    <a:gd name="T22" fmla="*/ 6 w 319"/>
                    <a:gd name="T23" fmla="*/ 185 h 249"/>
                    <a:gd name="T24" fmla="*/ 23 w 319"/>
                    <a:gd name="T25" fmla="*/ 195 h 249"/>
                    <a:gd name="T26" fmla="*/ 29 w 319"/>
                    <a:gd name="T27" fmla="*/ 211 h 249"/>
                    <a:gd name="T28" fmla="*/ 44 w 319"/>
                    <a:gd name="T29" fmla="*/ 231 h 249"/>
                    <a:gd name="T30" fmla="*/ 56 w 319"/>
                    <a:gd name="T31" fmla="*/ 238 h 249"/>
                    <a:gd name="T32" fmla="*/ 76 w 319"/>
                    <a:gd name="T33" fmla="*/ 244 h 249"/>
                    <a:gd name="T34" fmla="*/ 91 w 319"/>
                    <a:gd name="T35" fmla="*/ 246 h 249"/>
                    <a:gd name="T36" fmla="*/ 121 w 319"/>
                    <a:gd name="T37" fmla="*/ 247 h 249"/>
                    <a:gd name="T38" fmla="*/ 143 w 319"/>
                    <a:gd name="T39" fmla="*/ 247 h 249"/>
                    <a:gd name="T40" fmla="*/ 180 w 319"/>
                    <a:gd name="T41" fmla="*/ 249 h 249"/>
                    <a:gd name="T42" fmla="*/ 207 w 319"/>
                    <a:gd name="T43" fmla="*/ 248 h 249"/>
                    <a:gd name="T44" fmla="*/ 235 w 319"/>
                    <a:gd name="T45" fmla="*/ 243 h 249"/>
                    <a:gd name="T46" fmla="*/ 259 w 319"/>
                    <a:gd name="T47" fmla="*/ 237 h 249"/>
                    <a:gd name="T48" fmla="*/ 292 w 319"/>
                    <a:gd name="T49" fmla="*/ 228 h 249"/>
                    <a:gd name="T50" fmla="*/ 311 w 319"/>
                    <a:gd name="T51" fmla="*/ 211 h 249"/>
                    <a:gd name="T52" fmla="*/ 319 w 319"/>
                    <a:gd name="T53" fmla="*/ 201 h 249"/>
                    <a:gd name="T54" fmla="*/ 313 w 319"/>
                    <a:gd name="T55" fmla="*/ 189 h 249"/>
                    <a:gd name="T56" fmla="*/ 293 w 319"/>
                    <a:gd name="T57" fmla="*/ 181 h 249"/>
                    <a:gd name="T58" fmla="*/ 278 w 319"/>
                    <a:gd name="T59" fmla="*/ 175 h 249"/>
                    <a:gd name="T60" fmla="*/ 251 w 319"/>
                    <a:gd name="T61" fmla="*/ 180 h 249"/>
                    <a:gd name="T62" fmla="*/ 224 w 319"/>
                    <a:gd name="T63" fmla="*/ 186 h 249"/>
                    <a:gd name="T64" fmla="*/ 202 w 319"/>
                    <a:gd name="T65" fmla="*/ 190 h 249"/>
                    <a:gd name="T66" fmla="*/ 182 w 319"/>
                    <a:gd name="T67" fmla="*/ 193 h 249"/>
                    <a:gd name="T68" fmla="*/ 139 w 319"/>
                    <a:gd name="T69" fmla="*/ 193 h 249"/>
                    <a:gd name="T70" fmla="*/ 16 w 319"/>
                    <a:gd name="T71" fmla="*/ 195 h 249"/>
                    <a:gd name="T72" fmla="*/ 76 w 319"/>
                    <a:gd name="T73" fmla="*/ 192 h 249"/>
                    <a:gd name="T74" fmla="*/ 171 w 319"/>
                    <a:gd name="T75" fmla="*/ 179 h 249"/>
                    <a:gd name="T76" fmla="*/ 132 w 319"/>
                    <a:gd name="T77" fmla="*/ 29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9"/>
                    <a:gd name="T118" fmla="*/ 0 h 249"/>
                    <a:gd name="T119" fmla="*/ 319 w 31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9" h="249">
                      <a:moveTo>
                        <a:pt x="132" y="29"/>
                      </a:moveTo>
                      <a:cubicBezTo>
                        <a:pt x="117" y="0"/>
                        <a:pt x="95" y="18"/>
                        <a:pt x="82" y="18"/>
                      </a:cubicBezTo>
                      <a:cubicBezTo>
                        <a:pt x="69" y="18"/>
                        <a:pt x="62" y="24"/>
                        <a:pt x="55" y="27"/>
                      </a:cubicBezTo>
                      <a:cubicBezTo>
                        <a:pt x="48" y="30"/>
                        <a:pt x="46" y="30"/>
                        <a:pt x="41" y="34"/>
                      </a:cubicBezTo>
                      <a:cubicBezTo>
                        <a:pt x="36" y="38"/>
                        <a:pt x="29" y="46"/>
                        <a:pt x="25" y="51"/>
                      </a:cubicBezTo>
                      <a:cubicBezTo>
                        <a:pt x="21" y="56"/>
                        <a:pt x="20" y="60"/>
                        <a:pt x="17" y="67"/>
                      </a:cubicBezTo>
                      <a:cubicBezTo>
                        <a:pt x="14" y="74"/>
                        <a:pt x="9" y="86"/>
                        <a:pt x="7" y="93"/>
                      </a:cubicBezTo>
                      <a:cubicBezTo>
                        <a:pt x="5" y="100"/>
                        <a:pt x="5" y="104"/>
                        <a:pt x="4" y="111"/>
                      </a:cubicBezTo>
                      <a:cubicBezTo>
                        <a:pt x="3" y="118"/>
                        <a:pt x="2" y="128"/>
                        <a:pt x="1" y="135"/>
                      </a:cubicBezTo>
                      <a:cubicBezTo>
                        <a:pt x="0" y="142"/>
                        <a:pt x="1" y="150"/>
                        <a:pt x="1" y="155"/>
                      </a:cubicBezTo>
                      <a:cubicBezTo>
                        <a:pt x="1" y="160"/>
                        <a:pt x="2" y="162"/>
                        <a:pt x="3" y="167"/>
                      </a:cubicBezTo>
                      <a:cubicBezTo>
                        <a:pt x="4" y="172"/>
                        <a:pt x="3" y="180"/>
                        <a:pt x="6" y="185"/>
                      </a:cubicBezTo>
                      <a:cubicBezTo>
                        <a:pt x="9" y="190"/>
                        <a:pt x="19" y="191"/>
                        <a:pt x="23" y="195"/>
                      </a:cubicBezTo>
                      <a:cubicBezTo>
                        <a:pt x="27" y="199"/>
                        <a:pt x="26" y="205"/>
                        <a:pt x="29" y="211"/>
                      </a:cubicBezTo>
                      <a:cubicBezTo>
                        <a:pt x="32" y="217"/>
                        <a:pt x="40" y="227"/>
                        <a:pt x="44" y="231"/>
                      </a:cubicBezTo>
                      <a:cubicBezTo>
                        <a:pt x="48" y="235"/>
                        <a:pt x="51" y="236"/>
                        <a:pt x="56" y="238"/>
                      </a:cubicBezTo>
                      <a:cubicBezTo>
                        <a:pt x="61" y="240"/>
                        <a:pt x="70" y="243"/>
                        <a:pt x="76" y="244"/>
                      </a:cubicBezTo>
                      <a:cubicBezTo>
                        <a:pt x="82" y="245"/>
                        <a:pt x="84" y="246"/>
                        <a:pt x="91" y="246"/>
                      </a:cubicBezTo>
                      <a:cubicBezTo>
                        <a:pt x="98" y="246"/>
                        <a:pt x="112" y="247"/>
                        <a:pt x="121" y="247"/>
                      </a:cubicBezTo>
                      <a:cubicBezTo>
                        <a:pt x="130" y="247"/>
                        <a:pt x="133" y="247"/>
                        <a:pt x="143" y="247"/>
                      </a:cubicBezTo>
                      <a:cubicBezTo>
                        <a:pt x="153" y="247"/>
                        <a:pt x="169" y="249"/>
                        <a:pt x="180" y="249"/>
                      </a:cubicBezTo>
                      <a:cubicBezTo>
                        <a:pt x="191" y="249"/>
                        <a:pt x="198" y="249"/>
                        <a:pt x="207" y="248"/>
                      </a:cubicBezTo>
                      <a:cubicBezTo>
                        <a:pt x="216" y="247"/>
                        <a:pt x="226" y="245"/>
                        <a:pt x="235" y="243"/>
                      </a:cubicBezTo>
                      <a:cubicBezTo>
                        <a:pt x="244" y="241"/>
                        <a:pt x="250" y="239"/>
                        <a:pt x="259" y="237"/>
                      </a:cubicBezTo>
                      <a:cubicBezTo>
                        <a:pt x="268" y="235"/>
                        <a:pt x="283" y="232"/>
                        <a:pt x="292" y="228"/>
                      </a:cubicBezTo>
                      <a:cubicBezTo>
                        <a:pt x="301" y="224"/>
                        <a:pt x="307" y="215"/>
                        <a:pt x="311" y="211"/>
                      </a:cubicBezTo>
                      <a:cubicBezTo>
                        <a:pt x="315" y="207"/>
                        <a:pt x="319" y="205"/>
                        <a:pt x="319" y="201"/>
                      </a:cubicBezTo>
                      <a:cubicBezTo>
                        <a:pt x="319" y="197"/>
                        <a:pt x="317" y="192"/>
                        <a:pt x="313" y="189"/>
                      </a:cubicBezTo>
                      <a:cubicBezTo>
                        <a:pt x="309" y="186"/>
                        <a:pt x="299" y="183"/>
                        <a:pt x="293" y="181"/>
                      </a:cubicBezTo>
                      <a:cubicBezTo>
                        <a:pt x="287" y="179"/>
                        <a:pt x="285" y="175"/>
                        <a:pt x="278" y="175"/>
                      </a:cubicBezTo>
                      <a:cubicBezTo>
                        <a:pt x="271" y="175"/>
                        <a:pt x="260" y="178"/>
                        <a:pt x="251" y="180"/>
                      </a:cubicBezTo>
                      <a:cubicBezTo>
                        <a:pt x="242" y="182"/>
                        <a:pt x="232" y="184"/>
                        <a:pt x="224" y="186"/>
                      </a:cubicBezTo>
                      <a:cubicBezTo>
                        <a:pt x="216" y="188"/>
                        <a:pt x="209" y="189"/>
                        <a:pt x="202" y="190"/>
                      </a:cubicBezTo>
                      <a:cubicBezTo>
                        <a:pt x="195" y="191"/>
                        <a:pt x="192" y="193"/>
                        <a:pt x="182" y="193"/>
                      </a:cubicBezTo>
                      <a:cubicBezTo>
                        <a:pt x="172" y="193"/>
                        <a:pt x="167" y="193"/>
                        <a:pt x="139" y="193"/>
                      </a:cubicBezTo>
                      <a:cubicBezTo>
                        <a:pt x="111" y="193"/>
                        <a:pt x="26" y="195"/>
                        <a:pt x="16" y="195"/>
                      </a:cubicBezTo>
                      <a:cubicBezTo>
                        <a:pt x="6" y="195"/>
                        <a:pt x="50" y="195"/>
                        <a:pt x="76" y="192"/>
                      </a:cubicBezTo>
                      <a:cubicBezTo>
                        <a:pt x="102" y="189"/>
                        <a:pt x="162" y="206"/>
                        <a:pt x="171" y="179"/>
                      </a:cubicBezTo>
                      <a:cubicBezTo>
                        <a:pt x="180" y="152"/>
                        <a:pt x="140" y="60"/>
                        <a:pt x="132" y="29"/>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sp>
              <p:nvSpPr>
                <p:cNvPr id="146537" name="Freeform 47"/>
                <p:cNvSpPr>
                  <a:spLocks/>
                </p:cNvSpPr>
                <p:nvPr/>
              </p:nvSpPr>
              <p:spPr bwMode="auto">
                <a:xfrm>
                  <a:off x="920" y="466"/>
                  <a:ext cx="162" cy="187"/>
                </a:xfrm>
                <a:custGeom>
                  <a:avLst/>
                  <a:gdLst>
                    <a:gd name="T0" fmla="*/ 7 w 162"/>
                    <a:gd name="T1" fmla="*/ 2 h 187"/>
                    <a:gd name="T2" fmla="*/ 54 w 162"/>
                    <a:gd name="T3" fmla="*/ 2 h 187"/>
                    <a:gd name="T4" fmla="*/ 88 w 162"/>
                    <a:gd name="T5" fmla="*/ 8 h 187"/>
                    <a:gd name="T6" fmla="*/ 111 w 162"/>
                    <a:gd name="T7" fmla="*/ 16 h 187"/>
                    <a:gd name="T8" fmla="*/ 122 w 162"/>
                    <a:gd name="T9" fmla="*/ 30 h 187"/>
                    <a:gd name="T10" fmla="*/ 131 w 162"/>
                    <a:gd name="T11" fmla="*/ 45 h 187"/>
                    <a:gd name="T12" fmla="*/ 137 w 162"/>
                    <a:gd name="T13" fmla="*/ 57 h 187"/>
                    <a:gd name="T14" fmla="*/ 145 w 162"/>
                    <a:gd name="T15" fmla="*/ 80 h 187"/>
                    <a:gd name="T16" fmla="*/ 151 w 162"/>
                    <a:gd name="T17" fmla="*/ 94 h 187"/>
                    <a:gd name="T18" fmla="*/ 156 w 162"/>
                    <a:gd name="T19" fmla="*/ 104 h 187"/>
                    <a:gd name="T20" fmla="*/ 160 w 162"/>
                    <a:gd name="T21" fmla="*/ 137 h 187"/>
                    <a:gd name="T22" fmla="*/ 160 w 162"/>
                    <a:gd name="T23" fmla="*/ 155 h 187"/>
                    <a:gd name="T24" fmla="*/ 154 w 162"/>
                    <a:gd name="T25" fmla="*/ 167 h 187"/>
                    <a:gd name="T26" fmla="*/ 112 w 162"/>
                    <a:gd name="T27" fmla="*/ 178 h 187"/>
                    <a:gd name="T28" fmla="*/ 62 w 162"/>
                    <a:gd name="T29" fmla="*/ 183 h 187"/>
                    <a:gd name="T30" fmla="*/ 58 w 162"/>
                    <a:gd name="T31" fmla="*/ 153 h 187"/>
                    <a:gd name="T32" fmla="*/ 52 w 162"/>
                    <a:gd name="T33" fmla="*/ 123 h 187"/>
                    <a:gd name="T34" fmla="*/ 44 w 162"/>
                    <a:gd name="T35" fmla="*/ 96 h 187"/>
                    <a:gd name="T36" fmla="*/ 38 w 162"/>
                    <a:gd name="T37" fmla="*/ 62 h 187"/>
                    <a:gd name="T38" fmla="*/ 25 w 162"/>
                    <a:gd name="T39" fmla="*/ 39 h 187"/>
                    <a:gd name="T40" fmla="*/ 13 w 162"/>
                    <a:gd name="T41" fmla="*/ 15 h 187"/>
                    <a:gd name="T42" fmla="*/ 7 w 162"/>
                    <a:gd name="T43" fmla="*/ 2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2"/>
                    <a:gd name="T67" fmla="*/ 0 h 187"/>
                    <a:gd name="T68" fmla="*/ 162 w 16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2" h="187">
                      <a:moveTo>
                        <a:pt x="7" y="2"/>
                      </a:moveTo>
                      <a:cubicBezTo>
                        <a:pt x="14" y="0"/>
                        <a:pt x="41" y="1"/>
                        <a:pt x="54" y="2"/>
                      </a:cubicBezTo>
                      <a:cubicBezTo>
                        <a:pt x="67" y="3"/>
                        <a:pt x="79" y="6"/>
                        <a:pt x="88" y="8"/>
                      </a:cubicBezTo>
                      <a:cubicBezTo>
                        <a:pt x="97" y="10"/>
                        <a:pt x="105" y="12"/>
                        <a:pt x="111" y="16"/>
                      </a:cubicBezTo>
                      <a:cubicBezTo>
                        <a:pt x="117" y="20"/>
                        <a:pt x="119" y="25"/>
                        <a:pt x="122" y="30"/>
                      </a:cubicBezTo>
                      <a:cubicBezTo>
                        <a:pt x="125" y="35"/>
                        <a:pt x="129" y="41"/>
                        <a:pt x="131" y="45"/>
                      </a:cubicBezTo>
                      <a:cubicBezTo>
                        <a:pt x="133" y="49"/>
                        <a:pt x="135" y="51"/>
                        <a:pt x="137" y="57"/>
                      </a:cubicBezTo>
                      <a:cubicBezTo>
                        <a:pt x="139" y="63"/>
                        <a:pt x="143" y="74"/>
                        <a:pt x="145" y="80"/>
                      </a:cubicBezTo>
                      <a:cubicBezTo>
                        <a:pt x="147" y="86"/>
                        <a:pt x="149" y="90"/>
                        <a:pt x="151" y="94"/>
                      </a:cubicBezTo>
                      <a:cubicBezTo>
                        <a:pt x="153" y="98"/>
                        <a:pt x="155" y="97"/>
                        <a:pt x="156" y="104"/>
                      </a:cubicBezTo>
                      <a:cubicBezTo>
                        <a:pt x="157" y="111"/>
                        <a:pt x="159" y="129"/>
                        <a:pt x="160" y="137"/>
                      </a:cubicBezTo>
                      <a:cubicBezTo>
                        <a:pt x="161" y="145"/>
                        <a:pt x="161" y="150"/>
                        <a:pt x="160" y="155"/>
                      </a:cubicBezTo>
                      <a:cubicBezTo>
                        <a:pt x="159" y="160"/>
                        <a:pt x="162" y="163"/>
                        <a:pt x="154" y="167"/>
                      </a:cubicBezTo>
                      <a:cubicBezTo>
                        <a:pt x="146" y="171"/>
                        <a:pt x="127" y="175"/>
                        <a:pt x="112" y="178"/>
                      </a:cubicBezTo>
                      <a:cubicBezTo>
                        <a:pt x="97" y="181"/>
                        <a:pt x="71" y="187"/>
                        <a:pt x="62" y="183"/>
                      </a:cubicBezTo>
                      <a:cubicBezTo>
                        <a:pt x="53" y="179"/>
                        <a:pt x="60" y="163"/>
                        <a:pt x="58" y="153"/>
                      </a:cubicBezTo>
                      <a:cubicBezTo>
                        <a:pt x="56" y="143"/>
                        <a:pt x="54" y="132"/>
                        <a:pt x="52" y="123"/>
                      </a:cubicBezTo>
                      <a:cubicBezTo>
                        <a:pt x="50" y="114"/>
                        <a:pt x="46" y="106"/>
                        <a:pt x="44" y="96"/>
                      </a:cubicBezTo>
                      <a:cubicBezTo>
                        <a:pt x="42" y="86"/>
                        <a:pt x="41" y="71"/>
                        <a:pt x="38" y="62"/>
                      </a:cubicBezTo>
                      <a:cubicBezTo>
                        <a:pt x="35" y="53"/>
                        <a:pt x="29" y="47"/>
                        <a:pt x="25" y="39"/>
                      </a:cubicBezTo>
                      <a:cubicBezTo>
                        <a:pt x="21" y="31"/>
                        <a:pt x="16" y="21"/>
                        <a:pt x="13" y="15"/>
                      </a:cubicBezTo>
                      <a:cubicBezTo>
                        <a:pt x="10" y="9"/>
                        <a:pt x="0" y="4"/>
                        <a:pt x="7" y="2"/>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grpSp>
        </p:grpSp>
        <p:grpSp>
          <p:nvGrpSpPr>
            <p:cNvPr id="146511" name="Group 28"/>
            <p:cNvGrpSpPr>
              <a:grpSpLocks noChangeAspect="1"/>
            </p:cNvGrpSpPr>
            <p:nvPr/>
          </p:nvGrpSpPr>
          <p:grpSpPr bwMode="auto">
            <a:xfrm>
              <a:off x="3569620" y="2135506"/>
              <a:ext cx="288000" cy="440400"/>
              <a:chOff x="1248" y="3200"/>
              <a:chExt cx="240" cy="367"/>
            </a:xfrm>
          </p:grpSpPr>
          <p:sp>
            <p:nvSpPr>
              <p:cNvPr id="146513"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14"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1" name="Folded Corner 180"/>
            <p:cNvSpPr/>
            <p:nvPr/>
          </p:nvSpPr>
          <p:spPr>
            <a:xfrm>
              <a:off x="3571207" y="2642731"/>
              <a:ext cx="360459" cy="216006"/>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182" name="Folded Corner 181"/>
          <p:cNvSpPr/>
          <p:nvPr/>
        </p:nvSpPr>
        <p:spPr>
          <a:xfrm>
            <a:off x="2878787" y="4055300"/>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3378849" y="4055300"/>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3878912" y="4055300"/>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6485" name="Group 47"/>
          <p:cNvGrpSpPr>
            <a:grpSpLocks noChangeAspect="1"/>
          </p:cNvGrpSpPr>
          <p:nvPr/>
        </p:nvGrpSpPr>
        <p:grpSpPr bwMode="auto">
          <a:xfrm>
            <a:off x="2235850" y="4407299"/>
            <a:ext cx="287337" cy="440583"/>
            <a:chOff x="1248" y="3536"/>
            <a:chExt cx="240" cy="368"/>
          </a:xfrm>
        </p:grpSpPr>
        <p:sp>
          <p:nvSpPr>
            <p:cNvPr id="14650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0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6486" name="Group 47"/>
          <p:cNvGrpSpPr>
            <a:grpSpLocks noChangeAspect="1"/>
          </p:cNvGrpSpPr>
          <p:nvPr/>
        </p:nvGrpSpPr>
        <p:grpSpPr bwMode="auto">
          <a:xfrm>
            <a:off x="1878661" y="4408890"/>
            <a:ext cx="287338" cy="440585"/>
            <a:chOff x="1248" y="3536"/>
            <a:chExt cx="240" cy="368"/>
          </a:xfrm>
        </p:grpSpPr>
        <p:sp>
          <p:nvSpPr>
            <p:cNvPr id="14650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0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6487" name="Group 47"/>
          <p:cNvGrpSpPr>
            <a:grpSpLocks noChangeAspect="1"/>
          </p:cNvGrpSpPr>
          <p:nvPr/>
        </p:nvGrpSpPr>
        <p:grpSpPr bwMode="auto">
          <a:xfrm>
            <a:off x="2234261" y="4693049"/>
            <a:ext cx="287338" cy="440583"/>
            <a:chOff x="1248" y="3536"/>
            <a:chExt cx="240" cy="368"/>
          </a:xfrm>
        </p:grpSpPr>
        <p:sp>
          <p:nvSpPr>
            <p:cNvPr id="14650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0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6488" name="Group 47"/>
          <p:cNvGrpSpPr>
            <a:grpSpLocks noChangeAspect="1"/>
          </p:cNvGrpSpPr>
          <p:nvPr/>
        </p:nvGrpSpPr>
        <p:grpSpPr bwMode="auto">
          <a:xfrm>
            <a:off x="1878661" y="4694640"/>
            <a:ext cx="287338" cy="440585"/>
            <a:chOff x="1248" y="3536"/>
            <a:chExt cx="240" cy="368"/>
          </a:xfrm>
        </p:grpSpPr>
        <p:sp>
          <p:nvSpPr>
            <p:cNvPr id="14650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0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6489" name="Group 47"/>
          <p:cNvGrpSpPr>
            <a:grpSpLocks noChangeAspect="1"/>
          </p:cNvGrpSpPr>
          <p:nvPr/>
        </p:nvGrpSpPr>
        <p:grpSpPr bwMode="auto">
          <a:xfrm>
            <a:off x="1521475" y="4408890"/>
            <a:ext cx="287337" cy="440585"/>
            <a:chOff x="1248" y="3536"/>
            <a:chExt cx="240" cy="368"/>
          </a:xfrm>
        </p:grpSpPr>
        <p:sp>
          <p:nvSpPr>
            <p:cNvPr id="14650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50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6490" name="Group 47"/>
          <p:cNvGrpSpPr>
            <a:grpSpLocks noChangeAspect="1"/>
          </p:cNvGrpSpPr>
          <p:nvPr/>
        </p:nvGrpSpPr>
        <p:grpSpPr bwMode="auto">
          <a:xfrm>
            <a:off x="1521475" y="4694640"/>
            <a:ext cx="287337" cy="440585"/>
            <a:chOff x="1248" y="3536"/>
            <a:chExt cx="240" cy="368"/>
          </a:xfrm>
        </p:grpSpPr>
        <p:sp>
          <p:nvSpPr>
            <p:cNvPr id="14649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649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sp>
        <p:nvSpPr>
          <p:cNvPr id="203" name="Folded Corner 202"/>
          <p:cNvSpPr/>
          <p:nvPr/>
        </p:nvSpPr>
        <p:spPr>
          <a:xfrm>
            <a:off x="2847037" y="44839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07412" y="44839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75737" y="44839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21637" y="48268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07412" y="484111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75737" y="478555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 name="Rectangle 39"/>
          <p:cNvSpPr>
            <a:spLocks noChangeArrowheads="1"/>
          </p:cNvSpPr>
          <p:nvPr/>
        </p:nvSpPr>
        <p:spPr bwMode="auto">
          <a:xfrm rot="-5400000">
            <a:off x="-50150" y="3271076"/>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err="1"/>
              <a:t>Proveedor</a:t>
            </a:r>
            <a:endParaRPr lang="pt-BR" altLang="en-US" sz="2000" b="1" dirty="0"/>
          </a:p>
        </p:txBody>
      </p:sp>
      <p:sp>
        <p:nvSpPr>
          <p:cNvPr id="165" name="Rectangle 40"/>
          <p:cNvSpPr>
            <a:spLocks noChangeArrowheads="1"/>
          </p:cNvSpPr>
          <p:nvPr/>
        </p:nvSpPr>
        <p:spPr bwMode="auto">
          <a:xfrm>
            <a:off x="2807349" y="1770888"/>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Tarjetas </a:t>
            </a:r>
            <a:r>
              <a:rPr lang="pt-BR" altLang="en-US" sz="1400" dirty="0" err="1">
                <a:solidFill>
                  <a:srgbClr val="000000"/>
                </a:solidFill>
              </a:rPr>
              <a:t>Kanban</a:t>
            </a:r>
            <a:r>
              <a:rPr lang="pt-BR" altLang="en-US" sz="1400" dirty="0">
                <a:solidFill>
                  <a:srgbClr val="000000"/>
                </a:solidFill>
              </a:rPr>
              <a:t> </a:t>
            </a:r>
          </a:p>
        </p:txBody>
      </p:sp>
      <p:sp>
        <p:nvSpPr>
          <p:cNvPr id="166" name="TextBox 56"/>
          <p:cNvSpPr txBox="1">
            <a:spLocks noChangeArrowheads="1"/>
          </p:cNvSpPr>
          <p:nvPr/>
        </p:nvSpPr>
        <p:spPr bwMode="auto">
          <a:xfrm>
            <a:off x="1521474" y="5271326"/>
            <a:ext cx="1188146"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a:t>Max: </a:t>
            </a:r>
            <a:r>
              <a:rPr lang="pt-PT" altLang="en-US" sz="1400"/>
              <a:t>6 </a:t>
            </a:r>
            <a:r>
              <a:rPr lang="pt-PT" altLang="en-US" sz="1400" err="1"/>
              <a:t>parts</a:t>
            </a:r>
            <a:endParaRPr lang="pt-PT" altLang="en-US" sz="1400"/>
          </a:p>
          <a:p>
            <a:pPr eaLnBrk="1" hangingPunct="1">
              <a:lnSpc>
                <a:spcPts val="1300"/>
              </a:lnSpc>
              <a:spcAft>
                <a:spcPts val="600"/>
              </a:spcAft>
            </a:pPr>
            <a:r>
              <a:rPr lang="pt-PT" altLang="en-US" sz="1400" b="1">
                <a:solidFill>
                  <a:srgbClr val="FF0000"/>
                </a:solidFill>
              </a:rPr>
              <a:t>Min: </a:t>
            </a:r>
            <a:r>
              <a:rPr lang="pt-PT" altLang="en-US" sz="1400"/>
              <a:t> 2 </a:t>
            </a:r>
            <a:r>
              <a:rPr lang="pt-PT" altLang="en-US" sz="1400" err="1"/>
              <a:t>parts</a:t>
            </a:r>
            <a:endParaRPr lang="en-US" altLang="en-US" sz="1400"/>
          </a:p>
        </p:txBody>
      </p:sp>
      <p:sp>
        <p:nvSpPr>
          <p:cNvPr id="16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Kanban</a:t>
            </a:r>
          </a:p>
        </p:txBody>
      </p:sp>
      <p:sp>
        <p:nvSpPr>
          <p:cNvPr id="168" name="Content Placeholder 2"/>
          <p:cNvSpPr txBox="1">
            <a:spLocks/>
          </p:cNvSpPr>
          <p:nvPr/>
        </p:nvSpPr>
        <p:spPr>
          <a:xfrm>
            <a:off x="3735881" y="5408880"/>
            <a:ext cx="5135028" cy="505895"/>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t-PT" altLang="en-US" b="1" dirty="0"/>
              <a:t>...y </a:t>
            </a:r>
            <a:r>
              <a:rPr lang="pt-PT" altLang="en-US" b="1" dirty="0" err="1"/>
              <a:t>Trae</a:t>
            </a:r>
            <a:r>
              <a:rPr lang="pt-PT" altLang="en-US" b="1" dirty="0"/>
              <a:t> la </a:t>
            </a:r>
            <a:r>
              <a:rPr lang="pt-PT" altLang="en-US" b="1" dirty="0" err="1"/>
              <a:t>correspondiente</a:t>
            </a:r>
            <a:r>
              <a:rPr lang="pt-PT" altLang="en-US" b="1" dirty="0"/>
              <a:t> tarjeta colorada </a:t>
            </a:r>
          </a:p>
        </p:txBody>
      </p:sp>
      <p:sp>
        <p:nvSpPr>
          <p:cNvPr id="15" name="Rectangle 2">
            <a:extLst>
              <a:ext uri="{FF2B5EF4-FFF2-40B4-BE49-F238E27FC236}">
                <a16:creationId xmlns:a16="http://schemas.microsoft.com/office/drawing/2014/main" id="{2EE9830E-6563-490A-99CD-514277E65BF7}"/>
              </a:ext>
            </a:extLst>
          </p:cNvPr>
          <p:cNvSpPr>
            <a:spLocks noChangeArrowheads="1"/>
          </p:cNvSpPr>
          <p:nvPr/>
        </p:nvSpPr>
        <p:spPr bwMode="auto">
          <a:xfrm>
            <a:off x="5522863" y="2964876"/>
            <a:ext cx="1736285" cy="1957893"/>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altLang="en-US" sz="2000" b="1" dirty="0"/>
          </a:p>
          <a:p>
            <a:pPr algn="ctr"/>
            <a:endParaRPr lang="pt-BR" altLang="en-US" sz="2000" b="1" dirty="0"/>
          </a:p>
          <a:p>
            <a:pPr algn="ctr"/>
            <a:endParaRPr lang="pt-BR" altLang="en-US" sz="2000" b="1" dirty="0"/>
          </a:p>
          <a:p>
            <a:pPr algn="ctr"/>
            <a:endParaRPr lang="pt-BR" altLang="en-US" sz="2000" b="1" dirty="0"/>
          </a:p>
          <a:p>
            <a:pPr algn="ctr"/>
            <a:r>
              <a:rPr lang="pt-BR" altLang="en-US" sz="2000" b="1" dirty="0">
                <a:latin typeface="Arial"/>
                <a:cs typeface="Arial"/>
              </a:rPr>
              <a:t>Cliente</a:t>
            </a:r>
            <a:endParaRPr lang="pt-BR" altLang="en-US" sz="2000" dirty="0"/>
          </a:p>
        </p:txBody>
      </p:sp>
    </p:spTree>
    <p:extLst>
      <p:ext uri="{BB962C8B-B14F-4D97-AF65-F5344CB8AC3E}">
        <p14:creationId xmlns:p14="http://schemas.microsoft.com/office/powerpoint/2010/main" val="11216047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2.08333E-7 -4.81481E-6 L 0.51393 0.04908 " pathEditMode="relative" rAng="0" ptsTypes="AA">
                                      <p:cBhvr>
                                        <p:cTn id="6" dur="2000" fill="hold"/>
                                        <p:tgtEl>
                                          <p:spTgt spid="26"/>
                                        </p:tgtEl>
                                        <p:attrNameLst>
                                          <p:attrName>ppt_x</p:attrName>
                                          <p:attrName>ppt_y</p:attrName>
                                        </p:attrNameLst>
                                      </p:cBhvr>
                                      <p:rCtr x="25690" y="2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1742035" y="2061253"/>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82663" y="2413081"/>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4" name="Group 50"/>
          <p:cNvGrpSpPr>
            <a:grpSpLocks noChangeAspect="1"/>
          </p:cNvGrpSpPr>
          <p:nvPr/>
        </p:nvGrpSpPr>
        <p:grpSpPr bwMode="auto">
          <a:xfrm>
            <a:off x="1882663" y="2055891"/>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5" name="Group 50"/>
          <p:cNvGrpSpPr>
            <a:grpSpLocks noChangeAspect="1"/>
          </p:cNvGrpSpPr>
          <p:nvPr/>
        </p:nvGrpSpPr>
        <p:grpSpPr bwMode="auto">
          <a:xfrm>
            <a:off x="1525473" y="2055891"/>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6" name="Group 50"/>
          <p:cNvGrpSpPr>
            <a:grpSpLocks noChangeAspect="1"/>
          </p:cNvGrpSpPr>
          <p:nvPr/>
        </p:nvGrpSpPr>
        <p:grpSpPr bwMode="auto">
          <a:xfrm>
            <a:off x="2242101" y="2055891"/>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7" name="Group 50"/>
          <p:cNvGrpSpPr>
            <a:grpSpLocks noChangeAspect="1"/>
          </p:cNvGrpSpPr>
          <p:nvPr/>
        </p:nvGrpSpPr>
        <p:grpSpPr bwMode="auto">
          <a:xfrm>
            <a:off x="1527721" y="2413081"/>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8" name="Group 50"/>
          <p:cNvGrpSpPr>
            <a:grpSpLocks noChangeAspect="1"/>
          </p:cNvGrpSpPr>
          <p:nvPr/>
        </p:nvGrpSpPr>
        <p:grpSpPr bwMode="auto">
          <a:xfrm>
            <a:off x="2242101" y="2413081"/>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9" name="Group 44"/>
          <p:cNvGrpSpPr>
            <a:grpSpLocks noChangeAspect="1"/>
          </p:cNvGrpSpPr>
          <p:nvPr/>
        </p:nvGrpSpPr>
        <p:grpSpPr bwMode="auto">
          <a:xfrm>
            <a:off x="9277136" y="2346667"/>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0" name="Group 44"/>
          <p:cNvGrpSpPr>
            <a:grpSpLocks noChangeAspect="1"/>
          </p:cNvGrpSpPr>
          <p:nvPr/>
        </p:nvGrpSpPr>
        <p:grpSpPr bwMode="auto">
          <a:xfrm>
            <a:off x="1527721" y="2841709"/>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1" name="Group 44"/>
          <p:cNvGrpSpPr>
            <a:grpSpLocks noChangeAspect="1"/>
          </p:cNvGrpSpPr>
          <p:nvPr/>
        </p:nvGrpSpPr>
        <p:grpSpPr bwMode="auto">
          <a:xfrm>
            <a:off x="2242101" y="2841709"/>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2" name="Group 44"/>
          <p:cNvGrpSpPr>
            <a:grpSpLocks noChangeAspect="1"/>
          </p:cNvGrpSpPr>
          <p:nvPr/>
        </p:nvGrpSpPr>
        <p:grpSpPr bwMode="auto">
          <a:xfrm>
            <a:off x="2242101" y="3198899"/>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3" name="Group 44"/>
          <p:cNvGrpSpPr>
            <a:grpSpLocks noChangeAspect="1"/>
          </p:cNvGrpSpPr>
          <p:nvPr/>
        </p:nvGrpSpPr>
        <p:grpSpPr bwMode="auto">
          <a:xfrm>
            <a:off x="1884911" y="2841709"/>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 name="Group 44"/>
          <p:cNvGrpSpPr>
            <a:grpSpLocks noChangeAspect="1"/>
          </p:cNvGrpSpPr>
          <p:nvPr/>
        </p:nvGrpSpPr>
        <p:grpSpPr bwMode="auto">
          <a:xfrm>
            <a:off x="1884911" y="3198899"/>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7475" name="Group 28"/>
          <p:cNvGrpSpPr>
            <a:grpSpLocks noChangeAspect="1"/>
          </p:cNvGrpSpPr>
          <p:nvPr/>
        </p:nvGrpSpPr>
        <p:grpSpPr bwMode="auto">
          <a:xfrm>
            <a:off x="9783313" y="2345272"/>
            <a:ext cx="288925" cy="440583"/>
            <a:chOff x="1248" y="3200"/>
            <a:chExt cx="240" cy="368"/>
          </a:xfrm>
        </p:grpSpPr>
        <p:sp>
          <p:nvSpPr>
            <p:cNvPr id="14758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8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7476" name="Group 47"/>
          <p:cNvGrpSpPr>
            <a:grpSpLocks noChangeAspect="1"/>
          </p:cNvGrpSpPr>
          <p:nvPr/>
        </p:nvGrpSpPr>
        <p:grpSpPr bwMode="auto">
          <a:xfrm>
            <a:off x="10284963" y="2343688"/>
            <a:ext cx="287337" cy="440585"/>
            <a:chOff x="1248" y="3536"/>
            <a:chExt cx="240" cy="368"/>
          </a:xfrm>
        </p:grpSpPr>
        <p:sp>
          <p:nvSpPr>
            <p:cNvPr id="14757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7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cxnSp>
        <p:nvCxnSpPr>
          <p:cNvPr id="134" name="Straight Connector 133"/>
          <p:cNvCxnSpPr/>
          <p:nvPr/>
        </p:nvCxnSpPr>
        <p:spPr>
          <a:xfrm>
            <a:off x="8533950" y="3166435"/>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33950" y="3550610"/>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33950" y="3952249"/>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47480" name="Group 138"/>
          <p:cNvGrpSpPr>
            <a:grpSpLocks/>
          </p:cNvGrpSpPr>
          <p:nvPr/>
        </p:nvGrpSpPr>
        <p:grpSpPr bwMode="auto">
          <a:xfrm>
            <a:off x="8519662" y="2780674"/>
            <a:ext cx="2171700" cy="2359025"/>
            <a:chOff x="5328790" y="1214422"/>
            <a:chExt cx="2172168" cy="2358248"/>
          </a:xfrm>
        </p:grpSpPr>
        <p:grpSp>
          <p:nvGrpSpPr>
            <p:cNvPr id="147571"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91087" y="4366586"/>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91087" y="3566485"/>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91087" y="2793374"/>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56496" y="2204144"/>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19680" y="2346667"/>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sp>
        <p:nvSpPr>
          <p:cNvPr id="147" name="Folded Corner 146"/>
          <p:cNvSpPr/>
          <p:nvPr/>
        </p:nvSpPr>
        <p:spPr>
          <a:xfrm>
            <a:off x="3381946" y="2204144"/>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82009" y="2204144"/>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56496" y="2516882"/>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99409" y="2516882"/>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82009" y="2489894"/>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25473" y="3196651"/>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sp>
        <p:nvSpPr>
          <p:cNvPr id="155" name="Folded Corner 154"/>
          <p:cNvSpPr/>
          <p:nvPr/>
        </p:nvSpPr>
        <p:spPr>
          <a:xfrm>
            <a:off x="2953321" y="2916932"/>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53384" y="2918519"/>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82009" y="2918519"/>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56496" y="3202682"/>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56559" y="3202682"/>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82009" y="3204269"/>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85059" y="3702744"/>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7499" name="Group 28"/>
          <p:cNvGrpSpPr>
            <a:grpSpLocks noChangeAspect="1"/>
          </p:cNvGrpSpPr>
          <p:nvPr/>
        </p:nvGrpSpPr>
        <p:grpSpPr bwMode="auto">
          <a:xfrm>
            <a:off x="2242122" y="3984897"/>
            <a:ext cx="287337" cy="440585"/>
            <a:chOff x="1248" y="3200"/>
            <a:chExt cx="240" cy="368"/>
          </a:xfrm>
        </p:grpSpPr>
        <p:sp>
          <p:nvSpPr>
            <p:cNvPr id="147569"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70"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7500" name="Group 28"/>
          <p:cNvGrpSpPr>
            <a:grpSpLocks noChangeAspect="1"/>
          </p:cNvGrpSpPr>
          <p:nvPr/>
        </p:nvGrpSpPr>
        <p:grpSpPr bwMode="auto">
          <a:xfrm>
            <a:off x="1884933" y="3984897"/>
            <a:ext cx="287338" cy="440585"/>
            <a:chOff x="1248" y="3200"/>
            <a:chExt cx="240" cy="368"/>
          </a:xfrm>
        </p:grpSpPr>
        <p:sp>
          <p:nvSpPr>
            <p:cNvPr id="147567"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68"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7501" name="Group 28"/>
          <p:cNvGrpSpPr>
            <a:grpSpLocks noChangeAspect="1"/>
          </p:cNvGrpSpPr>
          <p:nvPr/>
        </p:nvGrpSpPr>
        <p:grpSpPr bwMode="auto">
          <a:xfrm>
            <a:off x="1884933" y="3627706"/>
            <a:ext cx="287338" cy="440583"/>
            <a:chOff x="1248" y="3200"/>
            <a:chExt cx="240" cy="368"/>
          </a:xfrm>
        </p:grpSpPr>
        <p:sp>
          <p:nvSpPr>
            <p:cNvPr id="14756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6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7502" name="Group 28"/>
          <p:cNvGrpSpPr>
            <a:grpSpLocks noChangeAspect="1"/>
          </p:cNvGrpSpPr>
          <p:nvPr/>
        </p:nvGrpSpPr>
        <p:grpSpPr bwMode="auto">
          <a:xfrm>
            <a:off x="1527747" y="3627706"/>
            <a:ext cx="287337" cy="440583"/>
            <a:chOff x="1248" y="3200"/>
            <a:chExt cx="240" cy="368"/>
          </a:xfrm>
        </p:grpSpPr>
        <p:sp>
          <p:nvSpPr>
            <p:cNvPr id="147563"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64"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7503" name="Group 28"/>
          <p:cNvGrpSpPr>
            <a:grpSpLocks noChangeAspect="1"/>
          </p:cNvGrpSpPr>
          <p:nvPr/>
        </p:nvGrpSpPr>
        <p:grpSpPr bwMode="auto">
          <a:xfrm>
            <a:off x="1527747" y="3983306"/>
            <a:ext cx="287337" cy="440583"/>
            <a:chOff x="1248" y="3200"/>
            <a:chExt cx="240" cy="368"/>
          </a:xfrm>
        </p:grpSpPr>
        <p:sp>
          <p:nvSpPr>
            <p:cNvPr id="147561"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62"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0" name="Folded Corner 179"/>
          <p:cNvSpPr/>
          <p:nvPr/>
        </p:nvSpPr>
        <p:spPr>
          <a:xfrm>
            <a:off x="3381946" y="3704332"/>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7505" name="Group 24"/>
          <p:cNvGrpSpPr>
            <a:grpSpLocks/>
          </p:cNvGrpSpPr>
          <p:nvPr/>
        </p:nvGrpSpPr>
        <p:grpSpPr bwMode="auto">
          <a:xfrm>
            <a:off x="10645382" y="3824307"/>
            <a:ext cx="642938" cy="1143000"/>
            <a:chOff x="1470" y="828"/>
            <a:chExt cx="552" cy="978"/>
          </a:xfrm>
        </p:grpSpPr>
        <p:sp>
          <p:nvSpPr>
            <p:cNvPr id="147538" name="Line 25"/>
            <p:cNvSpPr>
              <a:spLocks noChangeShapeType="1"/>
            </p:cNvSpPr>
            <p:nvPr/>
          </p:nvSpPr>
          <p:spPr bwMode="auto">
            <a:xfrm>
              <a:off x="1710" y="1782"/>
              <a:ext cx="8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39" name="Line 26"/>
            <p:cNvSpPr>
              <a:spLocks noChangeShapeType="1"/>
            </p:cNvSpPr>
            <p:nvPr/>
          </p:nvSpPr>
          <p:spPr bwMode="auto">
            <a:xfrm flipH="1">
              <a:off x="1710" y="1299"/>
              <a:ext cx="63" cy="48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0" name="Oval 27"/>
            <p:cNvSpPr>
              <a:spLocks noChangeArrowheads="1"/>
            </p:cNvSpPr>
            <p:nvPr/>
          </p:nvSpPr>
          <p:spPr bwMode="auto">
            <a:xfrm>
              <a:off x="1659"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41" name="Oval 28"/>
            <p:cNvSpPr>
              <a:spLocks noChangeArrowheads="1"/>
            </p:cNvSpPr>
            <p:nvPr/>
          </p:nvSpPr>
          <p:spPr bwMode="auto">
            <a:xfrm>
              <a:off x="1749" y="858"/>
              <a:ext cx="177" cy="168"/>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42" name="Line 29"/>
            <p:cNvSpPr>
              <a:spLocks noChangeShapeType="1"/>
            </p:cNvSpPr>
            <p:nvPr/>
          </p:nvSpPr>
          <p:spPr bwMode="auto">
            <a:xfrm flipV="1">
              <a:off x="1728" y="1020"/>
              <a:ext cx="234" cy="2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3" name="Line 30"/>
            <p:cNvSpPr>
              <a:spLocks noChangeShapeType="1"/>
            </p:cNvSpPr>
            <p:nvPr/>
          </p:nvSpPr>
          <p:spPr bwMode="auto">
            <a:xfrm>
              <a:off x="1953" y="1020"/>
              <a:ext cx="69" cy="12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4" name="Line 31"/>
            <p:cNvSpPr>
              <a:spLocks noChangeShapeType="1"/>
            </p:cNvSpPr>
            <p:nvPr/>
          </p:nvSpPr>
          <p:spPr bwMode="auto">
            <a:xfrm flipH="1">
              <a:off x="1668" y="1038"/>
              <a:ext cx="63" cy="9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5" name="Line 32"/>
            <p:cNvSpPr>
              <a:spLocks noChangeShapeType="1"/>
            </p:cNvSpPr>
            <p:nvPr/>
          </p:nvSpPr>
          <p:spPr bwMode="auto">
            <a:xfrm flipH="1" flipV="1">
              <a:off x="1533" y="978"/>
              <a:ext cx="135" cy="15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6" name="Line 33"/>
            <p:cNvSpPr>
              <a:spLocks noChangeShapeType="1"/>
            </p:cNvSpPr>
            <p:nvPr/>
          </p:nvSpPr>
          <p:spPr bwMode="auto">
            <a:xfrm flipH="1">
              <a:off x="1494" y="981"/>
              <a:ext cx="42" cy="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7" name="Line 34"/>
            <p:cNvSpPr>
              <a:spLocks noChangeShapeType="1"/>
            </p:cNvSpPr>
            <p:nvPr/>
          </p:nvSpPr>
          <p:spPr bwMode="auto">
            <a:xfrm>
              <a:off x="1494" y="1017"/>
              <a:ext cx="165" cy="20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8" name="Line 35"/>
            <p:cNvSpPr>
              <a:spLocks noChangeShapeType="1"/>
            </p:cNvSpPr>
            <p:nvPr/>
          </p:nvSpPr>
          <p:spPr bwMode="auto">
            <a:xfrm flipV="1">
              <a:off x="1653" y="1170"/>
              <a:ext cx="96" cy="4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49" name="Line 36"/>
            <p:cNvSpPr>
              <a:spLocks noChangeShapeType="1"/>
            </p:cNvSpPr>
            <p:nvPr/>
          </p:nvSpPr>
          <p:spPr bwMode="auto">
            <a:xfrm>
              <a:off x="1749" y="1170"/>
              <a:ext cx="24" cy="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0" name="Oval 37"/>
            <p:cNvSpPr>
              <a:spLocks noChangeArrowheads="1"/>
            </p:cNvSpPr>
            <p:nvPr/>
          </p:nvSpPr>
          <p:spPr bwMode="auto">
            <a:xfrm>
              <a:off x="1470" y="960"/>
              <a:ext cx="51"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51" name="Line 38"/>
            <p:cNvSpPr>
              <a:spLocks noChangeShapeType="1"/>
            </p:cNvSpPr>
            <p:nvPr/>
          </p:nvSpPr>
          <p:spPr bwMode="auto">
            <a:xfrm flipH="1">
              <a:off x="1980" y="1134"/>
              <a:ext cx="39" cy="14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2" name="Line 39"/>
            <p:cNvSpPr>
              <a:spLocks noChangeShapeType="1"/>
            </p:cNvSpPr>
            <p:nvPr/>
          </p:nvSpPr>
          <p:spPr bwMode="auto">
            <a:xfrm>
              <a:off x="1983" y="1281"/>
              <a:ext cx="30" cy="7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3" name="Line 40"/>
            <p:cNvSpPr>
              <a:spLocks noChangeShapeType="1"/>
            </p:cNvSpPr>
            <p:nvPr/>
          </p:nvSpPr>
          <p:spPr bwMode="auto">
            <a:xfrm flipH="1">
              <a:off x="1992" y="1362"/>
              <a:ext cx="21" cy="41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4" name="Line 41"/>
            <p:cNvSpPr>
              <a:spLocks noChangeShapeType="1"/>
            </p:cNvSpPr>
            <p:nvPr/>
          </p:nvSpPr>
          <p:spPr bwMode="auto">
            <a:xfrm>
              <a:off x="1890" y="1410"/>
              <a:ext cx="15"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5" name="Line 42"/>
            <p:cNvSpPr>
              <a:spLocks noChangeShapeType="1"/>
            </p:cNvSpPr>
            <p:nvPr/>
          </p:nvSpPr>
          <p:spPr bwMode="auto">
            <a:xfrm flipH="1">
              <a:off x="1791" y="1410"/>
              <a:ext cx="93"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6" name="Line 43"/>
            <p:cNvSpPr>
              <a:spLocks noChangeShapeType="1"/>
            </p:cNvSpPr>
            <p:nvPr/>
          </p:nvSpPr>
          <p:spPr bwMode="auto">
            <a:xfrm>
              <a:off x="1902" y="1779"/>
              <a:ext cx="9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7557" name="Oval 44"/>
            <p:cNvSpPr>
              <a:spLocks noChangeArrowheads="1"/>
            </p:cNvSpPr>
            <p:nvPr/>
          </p:nvSpPr>
          <p:spPr bwMode="auto">
            <a:xfrm>
              <a:off x="1863"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47558" name="Group 45"/>
            <p:cNvGrpSpPr>
              <a:grpSpLocks/>
            </p:cNvGrpSpPr>
            <p:nvPr/>
          </p:nvGrpSpPr>
          <p:grpSpPr bwMode="auto">
            <a:xfrm flipH="1">
              <a:off x="1724" y="828"/>
              <a:ext cx="205" cy="111"/>
              <a:chOff x="806" y="456"/>
              <a:chExt cx="319" cy="249"/>
            </a:xfrm>
          </p:grpSpPr>
          <p:sp>
            <p:nvSpPr>
              <p:cNvPr id="147559" name="Freeform 46"/>
              <p:cNvSpPr>
                <a:spLocks/>
              </p:cNvSpPr>
              <p:nvPr/>
            </p:nvSpPr>
            <p:spPr bwMode="auto">
              <a:xfrm>
                <a:off x="806" y="456"/>
                <a:ext cx="319" cy="249"/>
              </a:xfrm>
              <a:custGeom>
                <a:avLst/>
                <a:gdLst>
                  <a:gd name="T0" fmla="*/ 132 w 319"/>
                  <a:gd name="T1" fmla="*/ 29 h 249"/>
                  <a:gd name="T2" fmla="*/ 82 w 319"/>
                  <a:gd name="T3" fmla="*/ 18 h 249"/>
                  <a:gd name="T4" fmla="*/ 55 w 319"/>
                  <a:gd name="T5" fmla="*/ 27 h 249"/>
                  <a:gd name="T6" fmla="*/ 41 w 319"/>
                  <a:gd name="T7" fmla="*/ 34 h 249"/>
                  <a:gd name="T8" fmla="*/ 25 w 319"/>
                  <a:gd name="T9" fmla="*/ 51 h 249"/>
                  <a:gd name="T10" fmla="*/ 17 w 319"/>
                  <a:gd name="T11" fmla="*/ 67 h 249"/>
                  <a:gd name="T12" fmla="*/ 7 w 319"/>
                  <a:gd name="T13" fmla="*/ 93 h 249"/>
                  <a:gd name="T14" fmla="*/ 4 w 319"/>
                  <a:gd name="T15" fmla="*/ 111 h 249"/>
                  <a:gd name="T16" fmla="*/ 1 w 319"/>
                  <a:gd name="T17" fmla="*/ 135 h 249"/>
                  <a:gd name="T18" fmla="*/ 1 w 319"/>
                  <a:gd name="T19" fmla="*/ 155 h 249"/>
                  <a:gd name="T20" fmla="*/ 3 w 319"/>
                  <a:gd name="T21" fmla="*/ 167 h 249"/>
                  <a:gd name="T22" fmla="*/ 6 w 319"/>
                  <a:gd name="T23" fmla="*/ 185 h 249"/>
                  <a:gd name="T24" fmla="*/ 23 w 319"/>
                  <a:gd name="T25" fmla="*/ 195 h 249"/>
                  <a:gd name="T26" fmla="*/ 29 w 319"/>
                  <a:gd name="T27" fmla="*/ 211 h 249"/>
                  <a:gd name="T28" fmla="*/ 44 w 319"/>
                  <a:gd name="T29" fmla="*/ 231 h 249"/>
                  <a:gd name="T30" fmla="*/ 56 w 319"/>
                  <a:gd name="T31" fmla="*/ 238 h 249"/>
                  <a:gd name="T32" fmla="*/ 76 w 319"/>
                  <a:gd name="T33" fmla="*/ 244 h 249"/>
                  <a:gd name="T34" fmla="*/ 91 w 319"/>
                  <a:gd name="T35" fmla="*/ 246 h 249"/>
                  <a:gd name="T36" fmla="*/ 121 w 319"/>
                  <a:gd name="T37" fmla="*/ 247 h 249"/>
                  <a:gd name="T38" fmla="*/ 143 w 319"/>
                  <a:gd name="T39" fmla="*/ 247 h 249"/>
                  <a:gd name="T40" fmla="*/ 180 w 319"/>
                  <a:gd name="T41" fmla="*/ 249 h 249"/>
                  <a:gd name="T42" fmla="*/ 207 w 319"/>
                  <a:gd name="T43" fmla="*/ 248 h 249"/>
                  <a:gd name="T44" fmla="*/ 235 w 319"/>
                  <a:gd name="T45" fmla="*/ 243 h 249"/>
                  <a:gd name="T46" fmla="*/ 259 w 319"/>
                  <a:gd name="T47" fmla="*/ 237 h 249"/>
                  <a:gd name="T48" fmla="*/ 292 w 319"/>
                  <a:gd name="T49" fmla="*/ 228 h 249"/>
                  <a:gd name="T50" fmla="*/ 311 w 319"/>
                  <a:gd name="T51" fmla="*/ 211 h 249"/>
                  <a:gd name="T52" fmla="*/ 319 w 319"/>
                  <a:gd name="T53" fmla="*/ 201 h 249"/>
                  <a:gd name="T54" fmla="*/ 313 w 319"/>
                  <a:gd name="T55" fmla="*/ 189 h 249"/>
                  <a:gd name="T56" fmla="*/ 293 w 319"/>
                  <a:gd name="T57" fmla="*/ 181 h 249"/>
                  <a:gd name="T58" fmla="*/ 278 w 319"/>
                  <a:gd name="T59" fmla="*/ 175 h 249"/>
                  <a:gd name="T60" fmla="*/ 251 w 319"/>
                  <a:gd name="T61" fmla="*/ 180 h 249"/>
                  <a:gd name="T62" fmla="*/ 224 w 319"/>
                  <a:gd name="T63" fmla="*/ 186 h 249"/>
                  <a:gd name="T64" fmla="*/ 202 w 319"/>
                  <a:gd name="T65" fmla="*/ 190 h 249"/>
                  <a:gd name="T66" fmla="*/ 182 w 319"/>
                  <a:gd name="T67" fmla="*/ 193 h 249"/>
                  <a:gd name="T68" fmla="*/ 139 w 319"/>
                  <a:gd name="T69" fmla="*/ 193 h 249"/>
                  <a:gd name="T70" fmla="*/ 16 w 319"/>
                  <a:gd name="T71" fmla="*/ 195 h 249"/>
                  <a:gd name="T72" fmla="*/ 76 w 319"/>
                  <a:gd name="T73" fmla="*/ 192 h 249"/>
                  <a:gd name="T74" fmla="*/ 171 w 319"/>
                  <a:gd name="T75" fmla="*/ 179 h 249"/>
                  <a:gd name="T76" fmla="*/ 132 w 319"/>
                  <a:gd name="T77" fmla="*/ 29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9"/>
                  <a:gd name="T118" fmla="*/ 0 h 249"/>
                  <a:gd name="T119" fmla="*/ 319 w 31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9" h="249">
                    <a:moveTo>
                      <a:pt x="132" y="29"/>
                    </a:moveTo>
                    <a:cubicBezTo>
                      <a:pt x="117" y="0"/>
                      <a:pt x="95" y="18"/>
                      <a:pt x="82" y="18"/>
                    </a:cubicBezTo>
                    <a:cubicBezTo>
                      <a:pt x="69" y="18"/>
                      <a:pt x="62" y="24"/>
                      <a:pt x="55" y="27"/>
                    </a:cubicBezTo>
                    <a:cubicBezTo>
                      <a:pt x="48" y="30"/>
                      <a:pt x="46" y="30"/>
                      <a:pt x="41" y="34"/>
                    </a:cubicBezTo>
                    <a:cubicBezTo>
                      <a:pt x="36" y="38"/>
                      <a:pt x="29" y="46"/>
                      <a:pt x="25" y="51"/>
                    </a:cubicBezTo>
                    <a:cubicBezTo>
                      <a:pt x="21" y="56"/>
                      <a:pt x="20" y="60"/>
                      <a:pt x="17" y="67"/>
                    </a:cubicBezTo>
                    <a:cubicBezTo>
                      <a:pt x="14" y="74"/>
                      <a:pt x="9" y="86"/>
                      <a:pt x="7" y="93"/>
                    </a:cubicBezTo>
                    <a:cubicBezTo>
                      <a:pt x="5" y="100"/>
                      <a:pt x="5" y="104"/>
                      <a:pt x="4" y="111"/>
                    </a:cubicBezTo>
                    <a:cubicBezTo>
                      <a:pt x="3" y="118"/>
                      <a:pt x="2" y="128"/>
                      <a:pt x="1" y="135"/>
                    </a:cubicBezTo>
                    <a:cubicBezTo>
                      <a:pt x="0" y="142"/>
                      <a:pt x="1" y="150"/>
                      <a:pt x="1" y="155"/>
                    </a:cubicBezTo>
                    <a:cubicBezTo>
                      <a:pt x="1" y="160"/>
                      <a:pt x="2" y="162"/>
                      <a:pt x="3" y="167"/>
                    </a:cubicBezTo>
                    <a:cubicBezTo>
                      <a:pt x="4" y="172"/>
                      <a:pt x="3" y="180"/>
                      <a:pt x="6" y="185"/>
                    </a:cubicBezTo>
                    <a:cubicBezTo>
                      <a:pt x="9" y="190"/>
                      <a:pt x="19" y="191"/>
                      <a:pt x="23" y="195"/>
                    </a:cubicBezTo>
                    <a:cubicBezTo>
                      <a:pt x="27" y="199"/>
                      <a:pt x="26" y="205"/>
                      <a:pt x="29" y="211"/>
                    </a:cubicBezTo>
                    <a:cubicBezTo>
                      <a:pt x="32" y="217"/>
                      <a:pt x="40" y="227"/>
                      <a:pt x="44" y="231"/>
                    </a:cubicBezTo>
                    <a:cubicBezTo>
                      <a:pt x="48" y="235"/>
                      <a:pt x="51" y="236"/>
                      <a:pt x="56" y="238"/>
                    </a:cubicBezTo>
                    <a:cubicBezTo>
                      <a:pt x="61" y="240"/>
                      <a:pt x="70" y="243"/>
                      <a:pt x="76" y="244"/>
                    </a:cubicBezTo>
                    <a:cubicBezTo>
                      <a:pt x="82" y="245"/>
                      <a:pt x="84" y="246"/>
                      <a:pt x="91" y="246"/>
                    </a:cubicBezTo>
                    <a:cubicBezTo>
                      <a:pt x="98" y="246"/>
                      <a:pt x="112" y="247"/>
                      <a:pt x="121" y="247"/>
                    </a:cubicBezTo>
                    <a:cubicBezTo>
                      <a:pt x="130" y="247"/>
                      <a:pt x="133" y="247"/>
                      <a:pt x="143" y="247"/>
                    </a:cubicBezTo>
                    <a:cubicBezTo>
                      <a:pt x="153" y="247"/>
                      <a:pt x="169" y="249"/>
                      <a:pt x="180" y="249"/>
                    </a:cubicBezTo>
                    <a:cubicBezTo>
                      <a:pt x="191" y="249"/>
                      <a:pt x="198" y="249"/>
                      <a:pt x="207" y="248"/>
                    </a:cubicBezTo>
                    <a:cubicBezTo>
                      <a:pt x="216" y="247"/>
                      <a:pt x="226" y="245"/>
                      <a:pt x="235" y="243"/>
                    </a:cubicBezTo>
                    <a:cubicBezTo>
                      <a:pt x="244" y="241"/>
                      <a:pt x="250" y="239"/>
                      <a:pt x="259" y="237"/>
                    </a:cubicBezTo>
                    <a:cubicBezTo>
                      <a:pt x="268" y="235"/>
                      <a:pt x="283" y="232"/>
                      <a:pt x="292" y="228"/>
                    </a:cubicBezTo>
                    <a:cubicBezTo>
                      <a:pt x="301" y="224"/>
                      <a:pt x="307" y="215"/>
                      <a:pt x="311" y="211"/>
                    </a:cubicBezTo>
                    <a:cubicBezTo>
                      <a:pt x="315" y="207"/>
                      <a:pt x="319" y="205"/>
                      <a:pt x="319" y="201"/>
                    </a:cubicBezTo>
                    <a:cubicBezTo>
                      <a:pt x="319" y="197"/>
                      <a:pt x="317" y="192"/>
                      <a:pt x="313" y="189"/>
                    </a:cubicBezTo>
                    <a:cubicBezTo>
                      <a:pt x="309" y="186"/>
                      <a:pt x="299" y="183"/>
                      <a:pt x="293" y="181"/>
                    </a:cubicBezTo>
                    <a:cubicBezTo>
                      <a:pt x="287" y="179"/>
                      <a:pt x="285" y="175"/>
                      <a:pt x="278" y="175"/>
                    </a:cubicBezTo>
                    <a:cubicBezTo>
                      <a:pt x="271" y="175"/>
                      <a:pt x="260" y="178"/>
                      <a:pt x="251" y="180"/>
                    </a:cubicBezTo>
                    <a:cubicBezTo>
                      <a:pt x="242" y="182"/>
                      <a:pt x="232" y="184"/>
                      <a:pt x="224" y="186"/>
                    </a:cubicBezTo>
                    <a:cubicBezTo>
                      <a:pt x="216" y="188"/>
                      <a:pt x="209" y="189"/>
                      <a:pt x="202" y="190"/>
                    </a:cubicBezTo>
                    <a:cubicBezTo>
                      <a:pt x="195" y="191"/>
                      <a:pt x="192" y="193"/>
                      <a:pt x="182" y="193"/>
                    </a:cubicBezTo>
                    <a:cubicBezTo>
                      <a:pt x="172" y="193"/>
                      <a:pt x="167" y="193"/>
                      <a:pt x="139" y="193"/>
                    </a:cubicBezTo>
                    <a:cubicBezTo>
                      <a:pt x="111" y="193"/>
                      <a:pt x="26" y="195"/>
                      <a:pt x="16" y="195"/>
                    </a:cubicBezTo>
                    <a:cubicBezTo>
                      <a:pt x="6" y="195"/>
                      <a:pt x="50" y="195"/>
                      <a:pt x="76" y="192"/>
                    </a:cubicBezTo>
                    <a:cubicBezTo>
                      <a:pt x="102" y="189"/>
                      <a:pt x="162" y="206"/>
                      <a:pt x="171" y="179"/>
                    </a:cubicBezTo>
                    <a:cubicBezTo>
                      <a:pt x="180" y="152"/>
                      <a:pt x="140" y="60"/>
                      <a:pt x="132" y="29"/>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sp>
            <p:nvSpPr>
              <p:cNvPr id="147560" name="Freeform 47"/>
              <p:cNvSpPr>
                <a:spLocks/>
              </p:cNvSpPr>
              <p:nvPr/>
            </p:nvSpPr>
            <p:spPr bwMode="auto">
              <a:xfrm>
                <a:off x="920" y="466"/>
                <a:ext cx="162" cy="187"/>
              </a:xfrm>
              <a:custGeom>
                <a:avLst/>
                <a:gdLst>
                  <a:gd name="T0" fmla="*/ 7 w 162"/>
                  <a:gd name="T1" fmla="*/ 2 h 187"/>
                  <a:gd name="T2" fmla="*/ 54 w 162"/>
                  <a:gd name="T3" fmla="*/ 2 h 187"/>
                  <a:gd name="T4" fmla="*/ 88 w 162"/>
                  <a:gd name="T5" fmla="*/ 8 h 187"/>
                  <a:gd name="T6" fmla="*/ 111 w 162"/>
                  <a:gd name="T7" fmla="*/ 16 h 187"/>
                  <a:gd name="T8" fmla="*/ 122 w 162"/>
                  <a:gd name="T9" fmla="*/ 30 h 187"/>
                  <a:gd name="T10" fmla="*/ 131 w 162"/>
                  <a:gd name="T11" fmla="*/ 45 h 187"/>
                  <a:gd name="T12" fmla="*/ 137 w 162"/>
                  <a:gd name="T13" fmla="*/ 57 h 187"/>
                  <a:gd name="T14" fmla="*/ 145 w 162"/>
                  <a:gd name="T15" fmla="*/ 80 h 187"/>
                  <a:gd name="T16" fmla="*/ 151 w 162"/>
                  <a:gd name="T17" fmla="*/ 94 h 187"/>
                  <a:gd name="T18" fmla="*/ 156 w 162"/>
                  <a:gd name="T19" fmla="*/ 104 h 187"/>
                  <a:gd name="T20" fmla="*/ 160 w 162"/>
                  <a:gd name="T21" fmla="*/ 137 h 187"/>
                  <a:gd name="T22" fmla="*/ 160 w 162"/>
                  <a:gd name="T23" fmla="*/ 155 h 187"/>
                  <a:gd name="T24" fmla="*/ 154 w 162"/>
                  <a:gd name="T25" fmla="*/ 167 h 187"/>
                  <a:gd name="T26" fmla="*/ 112 w 162"/>
                  <a:gd name="T27" fmla="*/ 178 h 187"/>
                  <a:gd name="T28" fmla="*/ 62 w 162"/>
                  <a:gd name="T29" fmla="*/ 183 h 187"/>
                  <a:gd name="T30" fmla="*/ 58 w 162"/>
                  <a:gd name="T31" fmla="*/ 153 h 187"/>
                  <a:gd name="T32" fmla="*/ 52 w 162"/>
                  <a:gd name="T33" fmla="*/ 123 h 187"/>
                  <a:gd name="T34" fmla="*/ 44 w 162"/>
                  <a:gd name="T35" fmla="*/ 96 h 187"/>
                  <a:gd name="T36" fmla="*/ 38 w 162"/>
                  <a:gd name="T37" fmla="*/ 62 h 187"/>
                  <a:gd name="T38" fmla="*/ 25 w 162"/>
                  <a:gd name="T39" fmla="*/ 39 h 187"/>
                  <a:gd name="T40" fmla="*/ 13 w 162"/>
                  <a:gd name="T41" fmla="*/ 15 h 187"/>
                  <a:gd name="T42" fmla="*/ 7 w 162"/>
                  <a:gd name="T43" fmla="*/ 2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2"/>
                  <a:gd name="T67" fmla="*/ 0 h 187"/>
                  <a:gd name="T68" fmla="*/ 162 w 16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2" h="187">
                    <a:moveTo>
                      <a:pt x="7" y="2"/>
                    </a:moveTo>
                    <a:cubicBezTo>
                      <a:pt x="14" y="0"/>
                      <a:pt x="41" y="1"/>
                      <a:pt x="54" y="2"/>
                    </a:cubicBezTo>
                    <a:cubicBezTo>
                      <a:pt x="67" y="3"/>
                      <a:pt x="79" y="6"/>
                      <a:pt x="88" y="8"/>
                    </a:cubicBezTo>
                    <a:cubicBezTo>
                      <a:pt x="97" y="10"/>
                      <a:pt x="105" y="12"/>
                      <a:pt x="111" y="16"/>
                    </a:cubicBezTo>
                    <a:cubicBezTo>
                      <a:pt x="117" y="20"/>
                      <a:pt x="119" y="25"/>
                      <a:pt x="122" y="30"/>
                    </a:cubicBezTo>
                    <a:cubicBezTo>
                      <a:pt x="125" y="35"/>
                      <a:pt x="129" y="41"/>
                      <a:pt x="131" y="45"/>
                    </a:cubicBezTo>
                    <a:cubicBezTo>
                      <a:pt x="133" y="49"/>
                      <a:pt x="135" y="51"/>
                      <a:pt x="137" y="57"/>
                    </a:cubicBezTo>
                    <a:cubicBezTo>
                      <a:pt x="139" y="63"/>
                      <a:pt x="143" y="74"/>
                      <a:pt x="145" y="80"/>
                    </a:cubicBezTo>
                    <a:cubicBezTo>
                      <a:pt x="147" y="86"/>
                      <a:pt x="149" y="90"/>
                      <a:pt x="151" y="94"/>
                    </a:cubicBezTo>
                    <a:cubicBezTo>
                      <a:pt x="153" y="98"/>
                      <a:pt x="155" y="97"/>
                      <a:pt x="156" y="104"/>
                    </a:cubicBezTo>
                    <a:cubicBezTo>
                      <a:pt x="157" y="111"/>
                      <a:pt x="159" y="129"/>
                      <a:pt x="160" y="137"/>
                    </a:cubicBezTo>
                    <a:cubicBezTo>
                      <a:pt x="161" y="145"/>
                      <a:pt x="161" y="150"/>
                      <a:pt x="160" y="155"/>
                    </a:cubicBezTo>
                    <a:cubicBezTo>
                      <a:pt x="159" y="160"/>
                      <a:pt x="162" y="163"/>
                      <a:pt x="154" y="167"/>
                    </a:cubicBezTo>
                    <a:cubicBezTo>
                      <a:pt x="146" y="171"/>
                      <a:pt x="127" y="175"/>
                      <a:pt x="112" y="178"/>
                    </a:cubicBezTo>
                    <a:cubicBezTo>
                      <a:pt x="97" y="181"/>
                      <a:pt x="71" y="187"/>
                      <a:pt x="62" y="183"/>
                    </a:cubicBezTo>
                    <a:cubicBezTo>
                      <a:pt x="53" y="179"/>
                      <a:pt x="60" y="163"/>
                      <a:pt x="58" y="153"/>
                    </a:cubicBezTo>
                    <a:cubicBezTo>
                      <a:pt x="56" y="143"/>
                      <a:pt x="54" y="132"/>
                      <a:pt x="52" y="123"/>
                    </a:cubicBezTo>
                    <a:cubicBezTo>
                      <a:pt x="50" y="114"/>
                      <a:pt x="46" y="106"/>
                      <a:pt x="44" y="96"/>
                    </a:cubicBezTo>
                    <a:cubicBezTo>
                      <a:pt x="42" y="86"/>
                      <a:pt x="41" y="71"/>
                      <a:pt x="38" y="62"/>
                    </a:cubicBezTo>
                    <a:cubicBezTo>
                      <a:pt x="35" y="53"/>
                      <a:pt x="29" y="47"/>
                      <a:pt x="25" y="39"/>
                    </a:cubicBezTo>
                    <a:cubicBezTo>
                      <a:pt x="21" y="31"/>
                      <a:pt x="16" y="21"/>
                      <a:pt x="13" y="15"/>
                    </a:cubicBezTo>
                    <a:cubicBezTo>
                      <a:pt x="10" y="9"/>
                      <a:pt x="0" y="4"/>
                      <a:pt x="7" y="2"/>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grpSp>
      </p:grpSp>
      <p:grpSp>
        <p:nvGrpSpPr>
          <p:cNvPr id="147506" name="Group 28"/>
          <p:cNvGrpSpPr>
            <a:grpSpLocks noChangeAspect="1"/>
          </p:cNvGrpSpPr>
          <p:nvPr/>
        </p:nvGrpSpPr>
        <p:grpSpPr bwMode="auto">
          <a:xfrm>
            <a:off x="10458057" y="3531781"/>
            <a:ext cx="287338" cy="440583"/>
            <a:chOff x="1248" y="3200"/>
            <a:chExt cx="240" cy="368"/>
          </a:xfrm>
        </p:grpSpPr>
        <p:sp>
          <p:nvSpPr>
            <p:cNvPr id="147536"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37"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1" name="Folded Corner 180"/>
          <p:cNvSpPr/>
          <p:nvPr/>
        </p:nvSpPr>
        <p:spPr>
          <a:xfrm>
            <a:off x="10459645" y="4038619"/>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85059" y="405993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3385121" y="4059932"/>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3885184" y="405993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7511" name="Group 47"/>
          <p:cNvGrpSpPr>
            <a:grpSpLocks noChangeAspect="1"/>
          </p:cNvGrpSpPr>
          <p:nvPr/>
        </p:nvGrpSpPr>
        <p:grpSpPr bwMode="auto">
          <a:xfrm>
            <a:off x="2242122" y="4411931"/>
            <a:ext cx="287337" cy="440583"/>
            <a:chOff x="1248" y="3536"/>
            <a:chExt cx="240" cy="368"/>
          </a:xfrm>
        </p:grpSpPr>
        <p:sp>
          <p:nvSpPr>
            <p:cNvPr id="14753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3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7512" name="Group 47"/>
          <p:cNvGrpSpPr>
            <a:grpSpLocks noChangeAspect="1"/>
          </p:cNvGrpSpPr>
          <p:nvPr/>
        </p:nvGrpSpPr>
        <p:grpSpPr bwMode="auto">
          <a:xfrm>
            <a:off x="1884933" y="4413522"/>
            <a:ext cx="287338" cy="440585"/>
            <a:chOff x="1248" y="3536"/>
            <a:chExt cx="240" cy="368"/>
          </a:xfrm>
        </p:grpSpPr>
        <p:sp>
          <p:nvSpPr>
            <p:cNvPr id="14753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3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7513" name="Group 47"/>
          <p:cNvGrpSpPr>
            <a:grpSpLocks noChangeAspect="1"/>
          </p:cNvGrpSpPr>
          <p:nvPr/>
        </p:nvGrpSpPr>
        <p:grpSpPr bwMode="auto">
          <a:xfrm>
            <a:off x="2240533" y="4697681"/>
            <a:ext cx="287338" cy="440583"/>
            <a:chOff x="1248" y="3536"/>
            <a:chExt cx="240" cy="368"/>
          </a:xfrm>
        </p:grpSpPr>
        <p:sp>
          <p:nvSpPr>
            <p:cNvPr id="14753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3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7514" name="Group 47"/>
          <p:cNvGrpSpPr>
            <a:grpSpLocks noChangeAspect="1"/>
          </p:cNvGrpSpPr>
          <p:nvPr/>
        </p:nvGrpSpPr>
        <p:grpSpPr bwMode="auto">
          <a:xfrm>
            <a:off x="1884933" y="4699272"/>
            <a:ext cx="287338" cy="440585"/>
            <a:chOff x="1248" y="3536"/>
            <a:chExt cx="240" cy="368"/>
          </a:xfrm>
        </p:grpSpPr>
        <p:sp>
          <p:nvSpPr>
            <p:cNvPr id="14752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2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7515" name="Group 47"/>
          <p:cNvGrpSpPr>
            <a:grpSpLocks noChangeAspect="1"/>
          </p:cNvGrpSpPr>
          <p:nvPr/>
        </p:nvGrpSpPr>
        <p:grpSpPr bwMode="auto">
          <a:xfrm>
            <a:off x="1527747" y="4413522"/>
            <a:ext cx="287337" cy="440585"/>
            <a:chOff x="1248" y="3536"/>
            <a:chExt cx="240" cy="368"/>
          </a:xfrm>
        </p:grpSpPr>
        <p:sp>
          <p:nvSpPr>
            <p:cNvPr id="14752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2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7516" name="Group 47"/>
          <p:cNvGrpSpPr>
            <a:grpSpLocks noChangeAspect="1"/>
          </p:cNvGrpSpPr>
          <p:nvPr/>
        </p:nvGrpSpPr>
        <p:grpSpPr bwMode="auto">
          <a:xfrm>
            <a:off x="1527747" y="4699272"/>
            <a:ext cx="287337" cy="440585"/>
            <a:chOff x="1248" y="3536"/>
            <a:chExt cx="240" cy="368"/>
          </a:xfrm>
        </p:grpSpPr>
        <p:sp>
          <p:nvSpPr>
            <p:cNvPr id="14752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752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sp>
        <p:nvSpPr>
          <p:cNvPr id="203" name="Folded Corner 202"/>
          <p:cNvSpPr/>
          <p:nvPr/>
        </p:nvSpPr>
        <p:spPr>
          <a:xfrm>
            <a:off x="2853309" y="448855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13684" y="448855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82009" y="448855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27909" y="483145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13684" y="4845744"/>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82009" y="479018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 name="Rectangle 39"/>
          <p:cNvSpPr>
            <a:spLocks noChangeArrowheads="1"/>
          </p:cNvSpPr>
          <p:nvPr/>
        </p:nvSpPr>
        <p:spPr bwMode="auto">
          <a:xfrm rot="-5400000">
            <a:off x="-43878" y="3275708"/>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err="1"/>
              <a:t>Proveedor</a:t>
            </a:r>
            <a:endParaRPr lang="pt-BR" altLang="en-US" sz="2000" b="1" dirty="0"/>
          </a:p>
        </p:txBody>
      </p:sp>
      <p:sp>
        <p:nvSpPr>
          <p:cNvPr id="165" name="Rectangle 40"/>
          <p:cNvSpPr>
            <a:spLocks noChangeArrowheads="1"/>
          </p:cNvSpPr>
          <p:nvPr/>
        </p:nvSpPr>
        <p:spPr bwMode="auto">
          <a:xfrm>
            <a:off x="2813621" y="1775520"/>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Tarjetas </a:t>
            </a:r>
            <a:r>
              <a:rPr lang="pt-BR" altLang="en-US" sz="1400" dirty="0" err="1">
                <a:solidFill>
                  <a:srgbClr val="000000"/>
                </a:solidFill>
              </a:rPr>
              <a:t>Kanban</a:t>
            </a:r>
            <a:r>
              <a:rPr lang="pt-BR" altLang="en-US" sz="1400" dirty="0">
                <a:solidFill>
                  <a:srgbClr val="000000"/>
                </a:solidFill>
              </a:rPr>
              <a:t> </a:t>
            </a:r>
          </a:p>
        </p:txBody>
      </p:sp>
      <p:sp>
        <p:nvSpPr>
          <p:cNvPr id="166" name="TextBox 56"/>
          <p:cNvSpPr txBox="1">
            <a:spLocks noChangeArrowheads="1"/>
          </p:cNvSpPr>
          <p:nvPr/>
        </p:nvSpPr>
        <p:spPr bwMode="auto">
          <a:xfrm>
            <a:off x="1527746" y="5275958"/>
            <a:ext cx="1188146"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a:t>Max: </a:t>
            </a:r>
            <a:r>
              <a:rPr lang="pt-PT" altLang="en-US" sz="1400"/>
              <a:t>6 </a:t>
            </a:r>
            <a:r>
              <a:rPr lang="pt-PT" altLang="en-US" sz="1400" err="1"/>
              <a:t>parts</a:t>
            </a:r>
            <a:endParaRPr lang="pt-PT" altLang="en-US" sz="1400"/>
          </a:p>
          <a:p>
            <a:pPr eaLnBrk="1" hangingPunct="1">
              <a:lnSpc>
                <a:spcPts val="1300"/>
              </a:lnSpc>
              <a:spcAft>
                <a:spcPts val="600"/>
              </a:spcAft>
            </a:pPr>
            <a:r>
              <a:rPr lang="pt-PT" altLang="en-US" sz="1400" b="1">
                <a:solidFill>
                  <a:srgbClr val="FF0000"/>
                </a:solidFill>
              </a:rPr>
              <a:t>Min: </a:t>
            </a:r>
            <a:r>
              <a:rPr lang="pt-PT" altLang="en-US" sz="1400"/>
              <a:t> 2 </a:t>
            </a:r>
            <a:r>
              <a:rPr lang="pt-PT" altLang="en-US" sz="1400" err="1"/>
              <a:t>parts</a:t>
            </a:r>
            <a:endParaRPr lang="en-US" altLang="en-US" sz="1400"/>
          </a:p>
        </p:txBody>
      </p:sp>
      <p:sp>
        <p:nvSpPr>
          <p:cNvPr id="16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Kanban</a:t>
            </a:r>
          </a:p>
        </p:txBody>
      </p:sp>
      <p:sp>
        <p:nvSpPr>
          <p:cNvPr id="168" name="Content Placeholder 2"/>
          <p:cNvSpPr txBox="1">
            <a:spLocks/>
          </p:cNvSpPr>
          <p:nvPr/>
        </p:nvSpPr>
        <p:spPr>
          <a:xfrm>
            <a:off x="3724676" y="5408884"/>
            <a:ext cx="4742822" cy="505895"/>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t-PT" altLang="en-US" b="1" dirty="0">
                <a:cs typeface="Calibri"/>
              </a:rPr>
              <a:t>La tarjeta </a:t>
            </a:r>
            <a:r>
              <a:rPr lang="pt-PT" altLang="en-US" b="1" dirty="0" err="1">
                <a:cs typeface="Calibri"/>
              </a:rPr>
              <a:t>es</a:t>
            </a:r>
            <a:r>
              <a:rPr lang="pt-PT" altLang="en-US" b="1" dirty="0">
                <a:cs typeface="Calibri"/>
              </a:rPr>
              <a:t> colocada </a:t>
            </a:r>
            <a:r>
              <a:rPr lang="pt-PT" altLang="en-US" b="1" dirty="0" err="1">
                <a:cs typeface="Calibri"/>
              </a:rPr>
              <a:t>en</a:t>
            </a:r>
            <a:r>
              <a:rPr lang="pt-PT" altLang="en-US" b="1" dirty="0">
                <a:cs typeface="Calibri"/>
              </a:rPr>
              <a:t> el </a:t>
            </a:r>
            <a:r>
              <a:rPr lang="pt-PT" altLang="en-US" b="1" dirty="0" err="1">
                <a:cs typeface="Calibri"/>
              </a:rPr>
              <a:t>panel</a:t>
            </a:r>
            <a:r>
              <a:rPr lang="pt-PT" altLang="en-US" b="1" dirty="0">
                <a:cs typeface="Calibri"/>
              </a:rPr>
              <a:t> </a:t>
            </a:r>
            <a:r>
              <a:rPr lang="pt-PT" altLang="en-US" b="1" dirty="0" err="1">
                <a:cs typeface="Calibri"/>
              </a:rPr>
              <a:t>kanban</a:t>
            </a:r>
          </a:p>
        </p:txBody>
      </p:sp>
      <p:sp>
        <p:nvSpPr>
          <p:cNvPr id="15" name="Rectangle 2">
            <a:extLst>
              <a:ext uri="{FF2B5EF4-FFF2-40B4-BE49-F238E27FC236}">
                <a16:creationId xmlns:a16="http://schemas.microsoft.com/office/drawing/2014/main" id="{C3CEBC4E-C1AE-4F84-950C-E34CAE140102}"/>
              </a:ext>
            </a:extLst>
          </p:cNvPr>
          <p:cNvSpPr>
            <a:spLocks noChangeArrowheads="1"/>
          </p:cNvSpPr>
          <p:nvPr/>
        </p:nvSpPr>
        <p:spPr bwMode="auto">
          <a:xfrm>
            <a:off x="5522863" y="2964876"/>
            <a:ext cx="1736285" cy="1957893"/>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altLang="en-US" sz="2000" b="1" dirty="0"/>
          </a:p>
          <a:p>
            <a:pPr algn="ctr"/>
            <a:endParaRPr lang="pt-BR" altLang="en-US" sz="2000" b="1" dirty="0"/>
          </a:p>
          <a:p>
            <a:pPr algn="ctr"/>
            <a:endParaRPr lang="pt-BR" altLang="en-US" sz="2000" b="1" dirty="0"/>
          </a:p>
          <a:p>
            <a:pPr algn="ctr"/>
            <a:endParaRPr lang="pt-BR" altLang="en-US" sz="2000" b="1" dirty="0"/>
          </a:p>
          <a:p>
            <a:pPr algn="ctr"/>
            <a:r>
              <a:rPr lang="pt-BR" altLang="en-US" sz="2000" b="1" dirty="0">
                <a:latin typeface="Arial"/>
                <a:cs typeface="Arial"/>
              </a:rPr>
              <a:t>Cliente</a:t>
            </a:r>
            <a:endParaRPr lang="pt-BR" altLang="en-US" sz="2000" dirty="0"/>
          </a:p>
        </p:txBody>
      </p:sp>
    </p:spTree>
    <p:extLst>
      <p:ext uri="{BB962C8B-B14F-4D97-AF65-F5344CB8AC3E}">
        <p14:creationId xmlns:p14="http://schemas.microsoft.com/office/powerpoint/2010/main" val="1635258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6" presetClass="path" presetSubtype="0" accel="50000" decel="50000" fill="hold" grpId="0" nodeType="withEffect">
                                  <p:stCondLst>
                                    <p:cond delay="0"/>
                                  </p:stCondLst>
                                  <p:childTnLst>
                                    <p:animMotion origin="layout" path="M 3.33333E-6 -2.59259E-6 L -0.05782 -0.17083 " pathEditMode="relative" rAng="0" ptsTypes="AA">
                                      <p:cBhvr>
                                        <p:cTn id="6" dur="2000" fill="hold"/>
                                        <p:tgtEl>
                                          <p:spTgt spid="181"/>
                                        </p:tgtEl>
                                        <p:attrNameLst>
                                          <p:attrName>ppt_x</p:attrName>
                                          <p:attrName>ppt_y</p:attrName>
                                        </p:attrNameLst>
                                      </p:cBhvr>
                                      <p:rCtr x="-2904" y="-86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1739642" y="2057699"/>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80270" y="2409527"/>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4" name="Group 50"/>
          <p:cNvGrpSpPr>
            <a:grpSpLocks noChangeAspect="1"/>
          </p:cNvGrpSpPr>
          <p:nvPr/>
        </p:nvGrpSpPr>
        <p:grpSpPr bwMode="auto">
          <a:xfrm>
            <a:off x="1880270" y="2052337"/>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5" name="Group 50"/>
          <p:cNvGrpSpPr>
            <a:grpSpLocks noChangeAspect="1"/>
          </p:cNvGrpSpPr>
          <p:nvPr/>
        </p:nvGrpSpPr>
        <p:grpSpPr bwMode="auto">
          <a:xfrm>
            <a:off x="1523080" y="2052337"/>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6" name="Group 50"/>
          <p:cNvGrpSpPr>
            <a:grpSpLocks noChangeAspect="1"/>
          </p:cNvGrpSpPr>
          <p:nvPr/>
        </p:nvGrpSpPr>
        <p:grpSpPr bwMode="auto">
          <a:xfrm>
            <a:off x="2239708" y="2052337"/>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7" name="Group 50"/>
          <p:cNvGrpSpPr>
            <a:grpSpLocks noChangeAspect="1"/>
          </p:cNvGrpSpPr>
          <p:nvPr/>
        </p:nvGrpSpPr>
        <p:grpSpPr bwMode="auto">
          <a:xfrm>
            <a:off x="1525328" y="2409527"/>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8" name="Group 50"/>
          <p:cNvGrpSpPr>
            <a:grpSpLocks noChangeAspect="1"/>
          </p:cNvGrpSpPr>
          <p:nvPr/>
        </p:nvGrpSpPr>
        <p:grpSpPr bwMode="auto">
          <a:xfrm>
            <a:off x="2239708" y="2409527"/>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9" name="Group 44"/>
          <p:cNvGrpSpPr>
            <a:grpSpLocks noChangeAspect="1"/>
          </p:cNvGrpSpPr>
          <p:nvPr/>
        </p:nvGrpSpPr>
        <p:grpSpPr bwMode="auto">
          <a:xfrm>
            <a:off x="9270766" y="2361980"/>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0" name="Group 44"/>
          <p:cNvGrpSpPr>
            <a:grpSpLocks noChangeAspect="1"/>
          </p:cNvGrpSpPr>
          <p:nvPr/>
        </p:nvGrpSpPr>
        <p:grpSpPr bwMode="auto">
          <a:xfrm>
            <a:off x="1525328" y="2838155"/>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1" name="Group 44"/>
          <p:cNvGrpSpPr>
            <a:grpSpLocks noChangeAspect="1"/>
          </p:cNvGrpSpPr>
          <p:nvPr/>
        </p:nvGrpSpPr>
        <p:grpSpPr bwMode="auto">
          <a:xfrm>
            <a:off x="2239708" y="2838155"/>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2" name="Group 44"/>
          <p:cNvGrpSpPr>
            <a:grpSpLocks noChangeAspect="1"/>
          </p:cNvGrpSpPr>
          <p:nvPr/>
        </p:nvGrpSpPr>
        <p:grpSpPr bwMode="auto">
          <a:xfrm>
            <a:off x="2239708" y="3195345"/>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3" name="Group 44"/>
          <p:cNvGrpSpPr>
            <a:grpSpLocks noChangeAspect="1"/>
          </p:cNvGrpSpPr>
          <p:nvPr/>
        </p:nvGrpSpPr>
        <p:grpSpPr bwMode="auto">
          <a:xfrm>
            <a:off x="1882518" y="2838155"/>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 name="Group 44"/>
          <p:cNvGrpSpPr>
            <a:grpSpLocks noChangeAspect="1"/>
          </p:cNvGrpSpPr>
          <p:nvPr/>
        </p:nvGrpSpPr>
        <p:grpSpPr bwMode="auto">
          <a:xfrm>
            <a:off x="1882518" y="3195345"/>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8499" name="Group 28"/>
          <p:cNvGrpSpPr>
            <a:grpSpLocks noChangeAspect="1"/>
          </p:cNvGrpSpPr>
          <p:nvPr/>
        </p:nvGrpSpPr>
        <p:grpSpPr bwMode="auto">
          <a:xfrm>
            <a:off x="9776943" y="2360585"/>
            <a:ext cx="288925" cy="440583"/>
            <a:chOff x="1248" y="3200"/>
            <a:chExt cx="240" cy="368"/>
          </a:xfrm>
        </p:grpSpPr>
        <p:sp>
          <p:nvSpPr>
            <p:cNvPr id="14860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60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8500" name="Group 47"/>
          <p:cNvGrpSpPr>
            <a:grpSpLocks noChangeAspect="1"/>
          </p:cNvGrpSpPr>
          <p:nvPr/>
        </p:nvGrpSpPr>
        <p:grpSpPr bwMode="auto">
          <a:xfrm>
            <a:off x="10278593" y="2359001"/>
            <a:ext cx="287337" cy="440585"/>
            <a:chOff x="1248" y="3536"/>
            <a:chExt cx="240" cy="368"/>
          </a:xfrm>
        </p:grpSpPr>
        <p:sp>
          <p:nvSpPr>
            <p:cNvPr id="14860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60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cxnSp>
        <p:nvCxnSpPr>
          <p:cNvPr id="134" name="Straight Connector 133"/>
          <p:cNvCxnSpPr/>
          <p:nvPr/>
        </p:nvCxnSpPr>
        <p:spPr>
          <a:xfrm>
            <a:off x="8527580" y="3181748"/>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27580" y="3565923"/>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27580" y="3967562"/>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48504" name="Group 138"/>
          <p:cNvGrpSpPr>
            <a:grpSpLocks/>
          </p:cNvGrpSpPr>
          <p:nvPr/>
        </p:nvGrpSpPr>
        <p:grpSpPr bwMode="auto">
          <a:xfrm>
            <a:off x="8513292" y="2795987"/>
            <a:ext cx="2171700" cy="2359025"/>
            <a:chOff x="5328790" y="1214422"/>
            <a:chExt cx="2172168" cy="2358248"/>
          </a:xfrm>
        </p:grpSpPr>
        <p:grpSp>
          <p:nvGrpSpPr>
            <p:cNvPr id="148596"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84717" y="4381899"/>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84717" y="3581798"/>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84717" y="2808687"/>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54103" y="2200590"/>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13310" y="2361980"/>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sp>
        <p:nvSpPr>
          <p:cNvPr id="147" name="Folded Corner 146"/>
          <p:cNvSpPr/>
          <p:nvPr/>
        </p:nvSpPr>
        <p:spPr>
          <a:xfrm>
            <a:off x="3379553" y="2200590"/>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79616" y="2200590"/>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54103" y="2513328"/>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97016" y="2513328"/>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79616" y="2486340"/>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23080" y="3193097"/>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sp>
        <p:nvSpPr>
          <p:cNvPr id="155" name="Folded Corner 154"/>
          <p:cNvSpPr/>
          <p:nvPr/>
        </p:nvSpPr>
        <p:spPr>
          <a:xfrm>
            <a:off x="2950928" y="2913378"/>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50991" y="2914965"/>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79616" y="2914965"/>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54103" y="3199128"/>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54166" y="3199128"/>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79616" y="3200715"/>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82666" y="3699190"/>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8523" name="Group 28"/>
          <p:cNvGrpSpPr>
            <a:grpSpLocks noChangeAspect="1"/>
          </p:cNvGrpSpPr>
          <p:nvPr/>
        </p:nvGrpSpPr>
        <p:grpSpPr bwMode="auto">
          <a:xfrm>
            <a:off x="2239729" y="3981343"/>
            <a:ext cx="287337" cy="440585"/>
            <a:chOff x="1248" y="3200"/>
            <a:chExt cx="240" cy="368"/>
          </a:xfrm>
        </p:grpSpPr>
        <p:sp>
          <p:nvSpPr>
            <p:cNvPr id="14859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9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8524" name="Group 28"/>
          <p:cNvGrpSpPr>
            <a:grpSpLocks noChangeAspect="1"/>
          </p:cNvGrpSpPr>
          <p:nvPr/>
        </p:nvGrpSpPr>
        <p:grpSpPr bwMode="auto">
          <a:xfrm>
            <a:off x="1882540" y="3981343"/>
            <a:ext cx="287338" cy="440585"/>
            <a:chOff x="1248" y="3200"/>
            <a:chExt cx="240" cy="368"/>
          </a:xfrm>
        </p:grpSpPr>
        <p:sp>
          <p:nvSpPr>
            <p:cNvPr id="14859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9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8525" name="Group 28"/>
          <p:cNvGrpSpPr>
            <a:grpSpLocks noChangeAspect="1"/>
          </p:cNvGrpSpPr>
          <p:nvPr/>
        </p:nvGrpSpPr>
        <p:grpSpPr bwMode="auto">
          <a:xfrm>
            <a:off x="1882540" y="3624152"/>
            <a:ext cx="287338" cy="440583"/>
            <a:chOff x="1248" y="3200"/>
            <a:chExt cx="240" cy="368"/>
          </a:xfrm>
        </p:grpSpPr>
        <p:sp>
          <p:nvSpPr>
            <p:cNvPr id="14859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9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8526" name="Group 28"/>
          <p:cNvGrpSpPr>
            <a:grpSpLocks noChangeAspect="1"/>
          </p:cNvGrpSpPr>
          <p:nvPr/>
        </p:nvGrpSpPr>
        <p:grpSpPr bwMode="auto">
          <a:xfrm>
            <a:off x="1525354" y="3624152"/>
            <a:ext cx="287337" cy="440583"/>
            <a:chOff x="1248" y="3200"/>
            <a:chExt cx="240" cy="368"/>
          </a:xfrm>
        </p:grpSpPr>
        <p:sp>
          <p:nvSpPr>
            <p:cNvPr id="148588"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89"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8527" name="Group 28"/>
          <p:cNvGrpSpPr>
            <a:grpSpLocks noChangeAspect="1"/>
          </p:cNvGrpSpPr>
          <p:nvPr/>
        </p:nvGrpSpPr>
        <p:grpSpPr bwMode="auto">
          <a:xfrm>
            <a:off x="1525354" y="3979752"/>
            <a:ext cx="287337" cy="440583"/>
            <a:chOff x="1248" y="3200"/>
            <a:chExt cx="240" cy="368"/>
          </a:xfrm>
        </p:grpSpPr>
        <p:sp>
          <p:nvSpPr>
            <p:cNvPr id="148586"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87"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0" name="Folded Corner 179"/>
          <p:cNvSpPr/>
          <p:nvPr/>
        </p:nvSpPr>
        <p:spPr>
          <a:xfrm>
            <a:off x="3379553" y="3700778"/>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6" name="Group 161"/>
          <p:cNvGrpSpPr>
            <a:grpSpLocks/>
          </p:cNvGrpSpPr>
          <p:nvPr/>
        </p:nvGrpSpPr>
        <p:grpSpPr bwMode="auto">
          <a:xfrm>
            <a:off x="10444378" y="3534601"/>
            <a:ext cx="830263" cy="1435662"/>
            <a:chOff x="7715272" y="2423506"/>
            <a:chExt cx="830483" cy="1436370"/>
          </a:xfrm>
        </p:grpSpPr>
        <p:grpSp>
          <p:nvGrpSpPr>
            <p:cNvPr id="148559" name="Group 24"/>
            <p:cNvGrpSpPr>
              <a:grpSpLocks/>
            </p:cNvGrpSpPr>
            <p:nvPr/>
          </p:nvGrpSpPr>
          <p:grpSpPr bwMode="auto">
            <a:xfrm>
              <a:off x="7902806" y="2716860"/>
              <a:ext cx="642949" cy="1143016"/>
              <a:chOff x="1470" y="828"/>
              <a:chExt cx="552" cy="978"/>
            </a:xfrm>
          </p:grpSpPr>
          <p:sp>
            <p:nvSpPr>
              <p:cNvPr id="148563" name="Line 25"/>
              <p:cNvSpPr>
                <a:spLocks noChangeShapeType="1"/>
              </p:cNvSpPr>
              <p:nvPr/>
            </p:nvSpPr>
            <p:spPr bwMode="auto">
              <a:xfrm>
                <a:off x="1710" y="1782"/>
                <a:ext cx="8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64" name="Line 26"/>
              <p:cNvSpPr>
                <a:spLocks noChangeShapeType="1"/>
              </p:cNvSpPr>
              <p:nvPr/>
            </p:nvSpPr>
            <p:spPr bwMode="auto">
              <a:xfrm flipH="1">
                <a:off x="1710" y="1299"/>
                <a:ext cx="63" cy="48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65" name="Oval 27"/>
              <p:cNvSpPr>
                <a:spLocks noChangeArrowheads="1"/>
              </p:cNvSpPr>
              <p:nvPr/>
            </p:nvSpPr>
            <p:spPr bwMode="auto">
              <a:xfrm>
                <a:off x="1659"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66" name="Oval 28"/>
              <p:cNvSpPr>
                <a:spLocks noChangeArrowheads="1"/>
              </p:cNvSpPr>
              <p:nvPr/>
            </p:nvSpPr>
            <p:spPr bwMode="auto">
              <a:xfrm>
                <a:off x="1749" y="858"/>
                <a:ext cx="177" cy="168"/>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67" name="Line 29"/>
              <p:cNvSpPr>
                <a:spLocks noChangeShapeType="1"/>
              </p:cNvSpPr>
              <p:nvPr/>
            </p:nvSpPr>
            <p:spPr bwMode="auto">
              <a:xfrm flipV="1">
                <a:off x="1728" y="1020"/>
                <a:ext cx="234" cy="2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68" name="Line 30"/>
              <p:cNvSpPr>
                <a:spLocks noChangeShapeType="1"/>
              </p:cNvSpPr>
              <p:nvPr/>
            </p:nvSpPr>
            <p:spPr bwMode="auto">
              <a:xfrm>
                <a:off x="1953" y="1020"/>
                <a:ext cx="69" cy="12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69" name="Line 31"/>
              <p:cNvSpPr>
                <a:spLocks noChangeShapeType="1"/>
              </p:cNvSpPr>
              <p:nvPr/>
            </p:nvSpPr>
            <p:spPr bwMode="auto">
              <a:xfrm flipH="1">
                <a:off x="1668" y="1038"/>
                <a:ext cx="63" cy="9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0" name="Line 32"/>
              <p:cNvSpPr>
                <a:spLocks noChangeShapeType="1"/>
              </p:cNvSpPr>
              <p:nvPr/>
            </p:nvSpPr>
            <p:spPr bwMode="auto">
              <a:xfrm flipH="1" flipV="1">
                <a:off x="1533" y="978"/>
                <a:ext cx="135" cy="15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1" name="Line 33"/>
              <p:cNvSpPr>
                <a:spLocks noChangeShapeType="1"/>
              </p:cNvSpPr>
              <p:nvPr/>
            </p:nvSpPr>
            <p:spPr bwMode="auto">
              <a:xfrm flipH="1">
                <a:off x="1494" y="981"/>
                <a:ext cx="42" cy="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2" name="Line 34"/>
              <p:cNvSpPr>
                <a:spLocks noChangeShapeType="1"/>
              </p:cNvSpPr>
              <p:nvPr/>
            </p:nvSpPr>
            <p:spPr bwMode="auto">
              <a:xfrm>
                <a:off x="1494" y="1017"/>
                <a:ext cx="165" cy="20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3" name="Line 35"/>
              <p:cNvSpPr>
                <a:spLocks noChangeShapeType="1"/>
              </p:cNvSpPr>
              <p:nvPr/>
            </p:nvSpPr>
            <p:spPr bwMode="auto">
              <a:xfrm flipV="1">
                <a:off x="1653" y="1170"/>
                <a:ext cx="96" cy="4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4" name="Line 36"/>
              <p:cNvSpPr>
                <a:spLocks noChangeShapeType="1"/>
              </p:cNvSpPr>
              <p:nvPr/>
            </p:nvSpPr>
            <p:spPr bwMode="auto">
              <a:xfrm>
                <a:off x="1749" y="1170"/>
                <a:ext cx="24" cy="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5" name="Oval 37"/>
              <p:cNvSpPr>
                <a:spLocks noChangeArrowheads="1"/>
              </p:cNvSpPr>
              <p:nvPr/>
            </p:nvSpPr>
            <p:spPr bwMode="auto">
              <a:xfrm>
                <a:off x="1470" y="960"/>
                <a:ext cx="51"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76" name="Line 38"/>
              <p:cNvSpPr>
                <a:spLocks noChangeShapeType="1"/>
              </p:cNvSpPr>
              <p:nvPr/>
            </p:nvSpPr>
            <p:spPr bwMode="auto">
              <a:xfrm flipH="1">
                <a:off x="1980" y="1134"/>
                <a:ext cx="39" cy="14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7" name="Line 39"/>
              <p:cNvSpPr>
                <a:spLocks noChangeShapeType="1"/>
              </p:cNvSpPr>
              <p:nvPr/>
            </p:nvSpPr>
            <p:spPr bwMode="auto">
              <a:xfrm>
                <a:off x="1983" y="1281"/>
                <a:ext cx="30" cy="7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8" name="Line 40"/>
              <p:cNvSpPr>
                <a:spLocks noChangeShapeType="1"/>
              </p:cNvSpPr>
              <p:nvPr/>
            </p:nvSpPr>
            <p:spPr bwMode="auto">
              <a:xfrm flipH="1">
                <a:off x="1992" y="1362"/>
                <a:ext cx="21" cy="41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79" name="Line 41"/>
              <p:cNvSpPr>
                <a:spLocks noChangeShapeType="1"/>
              </p:cNvSpPr>
              <p:nvPr/>
            </p:nvSpPr>
            <p:spPr bwMode="auto">
              <a:xfrm>
                <a:off x="1890" y="1410"/>
                <a:ext cx="15"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80" name="Line 42"/>
              <p:cNvSpPr>
                <a:spLocks noChangeShapeType="1"/>
              </p:cNvSpPr>
              <p:nvPr/>
            </p:nvSpPr>
            <p:spPr bwMode="auto">
              <a:xfrm flipH="1">
                <a:off x="1791" y="1410"/>
                <a:ext cx="93"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81" name="Line 43"/>
              <p:cNvSpPr>
                <a:spLocks noChangeShapeType="1"/>
              </p:cNvSpPr>
              <p:nvPr/>
            </p:nvSpPr>
            <p:spPr bwMode="auto">
              <a:xfrm>
                <a:off x="1902" y="1779"/>
                <a:ext cx="9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8582" name="Oval 44"/>
              <p:cNvSpPr>
                <a:spLocks noChangeArrowheads="1"/>
              </p:cNvSpPr>
              <p:nvPr/>
            </p:nvSpPr>
            <p:spPr bwMode="auto">
              <a:xfrm>
                <a:off x="1863"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48583" name="Group 45"/>
              <p:cNvGrpSpPr>
                <a:grpSpLocks/>
              </p:cNvGrpSpPr>
              <p:nvPr/>
            </p:nvGrpSpPr>
            <p:grpSpPr bwMode="auto">
              <a:xfrm flipH="1">
                <a:off x="1724" y="828"/>
                <a:ext cx="205" cy="111"/>
                <a:chOff x="806" y="456"/>
                <a:chExt cx="319" cy="249"/>
              </a:xfrm>
            </p:grpSpPr>
            <p:sp>
              <p:nvSpPr>
                <p:cNvPr id="148584" name="Freeform 46"/>
                <p:cNvSpPr>
                  <a:spLocks/>
                </p:cNvSpPr>
                <p:nvPr/>
              </p:nvSpPr>
              <p:spPr bwMode="auto">
                <a:xfrm>
                  <a:off x="806" y="456"/>
                  <a:ext cx="319" cy="249"/>
                </a:xfrm>
                <a:custGeom>
                  <a:avLst/>
                  <a:gdLst>
                    <a:gd name="T0" fmla="*/ 132 w 319"/>
                    <a:gd name="T1" fmla="*/ 29 h 249"/>
                    <a:gd name="T2" fmla="*/ 82 w 319"/>
                    <a:gd name="T3" fmla="*/ 18 h 249"/>
                    <a:gd name="T4" fmla="*/ 55 w 319"/>
                    <a:gd name="T5" fmla="*/ 27 h 249"/>
                    <a:gd name="T6" fmla="*/ 41 w 319"/>
                    <a:gd name="T7" fmla="*/ 34 h 249"/>
                    <a:gd name="T8" fmla="*/ 25 w 319"/>
                    <a:gd name="T9" fmla="*/ 51 h 249"/>
                    <a:gd name="T10" fmla="*/ 17 w 319"/>
                    <a:gd name="T11" fmla="*/ 67 h 249"/>
                    <a:gd name="T12" fmla="*/ 7 w 319"/>
                    <a:gd name="T13" fmla="*/ 93 h 249"/>
                    <a:gd name="T14" fmla="*/ 4 w 319"/>
                    <a:gd name="T15" fmla="*/ 111 h 249"/>
                    <a:gd name="T16" fmla="*/ 1 w 319"/>
                    <a:gd name="T17" fmla="*/ 135 h 249"/>
                    <a:gd name="T18" fmla="*/ 1 w 319"/>
                    <a:gd name="T19" fmla="*/ 155 h 249"/>
                    <a:gd name="T20" fmla="*/ 3 w 319"/>
                    <a:gd name="T21" fmla="*/ 167 h 249"/>
                    <a:gd name="T22" fmla="*/ 6 w 319"/>
                    <a:gd name="T23" fmla="*/ 185 h 249"/>
                    <a:gd name="T24" fmla="*/ 23 w 319"/>
                    <a:gd name="T25" fmla="*/ 195 h 249"/>
                    <a:gd name="T26" fmla="*/ 29 w 319"/>
                    <a:gd name="T27" fmla="*/ 211 h 249"/>
                    <a:gd name="T28" fmla="*/ 44 w 319"/>
                    <a:gd name="T29" fmla="*/ 231 h 249"/>
                    <a:gd name="T30" fmla="*/ 56 w 319"/>
                    <a:gd name="T31" fmla="*/ 238 h 249"/>
                    <a:gd name="T32" fmla="*/ 76 w 319"/>
                    <a:gd name="T33" fmla="*/ 244 h 249"/>
                    <a:gd name="T34" fmla="*/ 91 w 319"/>
                    <a:gd name="T35" fmla="*/ 246 h 249"/>
                    <a:gd name="T36" fmla="*/ 121 w 319"/>
                    <a:gd name="T37" fmla="*/ 247 h 249"/>
                    <a:gd name="T38" fmla="*/ 143 w 319"/>
                    <a:gd name="T39" fmla="*/ 247 h 249"/>
                    <a:gd name="T40" fmla="*/ 180 w 319"/>
                    <a:gd name="T41" fmla="*/ 249 h 249"/>
                    <a:gd name="T42" fmla="*/ 207 w 319"/>
                    <a:gd name="T43" fmla="*/ 248 h 249"/>
                    <a:gd name="T44" fmla="*/ 235 w 319"/>
                    <a:gd name="T45" fmla="*/ 243 h 249"/>
                    <a:gd name="T46" fmla="*/ 259 w 319"/>
                    <a:gd name="T47" fmla="*/ 237 h 249"/>
                    <a:gd name="T48" fmla="*/ 292 w 319"/>
                    <a:gd name="T49" fmla="*/ 228 h 249"/>
                    <a:gd name="T50" fmla="*/ 311 w 319"/>
                    <a:gd name="T51" fmla="*/ 211 h 249"/>
                    <a:gd name="T52" fmla="*/ 319 w 319"/>
                    <a:gd name="T53" fmla="*/ 201 h 249"/>
                    <a:gd name="T54" fmla="*/ 313 w 319"/>
                    <a:gd name="T55" fmla="*/ 189 h 249"/>
                    <a:gd name="T56" fmla="*/ 293 w 319"/>
                    <a:gd name="T57" fmla="*/ 181 h 249"/>
                    <a:gd name="T58" fmla="*/ 278 w 319"/>
                    <a:gd name="T59" fmla="*/ 175 h 249"/>
                    <a:gd name="T60" fmla="*/ 251 w 319"/>
                    <a:gd name="T61" fmla="*/ 180 h 249"/>
                    <a:gd name="T62" fmla="*/ 224 w 319"/>
                    <a:gd name="T63" fmla="*/ 186 h 249"/>
                    <a:gd name="T64" fmla="*/ 202 w 319"/>
                    <a:gd name="T65" fmla="*/ 190 h 249"/>
                    <a:gd name="T66" fmla="*/ 182 w 319"/>
                    <a:gd name="T67" fmla="*/ 193 h 249"/>
                    <a:gd name="T68" fmla="*/ 139 w 319"/>
                    <a:gd name="T69" fmla="*/ 193 h 249"/>
                    <a:gd name="T70" fmla="*/ 16 w 319"/>
                    <a:gd name="T71" fmla="*/ 195 h 249"/>
                    <a:gd name="T72" fmla="*/ 76 w 319"/>
                    <a:gd name="T73" fmla="*/ 192 h 249"/>
                    <a:gd name="T74" fmla="*/ 171 w 319"/>
                    <a:gd name="T75" fmla="*/ 179 h 249"/>
                    <a:gd name="T76" fmla="*/ 132 w 319"/>
                    <a:gd name="T77" fmla="*/ 29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9"/>
                    <a:gd name="T118" fmla="*/ 0 h 249"/>
                    <a:gd name="T119" fmla="*/ 319 w 31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9" h="249">
                      <a:moveTo>
                        <a:pt x="132" y="29"/>
                      </a:moveTo>
                      <a:cubicBezTo>
                        <a:pt x="117" y="0"/>
                        <a:pt x="95" y="18"/>
                        <a:pt x="82" y="18"/>
                      </a:cubicBezTo>
                      <a:cubicBezTo>
                        <a:pt x="69" y="18"/>
                        <a:pt x="62" y="24"/>
                        <a:pt x="55" y="27"/>
                      </a:cubicBezTo>
                      <a:cubicBezTo>
                        <a:pt x="48" y="30"/>
                        <a:pt x="46" y="30"/>
                        <a:pt x="41" y="34"/>
                      </a:cubicBezTo>
                      <a:cubicBezTo>
                        <a:pt x="36" y="38"/>
                        <a:pt x="29" y="46"/>
                        <a:pt x="25" y="51"/>
                      </a:cubicBezTo>
                      <a:cubicBezTo>
                        <a:pt x="21" y="56"/>
                        <a:pt x="20" y="60"/>
                        <a:pt x="17" y="67"/>
                      </a:cubicBezTo>
                      <a:cubicBezTo>
                        <a:pt x="14" y="74"/>
                        <a:pt x="9" y="86"/>
                        <a:pt x="7" y="93"/>
                      </a:cubicBezTo>
                      <a:cubicBezTo>
                        <a:pt x="5" y="100"/>
                        <a:pt x="5" y="104"/>
                        <a:pt x="4" y="111"/>
                      </a:cubicBezTo>
                      <a:cubicBezTo>
                        <a:pt x="3" y="118"/>
                        <a:pt x="2" y="128"/>
                        <a:pt x="1" y="135"/>
                      </a:cubicBezTo>
                      <a:cubicBezTo>
                        <a:pt x="0" y="142"/>
                        <a:pt x="1" y="150"/>
                        <a:pt x="1" y="155"/>
                      </a:cubicBezTo>
                      <a:cubicBezTo>
                        <a:pt x="1" y="160"/>
                        <a:pt x="2" y="162"/>
                        <a:pt x="3" y="167"/>
                      </a:cubicBezTo>
                      <a:cubicBezTo>
                        <a:pt x="4" y="172"/>
                        <a:pt x="3" y="180"/>
                        <a:pt x="6" y="185"/>
                      </a:cubicBezTo>
                      <a:cubicBezTo>
                        <a:pt x="9" y="190"/>
                        <a:pt x="19" y="191"/>
                        <a:pt x="23" y="195"/>
                      </a:cubicBezTo>
                      <a:cubicBezTo>
                        <a:pt x="27" y="199"/>
                        <a:pt x="26" y="205"/>
                        <a:pt x="29" y="211"/>
                      </a:cubicBezTo>
                      <a:cubicBezTo>
                        <a:pt x="32" y="217"/>
                        <a:pt x="40" y="227"/>
                        <a:pt x="44" y="231"/>
                      </a:cubicBezTo>
                      <a:cubicBezTo>
                        <a:pt x="48" y="235"/>
                        <a:pt x="51" y="236"/>
                        <a:pt x="56" y="238"/>
                      </a:cubicBezTo>
                      <a:cubicBezTo>
                        <a:pt x="61" y="240"/>
                        <a:pt x="70" y="243"/>
                        <a:pt x="76" y="244"/>
                      </a:cubicBezTo>
                      <a:cubicBezTo>
                        <a:pt x="82" y="245"/>
                        <a:pt x="84" y="246"/>
                        <a:pt x="91" y="246"/>
                      </a:cubicBezTo>
                      <a:cubicBezTo>
                        <a:pt x="98" y="246"/>
                        <a:pt x="112" y="247"/>
                        <a:pt x="121" y="247"/>
                      </a:cubicBezTo>
                      <a:cubicBezTo>
                        <a:pt x="130" y="247"/>
                        <a:pt x="133" y="247"/>
                        <a:pt x="143" y="247"/>
                      </a:cubicBezTo>
                      <a:cubicBezTo>
                        <a:pt x="153" y="247"/>
                        <a:pt x="169" y="249"/>
                        <a:pt x="180" y="249"/>
                      </a:cubicBezTo>
                      <a:cubicBezTo>
                        <a:pt x="191" y="249"/>
                        <a:pt x="198" y="249"/>
                        <a:pt x="207" y="248"/>
                      </a:cubicBezTo>
                      <a:cubicBezTo>
                        <a:pt x="216" y="247"/>
                        <a:pt x="226" y="245"/>
                        <a:pt x="235" y="243"/>
                      </a:cubicBezTo>
                      <a:cubicBezTo>
                        <a:pt x="244" y="241"/>
                        <a:pt x="250" y="239"/>
                        <a:pt x="259" y="237"/>
                      </a:cubicBezTo>
                      <a:cubicBezTo>
                        <a:pt x="268" y="235"/>
                        <a:pt x="283" y="232"/>
                        <a:pt x="292" y="228"/>
                      </a:cubicBezTo>
                      <a:cubicBezTo>
                        <a:pt x="301" y="224"/>
                        <a:pt x="307" y="215"/>
                        <a:pt x="311" y="211"/>
                      </a:cubicBezTo>
                      <a:cubicBezTo>
                        <a:pt x="315" y="207"/>
                        <a:pt x="319" y="205"/>
                        <a:pt x="319" y="201"/>
                      </a:cubicBezTo>
                      <a:cubicBezTo>
                        <a:pt x="319" y="197"/>
                        <a:pt x="317" y="192"/>
                        <a:pt x="313" y="189"/>
                      </a:cubicBezTo>
                      <a:cubicBezTo>
                        <a:pt x="309" y="186"/>
                        <a:pt x="299" y="183"/>
                        <a:pt x="293" y="181"/>
                      </a:cubicBezTo>
                      <a:cubicBezTo>
                        <a:pt x="287" y="179"/>
                        <a:pt x="285" y="175"/>
                        <a:pt x="278" y="175"/>
                      </a:cubicBezTo>
                      <a:cubicBezTo>
                        <a:pt x="271" y="175"/>
                        <a:pt x="260" y="178"/>
                        <a:pt x="251" y="180"/>
                      </a:cubicBezTo>
                      <a:cubicBezTo>
                        <a:pt x="242" y="182"/>
                        <a:pt x="232" y="184"/>
                        <a:pt x="224" y="186"/>
                      </a:cubicBezTo>
                      <a:cubicBezTo>
                        <a:pt x="216" y="188"/>
                        <a:pt x="209" y="189"/>
                        <a:pt x="202" y="190"/>
                      </a:cubicBezTo>
                      <a:cubicBezTo>
                        <a:pt x="195" y="191"/>
                        <a:pt x="192" y="193"/>
                        <a:pt x="182" y="193"/>
                      </a:cubicBezTo>
                      <a:cubicBezTo>
                        <a:pt x="172" y="193"/>
                        <a:pt x="167" y="193"/>
                        <a:pt x="139" y="193"/>
                      </a:cubicBezTo>
                      <a:cubicBezTo>
                        <a:pt x="111" y="193"/>
                        <a:pt x="26" y="195"/>
                        <a:pt x="16" y="195"/>
                      </a:cubicBezTo>
                      <a:cubicBezTo>
                        <a:pt x="6" y="195"/>
                        <a:pt x="50" y="195"/>
                        <a:pt x="76" y="192"/>
                      </a:cubicBezTo>
                      <a:cubicBezTo>
                        <a:pt x="102" y="189"/>
                        <a:pt x="162" y="206"/>
                        <a:pt x="171" y="179"/>
                      </a:cubicBezTo>
                      <a:cubicBezTo>
                        <a:pt x="180" y="152"/>
                        <a:pt x="140" y="60"/>
                        <a:pt x="132" y="29"/>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sp>
              <p:nvSpPr>
                <p:cNvPr id="148585" name="Freeform 47"/>
                <p:cNvSpPr>
                  <a:spLocks/>
                </p:cNvSpPr>
                <p:nvPr/>
              </p:nvSpPr>
              <p:spPr bwMode="auto">
                <a:xfrm>
                  <a:off x="920" y="466"/>
                  <a:ext cx="162" cy="187"/>
                </a:xfrm>
                <a:custGeom>
                  <a:avLst/>
                  <a:gdLst>
                    <a:gd name="T0" fmla="*/ 7 w 162"/>
                    <a:gd name="T1" fmla="*/ 2 h 187"/>
                    <a:gd name="T2" fmla="*/ 54 w 162"/>
                    <a:gd name="T3" fmla="*/ 2 h 187"/>
                    <a:gd name="T4" fmla="*/ 88 w 162"/>
                    <a:gd name="T5" fmla="*/ 8 h 187"/>
                    <a:gd name="T6" fmla="*/ 111 w 162"/>
                    <a:gd name="T7" fmla="*/ 16 h 187"/>
                    <a:gd name="T8" fmla="*/ 122 w 162"/>
                    <a:gd name="T9" fmla="*/ 30 h 187"/>
                    <a:gd name="T10" fmla="*/ 131 w 162"/>
                    <a:gd name="T11" fmla="*/ 45 h 187"/>
                    <a:gd name="T12" fmla="*/ 137 w 162"/>
                    <a:gd name="T13" fmla="*/ 57 h 187"/>
                    <a:gd name="T14" fmla="*/ 145 w 162"/>
                    <a:gd name="T15" fmla="*/ 80 h 187"/>
                    <a:gd name="T16" fmla="*/ 151 w 162"/>
                    <a:gd name="T17" fmla="*/ 94 h 187"/>
                    <a:gd name="T18" fmla="*/ 156 w 162"/>
                    <a:gd name="T19" fmla="*/ 104 h 187"/>
                    <a:gd name="T20" fmla="*/ 160 w 162"/>
                    <a:gd name="T21" fmla="*/ 137 h 187"/>
                    <a:gd name="T22" fmla="*/ 160 w 162"/>
                    <a:gd name="T23" fmla="*/ 155 h 187"/>
                    <a:gd name="T24" fmla="*/ 154 w 162"/>
                    <a:gd name="T25" fmla="*/ 167 h 187"/>
                    <a:gd name="T26" fmla="*/ 112 w 162"/>
                    <a:gd name="T27" fmla="*/ 178 h 187"/>
                    <a:gd name="T28" fmla="*/ 62 w 162"/>
                    <a:gd name="T29" fmla="*/ 183 h 187"/>
                    <a:gd name="T30" fmla="*/ 58 w 162"/>
                    <a:gd name="T31" fmla="*/ 153 h 187"/>
                    <a:gd name="T32" fmla="*/ 52 w 162"/>
                    <a:gd name="T33" fmla="*/ 123 h 187"/>
                    <a:gd name="T34" fmla="*/ 44 w 162"/>
                    <a:gd name="T35" fmla="*/ 96 h 187"/>
                    <a:gd name="T36" fmla="*/ 38 w 162"/>
                    <a:gd name="T37" fmla="*/ 62 h 187"/>
                    <a:gd name="T38" fmla="*/ 25 w 162"/>
                    <a:gd name="T39" fmla="*/ 39 h 187"/>
                    <a:gd name="T40" fmla="*/ 13 w 162"/>
                    <a:gd name="T41" fmla="*/ 15 h 187"/>
                    <a:gd name="T42" fmla="*/ 7 w 162"/>
                    <a:gd name="T43" fmla="*/ 2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2"/>
                    <a:gd name="T67" fmla="*/ 0 h 187"/>
                    <a:gd name="T68" fmla="*/ 162 w 16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2" h="187">
                      <a:moveTo>
                        <a:pt x="7" y="2"/>
                      </a:moveTo>
                      <a:cubicBezTo>
                        <a:pt x="14" y="0"/>
                        <a:pt x="41" y="1"/>
                        <a:pt x="54" y="2"/>
                      </a:cubicBezTo>
                      <a:cubicBezTo>
                        <a:pt x="67" y="3"/>
                        <a:pt x="79" y="6"/>
                        <a:pt x="88" y="8"/>
                      </a:cubicBezTo>
                      <a:cubicBezTo>
                        <a:pt x="97" y="10"/>
                        <a:pt x="105" y="12"/>
                        <a:pt x="111" y="16"/>
                      </a:cubicBezTo>
                      <a:cubicBezTo>
                        <a:pt x="117" y="20"/>
                        <a:pt x="119" y="25"/>
                        <a:pt x="122" y="30"/>
                      </a:cubicBezTo>
                      <a:cubicBezTo>
                        <a:pt x="125" y="35"/>
                        <a:pt x="129" y="41"/>
                        <a:pt x="131" y="45"/>
                      </a:cubicBezTo>
                      <a:cubicBezTo>
                        <a:pt x="133" y="49"/>
                        <a:pt x="135" y="51"/>
                        <a:pt x="137" y="57"/>
                      </a:cubicBezTo>
                      <a:cubicBezTo>
                        <a:pt x="139" y="63"/>
                        <a:pt x="143" y="74"/>
                        <a:pt x="145" y="80"/>
                      </a:cubicBezTo>
                      <a:cubicBezTo>
                        <a:pt x="147" y="86"/>
                        <a:pt x="149" y="90"/>
                        <a:pt x="151" y="94"/>
                      </a:cubicBezTo>
                      <a:cubicBezTo>
                        <a:pt x="153" y="98"/>
                        <a:pt x="155" y="97"/>
                        <a:pt x="156" y="104"/>
                      </a:cubicBezTo>
                      <a:cubicBezTo>
                        <a:pt x="157" y="111"/>
                        <a:pt x="159" y="129"/>
                        <a:pt x="160" y="137"/>
                      </a:cubicBezTo>
                      <a:cubicBezTo>
                        <a:pt x="161" y="145"/>
                        <a:pt x="161" y="150"/>
                        <a:pt x="160" y="155"/>
                      </a:cubicBezTo>
                      <a:cubicBezTo>
                        <a:pt x="159" y="160"/>
                        <a:pt x="162" y="163"/>
                        <a:pt x="154" y="167"/>
                      </a:cubicBezTo>
                      <a:cubicBezTo>
                        <a:pt x="146" y="171"/>
                        <a:pt x="127" y="175"/>
                        <a:pt x="112" y="178"/>
                      </a:cubicBezTo>
                      <a:cubicBezTo>
                        <a:pt x="97" y="181"/>
                        <a:pt x="71" y="187"/>
                        <a:pt x="62" y="183"/>
                      </a:cubicBezTo>
                      <a:cubicBezTo>
                        <a:pt x="53" y="179"/>
                        <a:pt x="60" y="163"/>
                        <a:pt x="58" y="153"/>
                      </a:cubicBezTo>
                      <a:cubicBezTo>
                        <a:pt x="56" y="143"/>
                        <a:pt x="54" y="132"/>
                        <a:pt x="52" y="123"/>
                      </a:cubicBezTo>
                      <a:cubicBezTo>
                        <a:pt x="50" y="114"/>
                        <a:pt x="46" y="106"/>
                        <a:pt x="44" y="96"/>
                      </a:cubicBezTo>
                      <a:cubicBezTo>
                        <a:pt x="42" y="86"/>
                        <a:pt x="41" y="71"/>
                        <a:pt x="38" y="62"/>
                      </a:cubicBezTo>
                      <a:cubicBezTo>
                        <a:pt x="35" y="53"/>
                        <a:pt x="29" y="47"/>
                        <a:pt x="25" y="39"/>
                      </a:cubicBezTo>
                      <a:cubicBezTo>
                        <a:pt x="21" y="31"/>
                        <a:pt x="16" y="21"/>
                        <a:pt x="13" y="15"/>
                      </a:cubicBezTo>
                      <a:cubicBezTo>
                        <a:pt x="10" y="9"/>
                        <a:pt x="0" y="4"/>
                        <a:pt x="7" y="2"/>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grpSp>
        </p:grpSp>
        <p:grpSp>
          <p:nvGrpSpPr>
            <p:cNvPr id="148560" name="Group 28"/>
            <p:cNvGrpSpPr>
              <a:grpSpLocks noChangeAspect="1"/>
            </p:cNvGrpSpPr>
            <p:nvPr/>
          </p:nvGrpSpPr>
          <p:grpSpPr bwMode="auto">
            <a:xfrm>
              <a:off x="7715272" y="2423506"/>
              <a:ext cx="288000" cy="440400"/>
              <a:chOff x="1248" y="3200"/>
              <a:chExt cx="240" cy="367"/>
            </a:xfrm>
          </p:grpSpPr>
          <p:sp>
            <p:nvSpPr>
              <p:cNvPr id="148561"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62"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sp>
        <p:nvSpPr>
          <p:cNvPr id="181" name="Folded Corner 180"/>
          <p:cNvSpPr/>
          <p:nvPr/>
        </p:nvSpPr>
        <p:spPr>
          <a:xfrm>
            <a:off x="9742017" y="2895998"/>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82666" y="4056378"/>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3382728" y="4056378"/>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3882791" y="4056378"/>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8534" name="Group 47"/>
          <p:cNvGrpSpPr>
            <a:grpSpLocks noChangeAspect="1"/>
          </p:cNvGrpSpPr>
          <p:nvPr/>
        </p:nvGrpSpPr>
        <p:grpSpPr bwMode="auto">
          <a:xfrm>
            <a:off x="2239729" y="4408377"/>
            <a:ext cx="287337" cy="440583"/>
            <a:chOff x="1248" y="3536"/>
            <a:chExt cx="240" cy="368"/>
          </a:xfrm>
        </p:grpSpPr>
        <p:sp>
          <p:nvSpPr>
            <p:cNvPr id="148557"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58"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8535" name="Group 47"/>
          <p:cNvGrpSpPr>
            <a:grpSpLocks noChangeAspect="1"/>
          </p:cNvGrpSpPr>
          <p:nvPr/>
        </p:nvGrpSpPr>
        <p:grpSpPr bwMode="auto">
          <a:xfrm>
            <a:off x="1882540" y="4409968"/>
            <a:ext cx="287338" cy="440585"/>
            <a:chOff x="1248" y="3536"/>
            <a:chExt cx="240" cy="368"/>
          </a:xfrm>
        </p:grpSpPr>
        <p:sp>
          <p:nvSpPr>
            <p:cNvPr id="148555"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56"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8536" name="Group 47"/>
          <p:cNvGrpSpPr>
            <a:grpSpLocks noChangeAspect="1"/>
          </p:cNvGrpSpPr>
          <p:nvPr/>
        </p:nvGrpSpPr>
        <p:grpSpPr bwMode="auto">
          <a:xfrm>
            <a:off x="2238140" y="4694127"/>
            <a:ext cx="287338" cy="440583"/>
            <a:chOff x="1248" y="3536"/>
            <a:chExt cx="240" cy="368"/>
          </a:xfrm>
        </p:grpSpPr>
        <p:sp>
          <p:nvSpPr>
            <p:cNvPr id="14855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5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8537" name="Group 47"/>
          <p:cNvGrpSpPr>
            <a:grpSpLocks noChangeAspect="1"/>
          </p:cNvGrpSpPr>
          <p:nvPr/>
        </p:nvGrpSpPr>
        <p:grpSpPr bwMode="auto">
          <a:xfrm>
            <a:off x="1882540" y="4695718"/>
            <a:ext cx="287338" cy="440585"/>
            <a:chOff x="1248" y="3536"/>
            <a:chExt cx="240" cy="368"/>
          </a:xfrm>
        </p:grpSpPr>
        <p:sp>
          <p:nvSpPr>
            <p:cNvPr id="148551"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52"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8538" name="Group 47"/>
          <p:cNvGrpSpPr>
            <a:grpSpLocks noChangeAspect="1"/>
          </p:cNvGrpSpPr>
          <p:nvPr/>
        </p:nvGrpSpPr>
        <p:grpSpPr bwMode="auto">
          <a:xfrm>
            <a:off x="1525354" y="4409968"/>
            <a:ext cx="287337" cy="440585"/>
            <a:chOff x="1248" y="3536"/>
            <a:chExt cx="240" cy="368"/>
          </a:xfrm>
        </p:grpSpPr>
        <p:sp>
          <p:nvSpPr>
            <p:cNvPr id="148549"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50"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8539" name="Group 47"/>
          <p:cNvGrpSpPr>
            <a:grpSpLocks noChangeAspect="1"/>
          </p:cNvGrpSpPr>
          <p:nvPr/>
        </p:nvGrpSpPr>
        <p:grpSpPr bwMode="auto">
          <a:xfrm>
            <a:off x="1525354" y="4695718"/>
            <a:ext cx="287337" cy="440585"/>
            <a:chOff x="1248" y="3536"/>
            <a:chExt cx="240" cy="368"/>
          </a:xfrm>
        </p:grpSpPr>
        <p:sp>
          <p:nvSpPr>
            <p:cNvPr id="148547"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8548"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sp>
        <p:nvSpPr>
          <p:cNvPr id="203" name="Folded Corner 202"/>
          <p:cNvSpPr/>
          <p:nvPr/>
        </p:nvSpPr>
        <p:spPr>
          <a:xfrm>
            <a:off x="2850916" y="4485003"/>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11291" y="4485003"/>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79616" y="4485003"/>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25516" y="4827903"/>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11291" y="484219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79616" y="4786628"/>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 name="Rectangle 39"/>
          <p:cNvSpPr>
            <a:spLocks noChangeArrowheads="1"/>
          </p:cNvSpPr>
          <p:nvPr/>
        </p:nvSpPr>
        <p:spPr bwMode="auto">
          <a:xfrm rot="-5400000">
            <a:off x="-46271" y="3272154"/>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err="1"/>
              <a:t>Proveedor</a:t>
            </a:r>
            <a:endParaRPr lang="pt-BR" altLang="en-US" sz="2000" b="1" dirty="0"/>
          </a:p>
        </p:txBody>
      </p:sp>
      <p:sp>
        <p:nvSpPr>
          <p:cNvPr id="165" name="Rectangle 40"/>
          <p:cNvSpPr>
            <a:spLocks noChangeArrowheads="1"/>
          </p:cNvSpPr>
          <p:nvPr/>
        </p:nvSpPr>
        <p:spPr bwMode="auto">
          <a:xfrm>
            <a:off x="2811228" y="1771966"/>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Tarjetas </a:t>
            </a:r>
            <a:r>
              <a:rPr lang="pt-BR" altLang="en-US" sz="1400" dirty="0" err="1">
                <a:solidFill>
                  <a:srgbClr val="000000"/>
                </a:solidFill>
              </a:rPr>
              <a:t>Kanban</a:t>
            </a:r>
            <a:endParaRPr lang="pt-BR" altLang="en-US" sz="1400" dirty="0">
              <a:solidFill>
                <a:srgbClr val="000000"/>
              </a:solidFill>
            </a:endParaRPr>
          </a:p>
        </p:txBody>
      </p:sp>
      <p:sp>
        <p:nvSpPr>
          <p:cNvPr id="166" name="TextBox 56"/>
          <p:cNvSpPr txBox="1">
            <a:spLocks noChangeArrowheads="1"/>
          </p:cNvSpPr>
          <p:nvPr/>
        </p:nvSpPr>
        <p:spPr bwMode="auto">
          <a:xfrm>
            <a:off x="1525353" y="5272404"/>
            <a:ext cx="1188146"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a:t>Max: </a:t>
            </a:r>
            <a:r>
              <a:rPr lang="pt-PT" altLang="en-US" sz="1400"/>
              <a:t>6 </a:t>
            </a:r>
            <a:r>
              <a:rPr lang="pt-PT" altLang="en-US" sz="1400" err="1"/>
              <a:t>parts</a:t>
            </a:r>
            <a:endParaRPr lang="pt-PT" altLang="en-US" sz="1400"/>
          </a:p>
          <a:p>
            <a:pPr eaLnBrk="1" hangingPunct="1">
              <a:lnSpc>
                <a:spcPts val="1300"/>
              </a:lnSpc>
              <a:spcAft>
                <a:spcPts val="600"/>
              </a:spcAft>
            </a:pPr>
            <a:r>
              <a:rPr lang="pt-PT" altLang="en-US" sz="1400" b="1">
                <a:solidFill>
                  <a:srgbClr val="FF0000"/>
                </a:solidFill>
              </a:rPr>
              <a:t>Min: </a:t>
            </a:r>
            <a:r>
              <a:rPr lang="pt-PT" altLang="en-US" sz="1400"/>
              <a:t> 2 </a:t>
            </a:r>
            <a:r>
              <a:rPr lang="pt-PT" altLang="en-US" sz="1400" err="1"/>
              <a:t>parts</a:t>
            </a:r>
            <a:endParaRPr lang="en-US" altLang="en-US" sz="1400"/>
          </a:p>
        </p:txBody>
      </p:sp>
      <p:sp>
        <p:nvSpPr>
          <p:cNvPr id="16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Kanban</a:t>
            </a:r>
          </a:p>
        </p:txBody>
      </p:sp>
      <p:sp>
        <p:nvSpPr>
          <p:cNvPr id="168" name="Content Placeholder 2"/>
          <p:cNvSpPr txBox="1">
            <a:spLocks/>
          </p:cNvSpPr>
          <p:nvPr/>
        </p:nvSpPr>
        <p:spPr>
          <a:xfrm>
            <a:off x="3724676" y="5408885"/>
            <a:ext cx="4742822" cy="505895"/>
          </a:xfrm>
          <a:prstGeom prst="rect">
            <a:avLst/>
          </a:prstGeom>
        </p:spPr>
        <p:txBody>
          <a:bodyPr lIns="91440" tIns="45720" rIns="91440" bIns="45720" anchor="t">
            <a:normAutofit fontScale="850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t-PT" altLang="en-US" b="1" dirty="0"/>
              <a:t>Y el producto </a:t>
            </a:r>
            <a:r>
              <a:rPr lang="pt-PT" altLang="en-US" b="1" dirty="0" err="1"/>
              <a:t>es</a:t>
            </a:r>
            <a:r>
              <a:rPr lang="pt-PT" altLang="en-US" b="1" dirty="0"/>
              <a:t> enviado a cliente</a:t>
            </a:r>
            <a:endParaRPr lang="es-ES" dirty="0"/>
          </a:p>
        </p:txBody>
      </p:sp>
      <p:sp>
        <p:nvSpPr>
          <p:cNvPr id="15" name="Rectangle 2">
            <a:extLst>
              <a:ext uri="{FF2B5EF4-FFF2-40B4-BE49-F238E27FC236}">
                <a16:creationId xmlns:a16="http://schemas.microsoft.com/office/drawing/2014/main" id="{28CA4FE2-90C9-4708-AD3B-70A57D5E07AC}"/>
              </a:ext>
            </a:extLst>
          </p:cNvPr>
          <p:cNvSpPr>
            <a:spLocks noChangeArrowheads="1"/>
          </p:cNvSpPr>
          <p:nvPr/>
        </p:nvSpPr>
        <p:spPr bwMode="auto">
          <a:xfrm>
            <a:off x="5522863" y="2964876"/>
            <a:ext cx="1736285" cy="1957893"/>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altLang="en-US" sz="2000" b="1" dirty="0"/>
          </a:p>
          <a:p>
            <a:pPr algn="ctr"/>
            <a:endParaRPr lang="pt-BR" altLang="en-US" sz="2000" b="1" dirty="0"/>
          </a:p>
          <a:p>
            <a:pPr algn="ctr"/>
            <a:endParaRPr lang="pt-BR" altLang="en-US" sz="2000" b="1" dirty="0"/>
          </a:p>
          <a:p>
            <a:pPr algn="ctr"/>
            <a:endParaRPr lang="pt-BR" altLang="en-US" sz="2000" b="1" dirty="0"/>
          </a:p>
          <a:p>
            <a:pPr algn="ctr"/>
            <a:r>
              <a:rPr lang="pt-BR" altLang="en-US" sz="2000" b="1" dirty="0">
                <a:latin typeface="Arial"/>
                <a:cs typeface="Arial"/>
              </a:rPr>
              <a:t>Cliente</a:t>
            </a:r>
            <a:endParaRPr lang="pt-BR" altLang="en-US" sz="2000" dirty="0"/>
          </a:p>
        </p:txBody>
      </p:sp>
    </p:spTree>
    <p:extLst>
      <p:ext uri="{BB962C8B-B14F-4D97-AF65-F5344CB8AC3E}">
        <p14:creationId xmlns:p14="http://schemas.microsoft.com/office/powerpoint/2010/main" val="1044080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path" presetSubtype="0" accel="50000" decel="50000" fill="hold" nodeType="withEffect">
                                  <p:stCondLst>
                                    <p:cond delay="0"/>
                                  </p:stCondLst>
                                  <p:childTnLst>
                                    <p:animMotion origin="layout" path="M 5E-6 -1.48148E-6 L -0.36381 -0.08171 " pathEditMode="relative" rAng="0" ptsTypes="AA">
                                      <p:cBhvr>
                                        <p:cTn id="6" dur="2000" fill="hold"/>
                                        <p:tgtEl>
                                          <p:spTgt spid="26"/>
                                        </p:tgtEl>
                                        <p:attrNameLst>
                                          <p:attrName>ppt_x</p:attrName>
                                          <p:attrName>ppt_y</p:attrName>
                                        </p:attrNameLst>
                                      </p:cBhvr>
                                      <p:rCtr x="-18190" y="-40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ectangle 2">
            <a:extLst>
              <a:ext uri="{FF2B5EF4-FFF2-40B4-BE49-F238E27FC236}">
                <a16:creationId xmlns:a16="http://schemas.microsoft.com/office/drawing/2014/main" id="{969EE63D-9D0E-4D71-BD78-2DF58B48B558}"/>
              </a:ext>
            </a:extLst>
          </p:cNvPr>
          <p:cNvSpPr>
            <a:spLocks noChangeArrowheads="1"/>
          </p:cNvSpPr>
          <p:nvPr/>
        </p:nvSpPr>
        <p:spPr bwMode="auto">
          <a:xfrm>
            <a:off x="5522863" y="2964876"/>
            <a:ext cx="1736285" cy="1957893"/>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endParaRPr lang="pt-BR" altLang="en-US" sz="2000" b="1"/>
          </a:p>
          <a:p>
            <a:pPr algn="ctr"/>
            <a:endParaRPr lang="pt-BR" altLang="en-US" sz="2000" b="1"/>
          </a:p>
          <a:p>
            <a:pPr algn="ctr"/>
            <a:endParaRPr lang="pt-BR" altLang="en-US" sz="2000" b="1"/>
          </a:p>
          <a:p>
            <a:pPr algn="ctr"/>
            <a:endParaRPr lang="pt-BR" altLang="en-US" sz="2000" b="1"/>
          </a:p>
          <a:p>
            <a:pPr algn="ctr"/>
            <a:r>
              <a:rPr lang="pt-BR" altLang="en-US" sz="2000" b="1" dirty="0" err="1">
                <a:latin typeface="Arial"/>
                <a:cs typeface="Arial"/>
              </a:rPr>
              <a:t>Customer</a:t>
            </a:r>
            <a:endParaRPr lang="pt-BR" altLang="en-US" sz="2000" dirty="0" err="1"/>
          </a:p>
        </p:txBody>
      </p:sp>
      <p:pic>
        <p:nvPicPr>
          <p:cNvPr id="353284" name="Picture 4" descr="http://coisasdoportugues.files.wordpress.com/2009/03/04telefone_lat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8935" y="3111657"/>
            <a:ext cx="2576513"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3"/>
          <p:cNvGrpSpPr>
            <a:grpSpLocks/>
          </p:cNvGrpSpPr>
          <p:nvPr/>
        </p:nvGrpSpPr>
        <p:grpSpPr bwMode="auto">
          <a:xfrm>
            <a:off x="1737422" y="2068321"/>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78050" y="2420149"/>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4" name="Group 50"/>
          <p:cNvGrpSpPr>
            <a:grpSpLocks noChangeAspect="1"/>
          </p:cNvGrpSpPr>
          <p:nvPr/>
        </p:nvGrpSpPr>
        <p:grpSpPr bwMode="auto">
          <a:xfrm>
            <a:off x="1878050" y="2062959"/>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5" name="Group 50"/>
          <p:cNvGrpSpPr>
            <a:grpSpLocks noChangeAspect="1"/>
          </p:cNvGrpSpPr>
          <p:nvPr/>
        </p:nvGrpSpPr>
        <p:grpSpPr bwMode="auto">
          <a:xfrm>
            <a:off x="1520860" y="2062959"/>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6" name="Group 50"/>
          <p:cNvGrpSpPr>
            <a:grpSpLocks noChangeAspect="1"/>
          </p:cNvGrpSpPr>
          <p:nvPr/>
        </p:nvGrpSpPr>
        <p:grpSpPr bwMode="auto">
          <a:xfrm>
            <a:off x="2237488" y="2062959"/>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7" name="Group 50"/>
          <p:cNvGrpSpPr>
            <a:grpSpLocks noChangeAspect="1"/>
          </p:cNvGrpSpPr>
          <p:nvPr/>
        </p:nvGrpSpPr>
        <p:grpSpPr bwMode="auto">
          <a:xfrm>
            <a:off x="1523108" y="2420149"/>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8" name="Group 50"/>
          <p:cNvGrpSpPr>
            <a:grpSpLocks noChangeAspect="1"/>
          </p:cNvGrpSpPr>
          <p:nvPr/>
        </p:nvGrpSpPr>
        <p:grpSpPr bwMode="auto">
          <a:xfrm>
            <a:off x="2237488" y="2420149"/>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grpSp>
        <p:nvGrpSpPr>
          <p:cNvPr id="9" name="Group 44"/>
          <p:cNvGrpSpPr>
            <a:grpSpLocks noChangeAspect="1"/>
          </p:cNvGrpSpPr>
          <p:nvPr/>
        </p:nvGrpSpPr>
        <p:grpSpPr bwMode="auto">
          <a:xfrm>
            <a:off x="9272463" y="2363788"/>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0" name="Group 44"/>
          <p:cNvGrpSpPr>
            <a:grpSpLocks noChangeAspect="1"/>
          </p:cNvGrpSpPr>
          <p:nvPr/>
        </p:nvGrpSpPr>
        <p:grpSpPr bwMode="auto">
          <a:xfrm>
            <a:off x="1523108" y="2848777"/>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1" name="Group 44"/>
          <p:cNvGrpSpPr>
            <a:grpSpLocks noChangeAspect="1"/>
          </p:cNvGrpSpPr>
          <p:nvPr/>
        </p:nvGrpSpPr>
        <p:grpSpPr bwMode="auto">
          <a:xfrm>
            <a:off x="2237488" y="2848777"/>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2" name="Group 44"/>
          <p:cNvGrpSpPr>
            <a:grpSpLocks noChangeAspect="1"/>
          </p:cNvGrpSpPr>
          <p:nvPr/>
        </p:nvGrpSpPr>
        <p:grpSpPr bwMode="auto">
          <a:xfrm>
            <a:off x="2237488" y="3205967"/>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3" name="Group 44"/>
          <p:cNvGrpSpPr>
            <a:grpSpLocks noChangeAspect="1"/>
          </p:cNvGrpSpPr>
          <p:nvPr/>
        </p:nvGrpSpPr>
        <p:grpSpPr bwMode="auto">
          <a:xfrm>
            <a:off x="1880298" y="2848777"/>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 name="Group 44"/>
          <p:cNvGrpSpPr>
            <a:grpSpLocks noChangeAspect="1"/>
          </p:cNvGrpSpPr>
          <p:nvPr/>
        </p:nvGrpSpPr>
        <p:grpSpPr bwMode="auto">
          <a:xfrm>
            <a:off x="1880298" y="3205967"/>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grpSp>
        <p:nvGrpSpPr>
          <p:cNvPr id="149523" name="Group 28"/>
          <p:cNvGrpSpPr>
            <a:grpSpLocks noChangeAspect="1"/>
          </p:cNvGrpSpPr>
          <p:nvPr/>
        </p:nvGrpSpPr>
        <p:grpSpPr bwMode="auto">
          <a:xfrm>
            <a:off x="9778640" y="2362393"/>
            <a:ext cx="288925" cy="440583"/>
            <a:chOff x="1248" y="3200"/>
            <a:chExt cx="240" cy="368"/>
          </a:xfrm>
        </p:grpSpPr>
        <p:sp>
          <p:nvSpPr>
            <p:cNvPr id="14963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3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9524" name="Group 47"/>
          <p:cNvGrpSpPr>
            <a:grpSpLocks noChangeAspect="1"/>
          </p:cNvGrpSpPr>
          <p:nvPr/>
        </p:nvGrpSpPr>
        <p:grpSpPr bwMode="auto">
          <a:xfrm>
            <a:off x="10280290" y="2360809"/>
            <a:ext cx="287337" cy="440585"/>
            <a:chOff x="1248" y="3536"/>
            <a:chExt cx="240" cy="368"/>
          </a:xfrm>
        </p:grpSpPr>
        <p:sp>
          <p:nvSpPr>
            <p:cNvPr id="14963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3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cxnSp>
        <p:nvCxnSpPr>
          <p:cNvPr id="134" name="Straight Connector 133"/>
          <p:cNvCxnSpPr/>
          <p:nvPr/>
        </p:nvCxnSpPr>
        <p:spPr>
          <a:xfrm>
            <a:off x="8529277" y="3183556"/>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29277" y="3567731"/>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29277" y="3969370"/>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49528" name="Group 138"/>
          <p:cNvGrpSpPr>
            <a:grpSpLocks/>
          </p:cNvGrpSpPr>
          <p:nvPr/>
        </p:nvGrpSpPr>
        <p:grpSpPr bwMode="auto">
          <a:xfrm>
            <a:off x="8514989" y="2797795"/>
            <a:ext cx="2171700" cy="2359025"/>
            <a:chOff x="5328790" y="1214422"/>
            <a:chExt cx="2172168" cy="2358248"/>
          </a:xfrm>
        </p:grpSpPr>
        <p:grpSp>
          <p:nvGrpSpPr>
            <p:cNvPr id="149626"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86414" y="4383707"/>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86414" y="3583606"/>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86414" y="2810495"/>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51883" y="2211212"/>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15007" y="2363788"/>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A</a:t>
              </a:r>
            </a:p>
          </p:txBody>
        </p:sp>
      </p:grpSp>
      <p:sp>
        <p:nvSpPr>
          <p:cNvPr id="147" name="Folded Corner 146"/>
          <p:cNvSpPr/>
          <p:nvPr/>
        </p:nvSpPr>
        <p:spPr>
          <a:xfrm>
            <a:off x="3377333" y="2211212"/>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77396" y="2211212"/>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51883" y="2523950"/>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94796" y="2523950"/>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77396" y="2496962"/>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20860" y="3203719"/>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b="1">
                  <a:solidFill>
                    <a:srgbClr val="000000"/>
                  </a:solidFill>
                  <a:ea typeface="‚l‚r –¾’©"/>
                  <a:cs typeface="‚l‚r –¾’©"/>
                </a:rPr>
                <a:t>B</a:t>
              </a:r>
            </a:p>
          </p:txBody>
        </p:sp>
      </p:grpSp>
      <p:sp>
        <p:nvSpPr>
          <p:cNvPr id="155" name="Folded Corner 154"/>
          <p:cNvSpPr/>
          <p:nvPr/>
        </p:nvSpPr>
        <p:spPr>
          <a:xfrm>
            <a:off x="2948708" y="2924000"/>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48771" y="292558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77396" y="292558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51883" y="3209750"/>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51946" y="3209750"/>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77396" y="3211337"/>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80446" y="370981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9547" name="Group 28"/>
          <p:cNvGrpSpPr>
            <a:grpSpLocks noChangeAspect="1"/>
          </p:cNvGrpSpPr>
          <p:nvPr/>
        </p:nvGrpSpPr>
        <p:grpSpPr bwMode="auto">
          <a:xfrm>
            <a:off x="1880320" y="3991965"/>
            <a:ext cx="287338" cy="440585"/>
            <a:chOff x="1248" y="3200"/>
            <a:chExt cx="240" cy="368"/>
          </a:xfrm>
        </p:grpSpPr>
        <p:sp>
          <p:nvSpPr>
            <p:cNvPr id="14962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2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9548" name="Group 28"/>
          <p:cNvGrpSpPr>
            <a:grpSpLocks noChangeAspect="1"/>
          </p:cNvGrpSpPr>
          <p:nvPr/>
        </p:nvGrpSpPr>
        <p:grpSpPr bwMode="auto">
          <a:xfrm>
            <a:off x="1523134" y="3634774"/>
            <a:ext cx="287337" cy="440583"/>
            <a:chOff x="1248" y="3200"/>
            <a:chExt cx="240" cy="368"/>
          </a:xfrm>
        </p:grpSpPr>
        <p:sp>
          <p:nvSpPr>
            <p:cNvPr id="14962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2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149549" name="Group 28"/>
          <p:cNvGrpSpPr>
            <a:grpSpLocks noChangeAspect="1"/>
          </p:cNvGrpSpPr>
          <p:nvPr/>
        </p:nvGrpSpPr>
        <p:grpSpPr bwMode="auto">
          <a:xfrm>
            <a:off x="1523134" y="3990374"/>
            <a:ext cx="287337" cy="440583"/>
            <a:chOff x="1248" y="3200"/>
            <a:chExt cx="240" cy="368"/>
          </a:xfrm>
        </p:grpSpPr>
        <p:sp>
          <p:nvSpPr>
            <p:cNvPr id="14962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2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0" name="Folded Corner 179"/>
          <p:cNvSpPr/>
          <p:nvPr/>
        </p:nvSpPr>
        <p:spPr>
          <a:xfrm>
            <a:off x="3377333" y="3711400"/>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4" name="Group 161"/>
          <p:cNvGrpSpPr>
            <a:grpSpLocks/>
          </p:cNvGrpSpPr>
          <p:nvPr/>
        </p:nvGrpSpPr>
        <p:grpSpPr bwMode="auto">
          <a:xfrm>
            <a:off x="5999668" y="2960402"/>
            <a:ext cx="830262" cy="1435662"/>
            <a:chOff x="7715272" y="2423506"/>
            <a:chExt cx="830483" cy="1436370"/>
          </a:xfrm>
        </p:grpSpPr>
        <p:grpSp>
          <p:nvGrpSpPr>
            <p:cNvPr id="149593" name="Group 24"/>
            <p:cNvGrpSpPr>
              <a:grpSpLocks/>
            </p:cNvGrpSpPr>
            <p:nvPr/>
          </p:nvGrpSpPr>
          <p:grpSpPr bwMode="auto">
            <a:xfrm>
              <a:off x="7902806" y="2716860"/>
              <a:ext cx="642949" cy="1143016"/>
              <a:chOff x="1470" y="828"/>
              <a:chExt cx="552" cy="978"/>
            </a:xfrm>
          </p:grpSpPr>
          <p:sp>
            <p:nvSpPr>
              <p:cNvPr id="149597" name="Line 25"/>
              <p:cNvSpPr>
                <a:spLocks noChangeShapeType="1"/>
              </p:cNvSpPr>
              <p:nvPr/>
            </p:nvSpPr>
            <p:spPr bwMode="auto">
              <a:xfrm>
                <a:off x="1710" y="1782"/>
                <a:ext cx="81"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598" name="Line 26"/>
              <p:cNvSpPr>
                <a:spLocks noChangeShapeType="1"/>
              </p:cNvSpPr>
              <p:nvPr/>
            </p:nvSpPr>
            <p:spPr bwMode="auto">
              <a:xfrm flipH="1">
                <a:off x="1710" y="1299"/>
                <a:ext cx="63" cy="48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599" name="Oval 27"/>
              <p:cNvSpPr>
                <a:spLocks noChangeArrowheads="1"/>
              </p:cNvSpPr>
              <p:nvPr/>
            </p:nvSpPr>
            <p:spPr bwMode="auto">
              <a:xfrm>
                <a:off x="1659"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00" name="Oval 28"/>
              <p:cNvSpPr>
                <a:spLocks noChangeArrowheads="1"/>
              </p:cNvSpPr>
              <p:nvPr/>
            </p:nvSpPr>
            <p:spPr bwMode="auto">
              <a:xfrm>
                <a:off x="1749" y="858"/>
                <a:ext cx="177" cy="168"/>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01" name="Line 29"/>
              <p:cNvSpPr>
                <a:spLocks noChangeShapeType="1"/>
              </p:cNvSpPr>
              <p:nvPr/>
            </p:nvSpPr>
            <p:spPr bwMode="auto">
              <a:xfrm flipV="1">
                <a:off x="1728" y="1020"/>
                <a:ext cx="234" cy="2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2" name="Line 30"/>
              <p:cNvSpPr>
                <a:spLocks noChangeShapeType="1"/>
              </p:cNvSpPr>
              <p:nvPr/>
            </p:nvSpPr>
            <p:spPr bwMode="auto">
              <a:xfrm>
                <a:off x="1953" y="1020"/>
                <a:ext cx="69" cy="12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3" name="Line 31"/>
              <p:cNvSpPr>
                <a:spLocks noChangeShapeType="1"/>
              </p:cNvSpPr>
              <p:nvPr/>
            </p:nvSpPr>
            <p:spPr bwMode="auto">
              <a:xfrm flipH="1">
                <a:off x="1668" y="1038"/>
                <a:ext cx="63" cy="9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4" name="Line 32"/>
              <p:cNvSpPr>
                <a:spLocks noChangeShapeType="1"/>
              </p:cNvSpPr>
              <p:nvPr/>
            </p:nvSpPr>
            <p:spPr bwMode="auto">
              <a:xfrm flipH="1" flipV="1">
                <a:off x="1533" y="978"/>
                <a:ext cx="135" cy="153"/>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5" name="Line 33"/>
              <p:cNvSpPr>
                <a:spLocks noChangeShapeType="1"/>
              </p:cNvSpPr>
              <p:nvPr/>
            </p:nvSpPr>
            <p:spPr bwMode="auto">
              <a:xfrm flipH="1">
                <a:off x="1494" y="981"/>
                <a:ext cx="42" cy="36"/>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6" name="Line 34"/>
              <p:cNvSpPr>
                <a:spLocks noChangeShapeType="1"/>
              </p:cNvSpPr>
              <p:nvPr/>
            </p:nvSpPr>
            <p:spPr bwMode="auto">
              <a:xfrm>
                <a:off x="1494" y="1017"/>
                <a:ext cx="165" cy="20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7" name="Line 35"/>
              <p:cNvSpPr>
                <a:spLocks noChangeShapeType="1"/>
              </p:cNvSpPr>
              <p:nvPr/>
            </p:nvSpPr>
            <p:spPr bwMode="auto">
              <a:xfrm flipV="1">
                <a:off x="1653" y="1170"/>
                <a:ext cx="96" cy="4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8" name="Line 36"/>
              <p:cNvSpPr>
                <a:spLocks noChangeShapeType="1"/>
              </p:cNvSpPr>
              <p:nvPr/>
            </p:nvSpPr>
            <p:spPr bwMode="auto">
              <a:xfrm>
                <a:off x="1749" y="1170"/>
                <a:ext cx="24" cy="141"/>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09" name="Oval 37"/>
              <p:cNvSpPr>
                <a:spLocks noChangeArrowheads="1"/>
              </p:cNvSpPr>
              <p:nvPr/>
            </p:nvSpPr>
            <p:spPr bwMode="auto">
              <a:xfrm>
                <a:off x="1470" y="960"/>
                <a:ext cx="51"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610" name="Line 38"/>
              <p:cNvSpPr>
                <a:spLocks noChangeShapeType="1"/>
              </p:cNvSpPr>
              <p:nvPr/>
            </p:nvSpPr>
            <p:spPr bwMode="auto">
              <a:xfrm flipH="1">
                <a:off x="1980" y="1134"/>
                <a:ext cx="39" cy="14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11" name="Line 39"/>
              <p:cNvSpPr>
                <a:spLocks noChangeShapeType="1"/>
              </p:cNvSpPr>
              <p:nvPr/>
            </p:nvSpPr>
            <p:spPr bwMode="auto">
              <a:xfrm>
                <a:off x="1983" y="1281"/>
                <a:ext cx="30" cy="78"/>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12" name="Line 40"/>
              <p:cNvSpPr>
                <a:spLocks noChangeShapeType="1"/>
              </p:cNvSpPr>
              <p:nvPr/>
            </p:nvSpPr>
            <p:spPr bwMode="auto">
              <a:xfrm flipH="1">
                <a:off x="1992" y="1362"/>
                <a:ext cx="21" cy="417"/>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13" name="Line 41"/>
              <p:cNvSpPr>
                <a:spLocks noChangeShapeType="1"/>
              </p:cNvSpPr>
              <p:nvPr/>
            </p:nvSpPr>
            <p:spPr bwMode="auto">
              <a:xfrm>
                <a:off x="1890" y="1410"/>
                <a:ext cx="15"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14" name="Line 42"/>
              <p:cNvSpPr>
                <a:spLocks noChangeShapeType="1"/>
              </p:cNvSpPr>
              <p:nvPr/>
            </p:nvSpPr>
            <p:spPr bwMode="auto">
              <a:xfrm flipH="1">
                <a:off x="1791" y="1410"/>
                <a:ext cx="93" cy="37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15" name="Line 43"/>
              <p:cNvSpPr>
                <a:spLocks noChangeShapeType="1"/>
              </p:cNvSpPr>
              <p:nvPr/>
            </p:nvSpPr>
            <p:spPr bwMode="auto">
              <a:xfrm>
                <a:off x="1902" y="1779"/>
                <a:ext cx="96"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106674" tIns="53337" rIns="106674" bIns="53337" anchor="ctr"/>
              <a:lstStyle/>
              <a:p>
                <a:endParaRPr lang="pt-PT"/>
              </a:p>
            </p:txBody>
          </p:sp>
          <p:sp>
            <p:nvSpPr>
              <p:cNvPr id="149616" name="Oval 44"/>
              <p:cNvSpPr>
                <a:spLocks noChangeArrowheads="1"/>
              </p:cNvSpPr>
              <p:nvPr/>
            </p:nvSpPr>
            <p:spPr bwMode="auto">
              <a:xfrm>
                <a:off x="1863" y="1759"/>
                <a:ext cx="135" cy="47"/>
              </a:xfrm>
              <a:prstGeom prst="ellipse">
                <a:avLst/>
              </a:prstGeom>
              <a:solidFill>
                <a:schemeClr val="bg1"/>
              </a:solidFill>
              <a:ln w="28575">
                <a:solidFill>
                  <a:schemeClr val="tx1"/>
                </a:solidFill>
                <a:round/>
                <a:headEnd type="none" w="sm" len="sm"/>
                <a:tailEnd type="none" w="sm" len="sm"/>
              </a:ln>
            </p:spPr>
            <p:txBody>
              <a:bodyPr wrap="none" lIns="106674" tIns="53337" rIns="106674" bIns="53337"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49617" name="Group 45"/>
              <p:cNvGrpSpPr>
                <a:grpSpLocks/>
              </p:cNvGrpSpPr>
              <p:nvPr/>
            </p:nvGrpSpPr>
            <p:grpSpPr bwMode="auto">
              <a:xfrm flipH="1">
                <a:off x="1724" y="828"/>
                <a:ext cx="205" cy="111"/>
                <a:chOff x="806" y="456"/>
                <a:chExt cx="319" cy="249"/>
              </a:xfrm>
            </p:grpSpPr>
            <p:sp>
              <p:nvSpPr>
                <p:cNvPr id="149618" name="Freeform 46"/>
                <p:cNvSpPr>
                  <a:spLocks/>
                </p:cNvSpPr>
                <p:nvPr/>
              </p:nvSpPr>
              <p:spPr bwMode="auto">
                <a:xfrm>
                  <a:off x="806" y="456"/>
                  <a:ext cx="319" cy="249"/>
                </a:xfrm>
                <a:custGeom>
                  <a:avLst/>
                  <a:gdLst>
                    <a:gd name="T0" fmla="*/ 132 w 319"/>
                    <a:gd name="T1" fmla="*/ 29 h 249"/>
                    <a:gd name="T2" fmla="*/ 82 w 319"/>
                    <a:gd name="T3" fmla="*/ 18 h 249"/>
                    <a:gd name="T4" fmla="*/ 55 w 319"/>
                    <a:gd name="T5" fmla="*/ 27 h 249"/>
                    <a:gd name="T6" fmla="*/ 41 w 319"/>
                    <a:gd name="T7" fmla="*/ 34 h 249"/>
                    <a:gd name="T8" fmla="*/ 25 w 319"/>
                    <a:gd name="T9" fmla="*/ 51 h 249"/>
                    <a:gd name="T10" fmla="*/ 17 w 319"/>
                    <a:gd name="T11" fmla="*/ 67 h 249"/>
                    <a:gd name="T12" fmla="*/ 7 w 319"/>
                    <a:gd name="T13" fmla="*/ 93 h 249"/>
                    <a:gd name="T14" fmla="*/ 4 w 319"/>
                    <a:gd name="T15" fmla="*/ 111 h 249"/>
                    <a:gd name="T16" fmla="*/ 1 w 319"/>
                    <a:gd name="T17" fmla="*/ 135 h 249"/>
                    <a:gd name="T18" fmla="*/ 1 w 319"/>
                    <a:gd name="T19" fmla="*/ 155 h 249"/>
                    <a:gd name="T20" fmla="*/ 3 w 319"/>
                    <a:gd name="T21" fmla="*/ 167 h 249"/>
                    <a:gd name="T22" fmla="*/ 6 w 319"/>
                    <a:gd name="T23" fmla="*/ 185 h 249"/>
                    <a:gd name="T24" fmla="*/ 23 w 319"/>
                    <a:gd name="T25" fmla="*/ 195 h 249"/>
                    <a:gd name="T26" fmla="*/ 29 w 319"/>
                    <a:gd name="T27" fmla="*/ 211 h 249"/>
                    <a:gd name="T28" fmla="*/ 44 w 319"/>
                    <a:gd name="T29" fmla="*/ 231 h 249"/>
                    <a:gd name="T30" fmla="*/ 56 w 319"/>
                    <a:gd name="T31" fmla="*/ 238 h 249"/>
                    <a:gd name="T32" fmla="*/ 76 w 319"/>
                    <a:gd name="T33" fmla="*/ 244 h 249"/>
                    <a:gd name="T34" fmla="*/ 91 w 319"/>
                    <a:gd name="T35" fmla="*/ 246 h 249"/>
                    <a:gd name="T36" fmla="*/ 121 w 319"/>
                    <a:gd name="T37" fmla="*/ 247 h 249"/>
                    <a:gd name="T38" fmla="*/ 143 w 319"/>
                    <a:gd name="T39" fmla="*/ 247 h 249"/>
                    <a:gd name="T40" fmla="*/ 180 w 319"/>
                    <a:gd name="T41" fmla="*/ 249 h 249"/>
                    <a:gd name="T42" fmla="*/ 207 w 319"/>
                    <a:gd name="T43" fmla="*/ 248 h 249"/>
                    <a:gd name="T44" fmla="*/ 235 w 319"/>
                    <a:gd name="T45" fmla="*/ 243 h 249"/>
                    <a:gd name="T46" fmla="*/ 259 w 319"/>
                    <a:gd name="T47" fmla="*/ 237 h 249"/>
                    <a:gd name="T48" fmla="*/ 292 w 319"/>
                    <a:gd name="T49" fmla="*/ 228 h 249"/>
                    <a:gd name="T50" fmla="*/ 311 w 319"/>
                    <a:gd name="T51" fmla="*/ 211 h 249"/>
                    <a:gd name="T52" fmla="*/ 319 w 319"/>
                    <a:gd name="T53" fmla="*/ 201 h 249"/>
                    <a:gd name="T54" fmla="*/ 313 w 319"/>
                    <a:gd name="T55" fmla="*/ 189 h 249"/>
                    <a:gd name="T56" fmla="*/ 293 w 319"/>
                    <a:gd name="T57" fmla="*/ 181 h 249"/>
                    <a:gd name="T58" fmla="*/ 278 w 319"/>
                    <a:gd name="T59" fmla="*/ 175 h 249"/>
                    <a:gd name="T60" fmla="*/ 251 w 319"/>
                    <a:gd name="T61" fmla="*/ 180 h 249"/>
                    <a:gd name="T62" fmla="*/ 224 w 319"/>
                    <a:gd name="T63" fmla="*/ 186 h 249"/>
                    <a:gd name="T64" fmla="*/ 202 w 319"/>
                    <a:gd name="T65" fmla="*/ 190 h 249"/>
                    <a:gd name="T66" fmla="*/ 182 w 319"/>
                    <a:gd name="T67" fmla="*/ 193 h 249"/>
                    <a:gd name="T68" fmla="*/ 139 w 319"/>
                    <a:gd name="T69" fmla="*/ 193 h 249"/>
                    <a:gd name="T70" fmla="*/ 16 w 319"/>
                    <a:gd name="T71" fmla="*/ 195 h 249"/>
                    <a:gd name="T72" fmla="*/ 76 w 319"/>
                    <a:gd name="T73" fmla="*/ 192 h 249"/>
                    <a:gd name="T74" fmla="*/ 171 w 319"/>
                    <a:gd name="T75" fmla="*/ 179 h 249"/>
                    <a:gd name="T76" fmla="*/ 132 w 319"/>
                    <a:gd name="T77" fmla="*/ 29 h 2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9"/>
                    <a:gd name="T118" fmla="*/ 0 h 249"/>
                    <a:gd name="T119" fmla="*/ 319 w 319"/>
                    <a:gd name="T120" fmla="*/ 249 h 2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9" h="249">
                      <a:moveTo>
                        <a:pt x="132" y="29"/>
                      </a:moveTo>
                      <a:cubicBezTo>
                        <a:pt x="117" y="0"/>
                        <a:pt x="95" y="18"/>
                        <a:pt x="82" y="18"/>
                      </a:cubicBezTo>
                      <a:cubicBezTo>
                        <a:pt x="69" y="18"/>
                        <a:pt x="62" y="24"/>
                        <a:pt x="55" y="27"/>
                      </a:cubicBezTo>
                      <a:cubicBezTo>
                        <a:pt x="48" y="30"/>
                        <a:pt x="46" y="30"/>
                        <a:pt x="41" y="34"/>
                      </a:cubicBezTo>
                      <a:cubicBezTo>
                        <a:pt x="36" y="38"/>
                        <a:pt x="29" y="46"/>
                        <a:pt x="25" y="51"/>
                      </a:cubicBezTo>
                      <a:cubicBezTo>
                        <a:pt x="21" y="56"/>
                        <a:pt x="20" y="60"/>
                        <a:pt x="17" y="67"/>
                      </a:cubicBezTo>
                      <a:cubicBezTo>
                        <a:pt x="14" y="74"/>
                        <a:pt x="9" y="86"/>
                        <a:pt x="7" y="93"/>
                      </a:cubicBezTo>
                      <a:cubicBezTo>
                        <a:pt x="5" y="100"/>
                        <a:pt x="5" y="104"/>
                        <a:pt x="4" y="111"/>
                      </a:cubicBezTo>
                      <a:cubicBezTo>
                        <a:pt x="3" y="118"/>
                        <a:pt x="2" y="128"/>
                        <a:pt x="1" y="135"/>
                      </a:cubicBezTo>
                      <a:cubicBezTo>
                        <a:pt x="0" y="142"/>
                        <a:pt x="1" y="150"/>
                        <a:pt x="1" y="155"/>
                      </a:cubicBezTo>
                      <a:cubicBezTo>
                        <a:pt x="1" y="160"/>
                        <a:pt x="2" y="162"/>
                        <a:pt x="3" y="167"/>
                      </a:cubicBezTo>
                      <a:cubicBezTo>
                        <a:pt x="4" y="172"/>
                        <a:pt x="3" y="180"/>
                        <a:pt x="6" y="185"/>
                      </a:cubicBezTo>
                      <a:cubicBezTo>
                        <a:pt x="9" y="190"/>
                        <a:pt x="19" y="191"/>
                        <a:pt x="23" y="195"/>
                      </a:cubicBezTo>
                      <a:cubicBezTo>
                        <a:pt x="27" y="199"/>
                        <a:pt x="26" y="205"/>
                        <a:pt x="29" y="211"/>
                      </a:cubicBezTo>
                      <a:cubicBezTo>
                        <a:pt x="32" y="217"/>
                        <a:pt x="40" y="227"/>
                        <a:pt x="44" y="231"/>
                      </a:cubicBezTo>
                      <a:cubicBezTo>
                        <a:pt x="48" y="235"/>
                        <a:pt x="51" y="236"/>
                        <a:pt x="56" y="238"/>
                      </a:cubicBezTo>
                      <a:cubicBezTo>
                        <a:pt x="61" y="240"/>
                        <a:pt x="70" y="243"/>
                        <a:pt x="76" y="244"/>
                      </a:cubicBezTo>
                      <a:cubicBezTo>
                        <a:pt x="82" y="245"/>
                        <a:pt x="84" y="246"/>
                        <a:pt x="91" y="246"/>
                      </a:cubicBezTo>
                      <a:cubicBezTo>
                        <a:pt x="98" y="246"/>
                        <a:pt x="112" y="247"/>
                        <a:pt x="121" y="247"/>
                      </a:cubicBezTo>
                      <a:cubicBezTo>
                        <a:pt x="130" y="247"/>
                        <a:pt x="133" y="247"/>
                        <a:pt x="143" y="247"/>
                      </a:cubicBezTo>
                      <a:cubicBezTo>
                        <a:pt x="153" y="247"/>
                        <a:pt x="169" y="249"/>
                        <a:pt x="180" y="249"/>
                      </a:cubicBezTo>
                      <a:cubicBezTo>
                        <a:pt x="191" y="249"/>
                        <a:pt x="198" y="249"/>
                        <a:pt x="207" y="248"/>
                      </a:cubicBezTo>
                      <a:cubicBezTo>
                        <a:pt x="216" y="247"/>
                        <a:pt x="226" y="245"/>
                        <a:pt x="235" y="243"/>
                      </a:cubicBezTo>
                      <a:cubicBezTo>
                        <a:pt x="244" y="241"/>
                        <a:pt x="250" y="239"/>
                        <a:pt x="259" y="237"/>
                      </a:cubicBezTo>
                      <a:cubicBezTo>
                        <a:pt x="268" y="235"/>
                        <a:pt x="283" y="232"/>
                        <a:pt x="292" y="228"/>
                      </a:cubicBezTo>
                      <a:cubicBezTo>
                        <a:pt x="301" y="224"/>
                        <a:pt x="307" y="215"/>
                        <a:pt x="311" y="211"/>
                      </a:cubicBezTo>
                      <a:cubicBezTo>
                        <a:pt x="315" y="207"/>
                        <a:pt x="319" y="205"/>
                        <a:pt x="319" y="201"/>
                      </a:cubicBezTo>
                      <a:cubicBezTo>
                        <a:pt x="319" y="197"/>
                        <a:pt x="317" y="192"/>
                        <a:pt x="313" y="189"/>
                      </a:cubicBezTo>
                      <a:cubicBezTo>
                        <a:pt x="309" y="186"/>
                        <a:pt x="299" y="183"/>
                        <a:pt x="293" y="181"/>
                      </a:cubicBezTo>
                      <a:cubicBezTo>
                        <a:pt x="287" y="179"/>
                        <a:pt x="285" y="175"/>
                        <a:pt x="278" y="175"/>
                      </a:cubicBezTo>
                      <a:cubicBezTo>
                        <a:pt x="271" y="175"/>
                        <a:pt x="260" y="178"/>
                        <a:pt x="251" y="180"/>
                      </a:cubicBezTo>
                      <a:cubicBezTo>
                        <a:pt x="242" y="182"/>
                        <a:pt x="232" y="184"/>
                        <a:pt x="224" y="186"/>
                      </a:cubicBezTo>
                      <a:cubicBezTo>
                        <a:pt x="216" y="188"/>
                        <a:pt x="209" y="189"/>
                        <a:pt x="202" y="190"/>
                      </a:cubicBezTo>
                      <a:cubicBezTo>
                        <a:pt x="195" y="191"/>
                        <a:pt x="192" y="193"/>
                        <a:pt x="182" y="193"/>
                      </a:cubicBezTo>
                      <a:cubicBezTo>
                        <a:pt x="172" y="193"/>
                        <a:pt x="167" y="193"/>
                        <a:pt x="139" y="193"/>
                      </a:cubicBezTo>
                      <a:cubicBezTo>
                        <a:pt x="111" y="193"/>
                        <a:pt x="26" y="195"/>
                        <a:pt x="16" y="195"/>
                      </a:cubicBezTo>
                      <a:cubicBezTo>
                        <a:pt x="6" y="195"/>
                        <a:pt x="50" y="195"/>
                        <a:pt x="76" y="192"/>
                      </a:cubicBezTo>
                      <a:cubicBezTo>
                        <a:pt x="102" y="189"/>
                        <a:pt x="162" y="206"/>
                        <a:pt x="171" y="179"/>
                      </a:cubicBezTo>
                      <a:cubicBezTo>
                        <a:pt x="180" y="152"/>
                        <a:pt x="140" y="60"/>
                        <a:pt x="132" y="29"/>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sp>
              <p:nvSpPr>
                <p:cNvPr id="149619" name="Freeform 47"/>
                <p:cNvSpPr>
                  <a:spLocks/>
                </p:cNvSpPr>
                <p:nvPr/>
              </p:nvSpPr>
              <p:spPr bwMode="auto">
                <a:xfrm>
                  <a:off x="920" y="466"/>
                  <a:ext cx="162" cy="187"/>
                </a:xfrm>
                <a:custGeom>
                  <a:avLst/>
                  <a:gdLst>
                    <a:gd name="T0" fmla="*/ 7 w 162"/>
                    <a:gd name="T1" fmla="*/ 2 h 187"/>
                    <a:gd name="T2" fmla="*/ 54 w 162"/>
                    <a:gd name="T3" fmla="*/ 2 h 187"/>
                    <a:gd name="T4" fmla="*/ 88 w 162"/>
                    <a:gd name="T5" fmla="*/ 8 h 187"/>
                    <a:gd name="T6" fmla="*/ 111 w 162"/>
                    <a:gd name="T7" fmla="*/ 16 h 187"/>
                    <a:gd name="T8" fmla="*/ 122 w 162"/>
                    <a:gd name="T9" fmla="*/ 30 h 187"/>
                    <a:gd name="T10" fmla="*/ 131 w 162"/>
                    <a:gd name="T11" fmla="*/ 45 h 187"/>
                    <a:gd name="T12" fmla="*/ 137 w 162"/>
                    <a:gd name="T13" fmla="*/ 57 h 187"/>
                    <a:gd name="T14" fmla="*/ 145 w 162"/>
                    <a:gd name="T15" fmla="*/ 80 h 187"/>
                    <a:gd name="T16" fmla="*/ 151 w 162"/>
                    <a:gd name="T17" fmla="*/ 94 h 187"/>
                    <a:gd name="T18" fmla="*/ 156 w 162"/>
                    <a:gd name="T19" fmla="*/ 104 h 187"/>
                    <a:gd name="T20" fmla="*/ 160 w 162"/>
                    <a:gd name="T21" fmla="*/ 137 h 187"/>
                    <a:gd name="T22" fmla="*/ 160 w 162"/>
                    <a:gd name="T23" fmla="*/ 155 h 187"/>
                    <a:gd name="T24" fmla="*/ 154 w 162"/>
                    <a:gd name="T25" fmla="*/ 167 h 187"/>
                    <a:gd name="T26" fmla="*/ 112 w 162"/>
                    <a:gd name="T27" fmla="*/ 178 h 187"/>
                    <a:gd name="T28" fmla="*/ 62 w 162"/>
                    <a:gd name="T29" fmla="*/ 183 h 187"/>
                    <a:gd name="T30" fmla="*/ 58 w 162"/>
                    <a:gd name="T31" fmla="*/ 153 h 187"/>
                    <a:gd name="T32" fmla="*/ 52 w 162"/>
                    <a:gd name="T33" fmla="*/ 123 h 187"/>
                    <a:gd name="T34" fmla="*/ 44 w 162"/>
                    <a:gd name="T35" fmla="*/ 96 h 187"/>
                    <a:gd name="T36" fmla="*/ 38 w 162"/>
                    <a:gd name="T37" fmla="*/ 62 h 187"/>
                    <a:gd name="T38" fmla="*/ 25 w 162"/>
                    <a:gd name="T39" fmla="*/ 39 h 187"/>
                    <a:gd name="T40" fmla="*/ 13 w 162"/>
                    <a:gd name="T41" fmla="*/ 15 h 187"/>
                    <a:gd name="T42" fmla="*/ 7 w 162"/>
                    <a:gd name="T43" fmla="*/ 2 h 1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2"/>
                    <a:gd name="T67" fmla="*/ 0 h 187"/>
                    <a:gd name="T68" fmla="*/ 162 w 162"/>
                    <a:gd name="T69" fmla="*/ 187 h 1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2" h="187">
                      <a:moveTo>
                        <a:pt x="7" y="2"/>
                      </a:moveTo>
                      <a:cubicBezTo>
                        <a:pt x="14" y="0"/>
                        <a:pt x="41" y="1"/>
                        <a:pt x="54" y="2"/>
                      </a:cubicBezTo>
                      <a:cubicBezTo>
                        <a:pt x="67" y="3"/>
                        <a:pt x="79" y="6"/>
                        <a:pt x="88" y="8"/>
                      </a:cubicBezTo>
                      <a:cubicBezTo>
                        <a:pt x="97" y="10"/>
                        <a:pt x="105" y="12"/>
                        <a:pt x="111" y="16"/>
                      </a:cubicBezTo>
                      <a:cubicBezTo>
                        <a:pt x="117" y="20"/>
                        <a:pt x="119" y="25"/>
                        <a:pt x="122" y="30"/>
                      </a:cubicBezTo>
                      <a:cubicBezTo>
                        <a:pt x="125" y="35"/>
                        <a:pt x="129" y="41"/>
                        <a:pt x="131" y="45"/>
                      </a:cubicBezTo>
                      <a:cubicBezTo>
                        <a:pt x="133" y="49"/>
                        <a:pt x="135" y="51"/>
                        <a:pt x="137" y="57"/>
                      </a:cubicBezTo>
                      <a:cubicBezTo>
                        <a:pt x="139" y="63"/>
                        <a:pt x="143" y="74"/>
                        <a:pt x="145" y="80"/>
                      </a:cubicBezTo>
                      <a:cubicBezTo>
                        <a:pt x="147" y="86"/>
                        <a:pt x="149" y="90"/>
                        <a:pt x="151" y="94"/>
                      </a:cubicBezTo>
                      <a:cubicBezTo>
                        <a:pt x="153" y="98"/>
                        <a:pt x="155" y="97"/>
                        <a:pt x="156" y="104"/>
                      </a:cubicBezTo>
                      <a:cubicBezTo>
                        <a:pt x="157" y="111"/>
                        <a:pt x="159" y="129"/>
                        <a:pt x="160" y="137"/>
                      </a:cubicBezTo>
                      <a:cubicBezTo>
                        <a:pt x="161" y="145"/>
                        <a:pt x="161" y="150"/>
                        <a:pt x="160" y="155"/>
                      </a:cubicBezTo>
                      <a:cubicBezTo>
                        <a:pt x="159" y="160"/>
                        <a:pt x="162" y="163"/>
                        <a:pt x="154" y="167"/>
                      </a:cubicBezTo>
                      <a:cubicBezTo>
                        <a:pt x="146" y="171"/>
                        <a:pt x="127" y="175"/>
                        <a:pt x="112" y="178"/>
                      </a:cubicBezTo>
                      <a:cubicBezTo>
                        <a:pt x="97" y="181"/>
                        <a:pt x="71" y="187"/>
                        <a:pt x="62" y="183"/>
                      </a:cubicBezTo>
                      <a:cubicBezTo>
                        <a:pt x="53" y="179"/>
                        <a:pt x="60" y="163"/>
                        <a:pt x="58" y="153"/>
                      </a:cubicBezTo>
                      <a:cubicBezTo>
                        <a:pt x="56" y="143"/>
                        <a:pt x="54" y="132"/>
                        <a:pt x="52" y="123"/>
                      </a:cubicBezTo>
                      <a:cubicBezTo>
                        <a:pt x="50" y="114"/>
                        <a:pt x="46" y="106"/>
                        <a:pt x="44" y="96"/>
                      </a:cubicBezTo>
                      <a:cubicBezTo>
                        <a:pt x="42" y="86"/>
                        <a:pt x="41" y="71"/>
                        <a:pt x="38" y="62"/>
                      </a:cubicBezTo>
                      <a:cubicBezTo>
                        <a:pt x="35" y="53"/>
                        <a:pt x="29" y="47"/>
                        <a:pt x="25" y="39"/>
                      </a:cubicBezTo>
                      <a:cubicBezTo>
                        <a:pt x="21" y="31"/>
                        <a:pt x="16" y="21"/>
                        <a:pt x="13" y="15"/>
                      </a:cubicBezTo>
                      <a:cubicBezTo>
                        <a:pt x="10" y="9"/>
                        <a:pt x="0" y="4"/>
                        <a:pt x="7" y="2"/>
                      </a:cubicBezTo>
                      <a:close/>
                    </a:path>
                  </a:pathLst>
                </a:custGeom>
                <a:solidFill>
                  <a:schemeClr val="accent2"/>
                </a:solidFill>
                <a:ln w="28575">
                  <a:solidFill>
                    <a:schemeClr val="tx1"/>
                  </a:solidFill>
                  <a:round/>
                  <a:headEnd type="none" w="sm" len="sm"/>
                  <a:tailEnd type="none" w="sm" len="sm"/>
                </a:ln>
              </p:spPr>
              <p:txBody>
                <a:bodyPr wrap="none" lIns="106674" tIns="53337" rIns="106674" bIns="53337" anchor="ctr"/>
                <a:lstStyle/>
                <a:p>
                  <a:endParaRPr lang="pt-PT"/>
                </a:p>
              </p:txBody>
            </p:sp>
          </p:grpSp>
        </p:grpSp>
        <p:grpSp>
          <p:nvGrpSpPr>
            <p:cNvPr id="149594" name="Group 28"/>
            <p:cNvGrpSpPr>
              <a:grpSpLocks noChangeAspect="1"/>
            </p:cNvGrpSpPr>
            <p:nvPr/>
          </p:nvGrpSpPr>
          <p:grpSpPr bwMode="auto">
            <a:xfrm>
              <a:off x="7715272" y="2423506"/>
              <a:ext cx="288000" cy="440400"/>
              <a:chOff x="1248" y="3200"/>
              <a:chExt cx="240" cy="367"/>
            </a:xfrm>
          </p:grpSpPr>
          <p:sp>
            <p:nvSpPr>
              <p:cNvPr id="149595"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9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sp>
        <p:nvSpPr>
          <p:cNvPr id="181" name="Folded Corner 180"/>
          <p:cNvSpPr/>
          <p:nvPr/>
        </p:nvSpPr>
        <p:spPr>
          <a:xfrm>
            <a:off x="9743714" y="2897806"/>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80446" y="4067000"/>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9758002" y="3655044"/>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9758002" y="3297856"/>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49556" name="Group 47"/>
          <p:cNvGrpSpPr>
            <a:grpSpLocks noChangeAspect="1"/>
          </p:cNvGrpSpPr>
          <p:nvPr/>
        </p:nvGrpSpPr>
        <p:grpSpPr bwMode="auto">
          <a:xfrm>
            <a:off x="2237509" y="4418999"/>
            <a:ext cx="287337" cy="440583"/>
            <a:chOff x="1248" y="3536"/>
            <a:chExt cx="240" cy="368"/>
          </a:xfrm>
        </p:grpSpPr>
        <p:sp>
          <p:nvSpPr>
            <p:cNvPr id="149591"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92"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9557" name="Group 47"/>
          <p:cNvGrpSpPr>
            <a:grpSpLocks noChangeAspect="1"/>
          </p:cNvGrpSpPr>
          <p:nvPr/>
        </p:nvGrpSpPr>
        <p:grpSpPr bwMode="auto">
          <a:xfrm>
            <a:off x="1880320" y="4420590"/>
            <a:ext cx="287338" cy="440585"/>
            <a:chOff x="1248" y="3536"/>
            <a:chExt cx="240" cy="368"/>
          </a:xfrm>
        </p:grpSpPr>
        <p:sp>
          <p:nvSpPr>
            <p:cNvPr id="149589"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90"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9558" name="Group 47"/>
          <p:cNvGrpSpPr>
            <a:grpSpLocks noChangeAspect="1"/>
          </p:cNvGrpSpPr>
          <p:nvPr/>
        </p:nvGrpSpPr>
        <p:grpSpPr bwMode="auto">
          <a:xfrm>
            <a:off x="2235920" y="4704749"/>
            <a:ext cx="287338" cy="440583"/>
            <a:chOff x="1248" y="3536"/>
            <a:chExt cx="240" cy="368"/>
          </a:xfrm>
        </p:grpSpPr>
        <p:sp>
          <p:nvSpPr>
            <p:cNvPr id="149587"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88"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9559" name="Group 47"/>
          <p:cNvGrpSpPr>
            <a:grpSpLocks noChangeAspect="1"/>
          </p:cNvGrpSpPr>
          <p:nvPr/>
        </p:nvGrpSpPr>
        <p:grpSpPr bwMode="auto">
          <a:xfrm>
            <a:off x="1880320" y="4706340"/>
            <a:ext cx="287338" cy="440585"/>
            <a:chOff x="1248" y="3536"/>
            <a:chExt cx="240" cy="368"/>
          </a:xfrm>
        </p:grpSpPr>
        <p:sp>
          <p:nvSpPr>
            <p:cNvPr id="149585"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86"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9560" name="Group 47"/>
          <p:cNvGrpSpPr>
            <a:grpSpLocks noChangeAspect="1"/>
          </p:cNvGrpSpPr>
          <p:nvPr/>
        </p:nvGrpSpPr>
        <p:grpSpPr bwMode="auto">
          <a:xfrm>
            <a:off x="1523134" y="4420590"/>
            <a:ext cx="287337" cy="440585"/>
            <a:chOff x="1248" y="3536"/>
            <a:chExt cx="240" cy="368"/>
          </a:xfrm>
        </p:grpSpPr>
        <p:sp>
          <p:nvSpPr>
            <p:cNvPr id="14958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8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grpSp>
        <p:nvGrpSpPr>
          <p:cNvPr id="149561" name="Group 47"/>
          <p:cNvGrpSpPr>
            <a:grpSpLocks noChangeAspect="1"/>
          </p:cNvGrpSpPr>
          <p:nvPr/>
        </p:nvGrpSpPr>
        <p:grpSpPr bwMode="auto">
          <a:xfrm>
            <a:off x="1523134" y="4706340"/>
            <a:ext cx="287337" cy="440585"/>
            <a:chOff x="1248" y="3536"/>
            <a:chExt cx="240" cy="368"/>
          </a:xfrm>
        </p:grpSpPr>
        <p:sp>
          <p:nvSpPr>
            <p:cNvPr id="149581"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82"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D</a:t>
              </a:r>
            </a:p>
          </p:txBody>
        </p:sp>
      </p:grpSp>
      <p:sp>
        <p:nvSpPr>
          <p:cNvPr id="203" name="Folded Corner 202"/>
          <p:cNvSpPr/>
          <p:nvPr/>
        </p:nvSpPr>
        <p:spPr>
          <a:xfrm>
            <a:off x="2848696" y="44956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09071" y="44956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77396" y="44956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23296" y="483852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09071" y="485281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77396" y="479725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353282" name="Group 28"/>
          <p:cNvGrpSpPr>
            <a:grpSpLocks noChangeAspect="1"/>
          </p:cNvGrpSpPr>
          <p:nvPr/>
        </p:nvGrpSpPr>
        <p:grpSpPr bwMode="auto">
          <a:xfrm>
            <a:off x="1880320" y="3634774"/>
            <a:ext cx="287338" cy="440583"/>
            <a:chOff x="1248" y="3200"/>
            <a:chExt cx="240" cy="368"/>
          </a:xfrm>
        </p:grpSpPr>
        <p:sp>
          <p:nvSpPr>
            <p:cNvPr id="149579"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80"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grpSp>
        <p:nvGrpSpPr>
          <p:cNvPr id="353283" name="Group 28"/>
          <p:cNvGrpSpPr>
            <a:grpSpLocks noChangeAspect="1"/>
          </p:cNvGrpSpPr>
          <p:nvPr/>
        </p:nvGrpSpPr>
        <p:grpSpPr bwMode="auto">
          <a:xfrm>
            <a:off x="2235920" y="3990374"/>
            <a:ext cx="287338" cy="440583"/>
            <a:chOff x="1248" y="3200"/>
            <a:chExt cx="240" cy="368"/>
          </a:xfrm>
        </p:grpSpPr>
        <p:sp>
          <p:nvSpPr>
            <p:cNvPr id="149577"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9578"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b="1">
                  <a:solidFill>
                    <a:srgbClr val="000000"/>
                  </a:solidFill>
                  <a:ea typeface="‚l‚r –¾’©"/>
                  <a:cs typeface="‚l‚r –¾’©"/>
                </a:rPr>
                <a:t>C</a:t>
              </a:r>
            </a:p>
          </p:txBody>
        </p:sp>
      </p:grpSp>
      <p:sp>
        <p:nvSpPr>
          <p:cNvPr id="188" name="Left Arrow 187"/>
          <p:cNvSpPr/>
          <p:nvPr/>
        </p:nvSpPr>
        <p:spPr>
          <a:xfrm>
            <a:off x="10829565" y="3940795"/>
            <a:ext cx="428625" cy="142875"/>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9" name="Folded Corner 208"/>
          <p:cNvSpPr/>
          <p:nvPr/>
        </p:nvSpPr>
        <p:spPr>
          <a:xfrm>
            <a:off x="3380508" y="4068587"/>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0" name="Folded Corner 209"/>
          <p:cNvSpPr/>
          <p:nvPr/>
        </p:nvSpPr>
        <p:spPr>
          <a:xfrm>
            <a:off x="3880571" y="4067000"/>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9" name="Rectangle 39"/>
          <p:cNvSpPr>
            <a:spLocks noChangeArrowheads="1"/>
          </p:cNvSpPr>
          <p:nvPr/>
        </p:nvSpPr>
        <p:spPr bwMode="auto">
          <a:xfrm rot="-5400000">
            <a:off x="-48491" y="3282776"/>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err="1"/>
              <a:t>Proveedor</a:t>
            </a:r>
            <a:endParaRPr lang="pt-BR" altLang="en-US" sz="2000" b="1" dirty="0"/>
          </a:p>
        </p:txBody>
      </p:sp>
      <p:sp>
        <p:nvSpPr>
          <p:cNvPr id="170" name="Rectangle 40"/>
          <p:cNvSpPr>
            <a:spLocks noChangeArrowheads="1"/>
          </p:cNvSpPr>
          <p:nvPr/>
        </p:nvSpPr>
        <p:spPr bwMode="auto">
          <a:xfrm>
            <a:off x="2809008" y="1782588"/>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Tarjetas </a:t>
            </a:r>
            <a:r>
              <a:rPr lang="pt-BR" altLang="en-US" sz="1400" dirty="0" err="1">
                <a:solidFill>
                  <a:srgbClr val="000000"/>
                </a:solidFill>
              </a:rPr>
              <a:t>Kanban</a:t>
            </a:r>
            <a:r>
              <a:rPr lang="pt-BR" altLang="en-US" sz="1400" dirty="0">
                <a:solidFill>
                  <a:srgbClr val="000000"/>
                </a:solidFill>
              </a:rPr>
              <a:t> </a:t>
            </a:r>
          </a:p>
        </p:txBody>
      </p:sp>
      <p:sp>
        <p:nvSpPr>
          <p:cNvPr id="197" name="TextBox 196"/>
          <p:cNvSpPr txBox="1">
            <a:spLocks noChangeArrowheads="1"/>
          </p:cNvSpPr>
          <p:nvPr/>
        </p:nvSpPr>
        <p:spPr bwMode="auto">
          <a:xfrm>
            <a:off x="5046803" y="4350937"/>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PT" altLang="en-US" err="1"/>
              <a:t>Control</a:t>
            </a:r>
            <a:endParaRPr lang="en-US" altLang="en-US"/>
          </a:p>
        </p:txBody>
      </p:sp>
      <p:sp>
        <p:nvSpPr>
          <p:cNvPr id="167" name="TextBox 56"/>
          <p:cNvSpPr txBox="1">
            <a:spLocks noChangeArrowheads="1"/>
          </p:cNvSpPr>
          <p:nvPr/>
        </p:nvSpPr>
        <p:spPr bwMode="auto">
          <a:xfrm>
            <a:off x="1520826" y="5218641"/>
            <a:ext cx="1188146"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a:t>Max: </a:t>
            </a:r>
            <a:r>
              <a:rPr lang="pt-PT" altLang="en-US" sz="1400"/>
              <a:t>6 </a:t>
            </a:r>
            <a:r>
              <a:rPr lang="pt-PT" altLang="en-US" sz="1400" err="1"/>
              <a:t>parts</a:t>
            </a:r>
            <a:endParaRPr lang="pt-PT" altLang="en-US" sz="1400"/>
          </a:p>
          <a:p>
            <a:pPr eaLnBrk="1" hangingPunct="1">
              <a:lnSpc>
                <a:spcPts val="1300"/>
              </a:lnSpc>
              <a:spcAft>
                <a:spcPts val="600"/>
              </a:spcAft>
            </a:pPr>
            <a:r>
              <a:rPr lang="pt-PT" altLang="en-US" sz="1400" b="1">
                <a:solidFill>
                  <a:srgbClr val="FF0000"/>
                </a:solidFill>
              </a:rPr>
              <a:t>Min: </a:t>
            </a:r>
            <a:r>
              <a:rPr lang="pt-PT" altLang="en-US" sz="1400"/>
              <a:t> 2 </a:t>
            </a:r>
            <a:r>
              <a:rPr lang="pt-PT" altLang="en-US" sz="1400" err="1"/>
              <a:t>parts</a:t>
            </a:r>
            <a:endParaRPr lang="en-US" altLang="en-US" sz="1400"/>
          </a:p>
        </p:txBody>
      </p:sp>
      <p:sp>
        <p:nvSpPr>
          <p:cNvPr id="172"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Kanban</a:t>
            </a:r>
          </a:p>
        </p:txBody>
      </p:sp>
      <p:sp>
        <p:nvSpPr>
          <p:cNvPr id="173" name="Content Placeholder 2"/>
          <p:cNvSpPr txBox="1">
            <a:spLocks/>
          </p:cNvSpPr>
          <p:nvPr/>
        </p:nvSpPr>
        <p:spPr>
          <a:xfrm>
            <a:off x="3735881" y="5408887"/>
            <a:ext cx="6883146" cy="50589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t-PT" altLang="en-US" sz="1600" b="1" dirty="0">
                <a:cs typeface="Calibri"/>
              </a:rPr>
              <a:t>Se </a:t>
            </a:r>
            <a:r>
              <a:rPr lang="pt-PT" altLang="en-US" sz="1600" b="1" dirty="0" err="1">
                <a:cs typeface="Calibri"/>
              </a:rPr>
              <a:t>repite</a:t>
            </a:r>
            <a:r>
              <a:rPr lang="pt-PT" altLang="en-US" sz="1600" b="1" dirty="0">
                <a:cs typeface="Calibri"/>
              </a:rPr>
              <a:t> la </a:t>
            </a:r>
            <a:r>
              <a:rPr lang="pt-PT" altLang="en-US" sz="1600" b="1" dirty="0" err="1">
                <a:cs typeface="Calibri"/>
              </a:rPr>
              <a:t>secuencia</a:t>
            </a:r>
            <a:r>
              <a:rPr lang="pt-PT" altLang="en-US" sz="1600" b="1" dirty="0">
                <a:cs typeface="Calibri"/>
              </a:rPr>
              <a:t> hasta que una tarjeta </a:t>
            </a:r>
            <a:r>
              <a:rPr lang="pt-PT" altLang="en-US" sz="1600" b="1" dirty="0" err="1">
                <a:cs typeface="Calibri"/>
              </a:rPr>
              <a:t>es</a:t>
            </a:r>
            <a:r>
              <a:rPr lang="pt-PT" altLang="en-US" sz="1600" b="1" dirty="0">
                <a:cs typeface="Calibri"/>
              </a:rPr>
              <a:t> colocada </a:t>
            </a:r>
            <a:r>
              <a:rPr lang="pt-PT" altLang="en-US" sz="1600" b="1" dirty="0" err="1">
                <a:cs typeface="Calibri"/>
              </a:rPr>
              <a:t>en</a:t>
            </a:r>
            <a:r>
              <a:rPr lang="pt-PT" altLang="en-US" sz="1600" b="1" dirty="0">
                <a:cs typeface="Calibri"/>
              </a:rPr>
              <a:t> la parte </a:t>
            </a:r>
            <a:r>
              <a:rPr lang="pt-PT" altLang="en-US" sz="1600" b="1" dirty="0" err="1">
                <a:cs typeface="Calibri"/>
              </a:rPr>
              <a:t>amarilla</a:t>
            </a:r>
            <a:r>
              <a:rPr lang="pt-PT" altLang="en-US" sz="1600" b="1" dirty="0">
                <a:cs typeface="Calibri"/>
              </a:rPr>
              <a:t> </a:t>
            </a:r>
            <a:r>
              <a:rPr lang="pt-PT" altLang="en-US" sz="1600" b="1" dirty="0" err="1">
                <a:cs typeface="Calibri"/>
              </a:rPr>
              <a:t>del</a:t>
            </a:r>
            <a:r>
              <a:rPr lang="pt-PT" altLang="en-US" sz="1600" b="1" dirty="0">
                <a:cs typeface="Calibri"/>
              </a:rPr>
              <a:t> </a:t>
            </a:r>
            <a:r>
              <a:rPr lang="pt-PT" altLang="en-US" sz="1600" b="1" dirty="0" err="1">
                <a:cs typeface="Calibri"/>
              </a:rPr>
              <a:t>tablero</a:t>
            </a:r>
            <a:r>
              <a:rPr lang="pt-PT" altLang="en-US" sz="1600" b="1" dirty="0">
                <a:cs typeface="Calibri"/>
              </a:rPr>
              <a:t>. Una alerta </a:t>
            </a:r>
            <a:r>
              <a:rPr lang="pt-PT" altLang="en-US" sz="1600" b="1" dirty="0" err="1">
                <a:cs typeface="Calibri"/>
              </a:rPr>
              <a:t>es</a:t>
            </a:r>
            <a:r>
              <a:rPr lang="pt-PT" altLang="en-US" sz="1600" b="1" dirty="0">
                <a:cs typeface="Calibri"/>
              </a:rPr>
              <a:t> enviada al departamento de compras para comprar </a:t>
            </a:r>
            <a:r>
              <a:rPr lang="pt-PT" altLang="en-US" sz="1600" b="1" dirty="0" err="1">
                <a:cs typeface="Calibri"/>
              </a:rPr>
              <a:t>un</a:t>
            </a:r>
            <a:r>
              <a:rPr lang="pt-PT" altLang="en-US" sz="1600" b="1" dirty="0">
                <a:cs typeface="Calibri"/>
              </a:rPr>
              <a:t> </a:t>
            </a:r>
            <a:r>
              <a:rPr lang="pt-PT" altLang="en-US" sz="1600" b="1" dirty="0" err="1">
                <a:cs typeface="Calibri"/>
              </a:rPr>
              <a:t>nuevo</a:t>
            </a:r>
            <a:r>
              <a:rPr lang="pt-PT" altLang="en-US" sz="1600" b="1" dirty="0">
                <a:cs typeface="Calibri"/>
              </a:rPr>
              <a:t> producto</a:t>
            </a:r>
            <a:endParaRPr lang="pt-PT" altLang="en-US" sz="1600" b="1" dirty="0"/>
          </a:p>
        </p:txBody>
      </p:sp>
      <p:sp>
        <p:nvSpPr>
          <p:cNvPr id="200" name="TextBox 199"/>
          <p:cNvSpPr txBox="1">
            <a:spLocks noChangeArrowheads="1"/>
          </p:cNvSpPr>
          <p:nvPr/>
        </p:nvSpPr>
        <p:spPr bwMode="auto">
          <a:xfrm>
            <a:off x="6981558" y="3670222"/>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PT" altLang="en-US" dirty="0"/>
              <a:t>Compras</a:t>
            </a:r>
            <a:endParaRPr lang="en-US" altLang="en-US" dirty="0"/>
          </a:p>
        </p:txBody>
      </p:sp>
    </p:spTree>
    <p:extLst>
      <p:ext uri="{BB962C8B-B14F-4D97-AF65-F5344CB8AC3E}">
        <p14:creationId xmlns:p14="http://schemas.microsoft.com/office/powerpoint/2010/main" val="780137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353282"/>
                                        </p:tgtEl>
                                      </p:cBhvr>
                                    </p:animEffect>
                                    <p:set>
                                      <p:cBhvr>
                                        <p:cTn id="7" dur="1" fill="hold">
                                          <p:stCondLst>
                                            <p:cond delay="499"/>
                                          </p:stCondLst>
                                        </p:cTn>
                                        <p:tgtEl>
                                          <p:spTgt spid="35328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210"/>
                                        </p:tgtEl>
                                      </p:cBhvr>
                                    </p:animEffect>
                                    <p:set>
                                      <p:cBhvr>
                                        <p:cTn id="10" dur="1" fill="hold">
                                          <p:stCondLst>
                                            <p:cond delay="499"/>
                                          </p:stCondLst>
                                        </p:cTn>
                                        <p:tgtEl>
                                          <p:spTgt spid="21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box(in)">
                                      <p:cBhvr>
                                        <p:cTn id="15" dur="500"/>
                                        <p:tgtEl>
                                          <p:spTgt spid="18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nodeType="clickEffect">
                                  <p:stCondLst>
                                    <p:cond delay="0"/>
                                  </p:stCondLst>
                                  <p:childTnLst>
                                    <p:animEffect transition="out" filter="blinds(horizontal)">
                                      <p:cBhvr>
                                        <p:cTn id="19" dur="500"/>
                                        <p:tgtEl>
                                          <p:spTgt spid="353283"/>
                                        </p:tgtEl>
                                      </p:cBhvr>
                                    </p:animEffect>
                                    <p:set>
                                      <p:cBhvr>
                                        <p:cTn id="20" dur="1" fill="hold">
                                          <p:stCondLst>
                                            <p:cond delay="499"/>
                                          </p:stCondLst>
                                        </p:cTn>
                                        <p:tgtEl>
                                          <p:spTgt spid="353283"/>
                                        </p:tgtEl>
                                        <p:attrNameLst>
                                          <p:attrName>style.visibility</p:attrName>
                                        </p:attrNameLst>
                                      </p:cBhvr>
                                      <p:to>
                                        <p:strVal val="hidden"/>
                                      </p:to>
                                    </p:set>
                                  </p:childTnLst>
                                </p:cTn>
                              </p:par>
                              <p:par>
                                <p:cTn id="21" presetID="3" presetClass="exit" presetSubtype="10" fill="hold" grpId="0" nodeType="withEffect">
                                  <p:stCondLst>
                                    <p:cond delay="0"/>
                                  </p:stCondLst>
                                  <p:childTnLst>
                                    <p:animEffect transition="out" filter="blinds(horizontal)">
                                      <p:cBhvr>
                                        <p:cTn id="22" dur="500"/>
                                        <p:tgtEl>
                                          <p:spTgt spid="209"/>
                                        </p:tgtEl>
                                      </p:cBhvr>
                                    </p:animEffect>
                                    <p:set>
                                      <p:cBhvr>
                                        <p:cTn id="23" dur="1" fill="hold">
                                          <p:stCondLst>
                                            <p:cond delay="499"/>
                                          </p:stCondLst>
                                        </p:cTn>
                                        <p:tgtEl>
                                          <p:spTgt spid="20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83"/>
                                        </p:tgtEl>
                                        <p:attrNameLst>
                                          <p:attrName>style.visibility</p:attrName>
                                        </p:attrNameLst>
                                      </p:cBhvr>
                                      <p:to>
                                        <p:strVal val="visible"/>
                                      </p:to>
                                    </p:set>
                                    <p:animEffect transition="in" filter="box(in)">
                                      <p:cBhvr>
                                        <p:cTn id="28" dur="500"/>
                                        <p:tgtEl>
                                          <p:spTgt spid="18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88"/>
                                        </p:tgtEl>
                                        <p:attrNameLst>
                                          <p:attrName>style.visibility</p:attrName>
                                        </p:attrNameLst>
                                      </p:cBhvr>
                                      <p:to>
                                        <p:strVal val="visible"/>
                                      </p:to>
                                    </p:set>
                                    <p:animEffect transition="in" filter="box(in)">
                                      <p:cBhvr>
                                        <p:cTn id="33" dur="500"/>
                                        <p:tgtEl>
                                          <p:spTgt spid="18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nodeType="clickEffect">
                                  <p:stCondLst>
                                    <p:cond delay="0"/>
                                  </p:stCondLst>
                                  <p:childTnLst>
                                    <p:animEffect transition="out" filter="blinds(horizontal)">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97"/>
                                        </p:tgtEl>
                                        <p:attrNameLst>
                                          <p:attrName>style.visibility</p:attrName>
                                        </p:attrNameLst>
                                      </p:cBhvr>
                                      <p:to>
                                        <p:strVal val="visible"/>
                                      </p:to>
                                    </p:set>
                                    <p:animEffect transition="in" filter="box(in)">
                                      <p:cBhvr>
                                        <p:cTn id="43" dur="1000"/>
                                        <p:tgtEl>
                                          <p:spTgt spid="197"/>
                                        </p:tgtEl>
                                      </p:cBhvr>
                                    </p:animEffect>
                                  </p:childTnLst>
                                </p:cTn>
                              </p:par>
                              <p:par>
                                <p:cTn id="44" presetID="4" presetClass="entr" presetSubtype="16" fill="hold" nodeType="withEffect">
                                  <p:stCondLst>
                                    <p:cond delay="0"/>
                                  </p:stCondLst>
                                  <p:childTnLst>
                                    <p:set>
                                      <p:cBhvr>
                                        <p:cTn id="45" dur="1" fill="hold">
                                          <p:stCondLst>
                                            <p:cond delay="0"/>
                                          </p:stCondLst>
                                        </p:cTn>
                                        <p:tgtEl>
                                          <p:spTgt spid="353284"/>
                                        </p:tgtEl>
                                        <p:attrNameLst>
                                          <p:attrName>style.visibility</p:attrName>
                                        </p:attrNameLst>
                                      </p:cBhvr>
                                      <p:to>
                                        <p:strVal val="visible"/>
                                      </p:to>
                                    </p:set>
                                    <p:animEffect transition="in" filter="box(in)">
                                      <p:cBhvr>
                                        <p:cTn id="46" dur="1000"/>
                                        <p:tgtEl>
                                          <p:spTgt spid="353284"/>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200"/>
                                        </p:tgtEl>
                                        <p:attrNameLst>
                                          <p:attrName>style.visibility</p:attrName>
                                        </p:attrNameLst>
                                      </p:cBhvr>
                                      <p:to>
                                        <p:strVal val="visible"/>
                                      </p:to>
                                    </p:set>
                                    <p:animEffect transition="in" filter="box(in)">
                                      <p:cBhvr>
                                        <p:cTn id="49"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animBg="1"/>
      <p:bldP spid="188" grpId="0" animBg="1"/>
      <p:bldP spid="209" grpId="0" animBg="1"/>
      <p:bldP spid="210" grpId="0" animBg="1"/>
      <p:bldP spid="197" grpId="0"/>
      <p:bldP spid="20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1735115" y="2087558"/>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75743" y="2439386"/>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4" name="Group 50"/>
          <p:cNvGrpSpPr>
            <a:grpSpLocks noChangeAspect="1"/>
          </p:cNvGrpSpPr>
          <p:nvPr/>
        </p:nvGrpSpPr>
        <p:grpSpPr bwMode="auto">
          <a:xfrm>
            <a:off x="1875743" y="2082196"/>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5" name="Group 50"/>
          <p:cNvGrpSpPr>
            <a:grpSpLocks noChangeAspect="1"/>
          </p:cNvGrpSpPr>
          <p:nvPr/>
        </p:nvGrpSpPr>
        <p:grpSpPr bwMode="auto">
          <a:xfrm>
            <a:off x="1518553" y="2082196"/>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6" name="Group 50"/>
          <p:cNvGrpSpPr>
            <a:grpSpLocks noChangeAspect="1"/>
          </p:cNvGrpSpPr>
          <p:nvPr/>
        </p:nvGrpSpPr>
        <p:grpSpPr bwMode="auto">
          <a:xfrm>
            <a:off x="2235181" y="2082196"/>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7" name="Group 50"/>
          <p:cNvGrpSpPr>
            <a:grpSpLocks noChangeAspect="1"/>
          </p:cNvGrpSpPr>
          <p:nvPr/>
        </p:nvGrpSpPr>
        <p:grpSpPr bwMode="auto">
          <a:xfrm>
            <a:off x="1520801" y="2439386"/>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8" name="Group 50"/>
          <p:cNvGrpSpPr>
            <a:grpSpLocks noChangeAspect="1"/>
          </p:cNvGrpSpPr>
          <p:nvPr/>
        </p:nvGrpSpPr>
        <p:grpSpPr bwMode="auto">
          <a:xfrm>
            <a:off x="2235181" y="2439386"/>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9" name="Group 44"/>
          <p:cNvGrpSpPr>
            <a:grpSpLocks noChangeAspect="1"/>
          </p:cNvGrpSpPr>
          <p:nvPr/>
        </p:nvGrpSpPr>
        <p:grpSpPr bwMode="auto">
          <a:xfrm>
            <a:off x="9272375" y="2355983"/>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0" name="Group 44"/>
          <p:cNvGrpSpPr>
            <a:grpSpLocks noChangeAspect="1"/>
          </p:cNvGrpSpPr>
          <p:nvPr/>
        </p:nvGrpSpPr>
        <p:grpSpPr bwMode="auto">
          <a:xfrm>
            <a:off x="1520801" y="2868014"/>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1" name="Group 44"/>
          <p:cNvGrpSpPr>
            <a:grpSpLocks noChangeAspect="1"/>
          </p:cNvGrpSpPr>
          <p:nvPr/>
        </p:nvGrpSpPr>
        <p:grpSpPr bwMode="auto">
          <a:xfrm>
            <a:off x="2235181" y="2868014"/>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2" name="Group 44"/>
          <p:cNvGrpSpPr>
            <a:grpSpLocks noChangeAspect="1"/>
          </p:cNvGrpSpPr>
          <p:nvPr/>
        </p:nvGrpSpPr>
        <p:grpSpPr bwMode="auto">
          <a:xfrm>
            <a:off x="2235181" y="3225204"/>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3" name="Group 44"/>
          <p:cNvGrpSpPr>
            <a:grpSpLocks noChangeAspect="1"/>
          </p:cNvGrpSpPr>
          <p:nvPr/>
        </p:nvGrpSpPr>
        <p:grpSpPr bwMode="auto">
          <a:xfrm>
            <a:off x="1877991" y="2868014"/>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4" name="Group 44"/>
          <p:cNvGrpSpPr>
            <a:grpSpLocks noChangeAspect="1"/>
          </p:cNvGrpSpPr>
          <p:nvPr/>
        </p:nvGrpSpPr>
        <p:grpSpPr bwMode="auto">
          <a:xfrm>
            <a:off x="1877991" y="3225204"/>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50546" name="Group 28"/>
          <p:cNvGrpSpPr>
            <a:grpSpLocks noChangeAspect="1"/>
          </p:cNvGrpSpPr>
          <p:nvPr/>
        </p:nvGrpSpPr>
        <p:grpSpPr bwMode="auto">
          <a:xfrm>
            <a:off x="9778552" y="2354566"/>
            <a:ext cx="288925" cy="440583"/>
            <a:chOff x="1248" y="3200"/>
            <a:chExt cx="240" cy="368"/>
          </a:xfrm>
        </p:grpSpPr>
        <p:sp>
          <p:nvSpPr>
            <p:cNvPr id="15063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3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0547" name="Group 47"/>
          <p:cNvGrpSpPr>
            <a:grpSpLocks noChangeAspect="1"/>
          </p:cNvGrpSpPr>
          <p:nvPr/>
        </p:nvGrpSpPr>
        <p:grpSpPr bwMode="auto">
          <a:xfrm>
            <a:off x="10280202" y="2352982"/>
            <a:ext cx="287337" cy="440585"/>
            <a:chOff x="1248" y="3536"/>
            <a:chExt cx="240" cy="368"/>
          </a:xfrm>
        </p:grpSpPr>
        <p:sp>
          <p:nvSpPr>
            <p:cNvPr id="15063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3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cxnSp>
        <p:nvCxnSpPr>
          <p:cNvPr id="134" name="Straight Connector 133"/>
          <p:cNvCxnSpPr/>
          <p:nvPr/>
        </p:nvCxnSpPr>
        <p:spPr>
          <a:xfrm>
            <a:off x="8529189" y="3175729"/>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29189" y="3559904"/>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29189" y="3961543"/>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50551" name="Group 138"/>
          <p:cNvGrpSpPr>
            <a:grpSpLocks/>
          </p:cNvGrpSpPr>
          <p:nvPr/>
        </p:nvGrpSpPr>
        <p:grpSpPr bwMode="auto">
          <a:xfrm>
            <a:off x="8514901" y="2789968"/>
            <a:ext cx="2171700" cy="2359025"/>
            <a:chOff x="5328790" y="1214422"/>
            <a:chExt cx="2172168" cy="2358248"/>
          </a:xfrm>
        </p:grpSpPr>
        <p:grpSp>
          <p:nvGrpSpPr>
            <p:cNvPr id="150626"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86326" y="4375880"/>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86326" y="3575779"/>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86326" y="2802668"/>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49576" y="2230427"/>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14919" y="2355983"/>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sp>
        <p:nvSpPr>
          <p:cNvPr id="147" name="Folded Corner 146"/>
          <p:cNvSpPr/>
          <p:nvPr/>
        </p:nvSpPr>
        <p:spPr>
          <a:xfrm>
            <a:off x="3375026" y="2230427"/>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75089" y="2230427"/>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49576" y="2543165"/>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392489" y="2543165"/>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75089" y="2516177"/>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18553" y="3222956"/>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sp>
        <p:nvSpPr>
          <p:cNvPr id="155" name="Folded Corner 154"/>
          <p:cNvSpPr/>
          <p:nvPr/>
        </p:nvSpPr>
        <p:spPr>
          <a:xfrm>
            <a:off x="2946401" y="2943215"/>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46464" y="2944802"/>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75089" y="2944802"/>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49576" y="3228965"/>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49639" y="3228965"/>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75089" y="3230552"/>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78139" y="3729027"/>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1" name="Group 28"/>
          <p:cNvGrpSpPr>
            <a:grpSpLocks noChangeAspect="1"/>
          </p:cNvGrpSpPr>
          <p:nvPr/>
        </p:nvGrpSpPr>
        <p:grpSpPr bwMode="auto">
          <a:xfrm>
            <a:off x="1878013" y="4011180"/>
            <a:ext cx="287338" cy="440585"/>
            <a:chOff x="1248" y="3200"/>
            <a:chExt cx="240" cy="368"/>
          </a:xfrm>
        </p:grpSpPr>
        <p:sp>
          <p:nvSpPr>
            <p:cNvPr id="15062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2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0571" name="Group 28"/>
          <p:cNvGrpSpPr>
            <a:grpSpLocks noChangeAspect="1"/>
          </p:cNvGrpSpPr>
          <p:nvPr/>
        </p:nvGrpSpPr>
        <p:grpSpPr bwMode="auto">
          <a:xfrm>
            <a:off x="1520827" y="3653989"/>
            <a:ext cx="287337" cy="440583"/>
            <a:chOff x="1248" y="3200"/>
            <a:chExt cx="240" cy="368"/>
          </a:xfrm>
        </p:grpSpPr>
        <p:sp>
          <p:nvSpPr>
            <p:cNvPr id="15062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2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0572" name="Group 28"/>
          <p:cNvGrpSpPr>
            <a:grpSpLocks noChangeAspect="1"/>
          </p:cNvGrpSpPr>
          <p:nvPr/>
        </p:nvGrpSpPr>
        <p:grpSpPr bwMode="auto">
          <a:xfrm>
            <a:off x="1520827" y="4009589"/>
            <a:ext cx="287337" cy="440583"/>
            <a:chOff x="1248" y="3200"/>
            <a:chExt cx="240" cy="368"/>
          </a:xfrm>
        </p:grpSpPr>
        <p:sp>
          <p:nvSpPr>
            <p:cNvPr id="150620"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21"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sp>
        <p:nvSpPr>
          <p:cNvPr id="180" name="Folded Corner 179"/>
          <p:cNvSpPr/>
          <p:nvPr/>
        </p:nvSpPr>
        <p:spPr>
          <a:xfrm>
            <a:off x="3375026" y="3730615"/>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1" name="Folded Corner 180"/>
          <p:cNvSpPr/>
          <p:nvPr/>
        </p:nvSpPr>
        <p:spPr>
          <a:xfrm>
            <a:off x="9743626" y="2889979"/>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78139" y="4086215"/>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9757914" y="3647217"/>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9757914" y="3290029"/>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50578" name="Group 47"/>
          <p:cNvGrpSpPr>
            <a:grpSpLocks noChangeAspect="1"/>
          </p:cNvGrpSpPr>
          <p:nvPr/>
        </p:nvGrpSpPr>
        <p:grpSpPr bwMode="auto">
          <a:xfrm>
            <a:off x="2235202" y="4438214"/>
            <a:ext cx="287337" cy="440583"/>
            <a:chOff x="1248" y="3536"/>
            <a:chExt cx="240" cy="368"/>
          </a:xfrm>
        </p:grpSpPr>
        <p:sp>
          <p:nvSpPr>
            <p:cNvPr id="15061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1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0579" name="Group 47"/>
          <p:cNvGrpSpPr>
            <a:grpSpLocks noChangeAspect="1"/>
          </p:cNvGrpSpPr>
          <p:nvPr/>
        </p:nvGrpSpPr>
        <p:grpSpPr bwMode="auto">
          <a:xfrm>
            <a:off x="1878013" y="4439805"/>
            <a:ext cx="287338" cy="440585"/>
            <a:chOff x="1248" y="3536"/>
            <a:chExt cx="240" cy="368"/>
          </a:xfrm>
        </p:grpSpPr>
        <p:sp>
          <p:nvSpPr>
            <p:cNvPr id="15061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1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0580" name="Group 47"/>
          <p:cNvGrpSpPr>
            <a:grpSpLocks noChangeAspect="1"/>
          </p:cNvGrpSpPr>
          <p:nvPr/>
        </p:nvGrpSpPr>
        <p:grpSpPr bwMode="auto">
          <a:xfrm>
            <a:off x="2233613" y="4723964"/>
            <a:ext cx="287338" cy="440583"/>
            <a:chOff x="1248" y="3536"/>
            <a:chExt cx="240" cy="368"/>
          </a:xfrm>
        </p:grpSpPr>
        <p:sp>
          <p:nvSpPr>
            <p:cNvPr id="15061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1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0581" name="Group 47"/>
          <p:cNvGrpSpPr>
            <a:grpSpLocks noChangeAspect="1"/>
          </p:cNvGrpSpPr>
          <p:nvPr/>
        </p:nvGrpSpPr>
        <p:grpSpPr bwMode="auto">
          <a:xfrm>
            <a:off x="1878013" y="4725555"/>
            <a:ext cx="287338" cy="440585"/>
            <a:chOff x="1248" y="3536"/>
            <a:chExt cx="240" cy="368"/>
          </a:xfrm>
        </p:grpSpPr>
        <p:sp>
          <p:nvSpPr>
            <p:cNvPr id="15061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1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0582" name="Group 47"/>
          <p:cNvGrpSpPr>
            <a:grpSpLocks noChangeAspect="1"/>
          </p:cNvGrpSpPr>
          <p:nvPr/>
        </p:nvGrpSpPr>
        <p:grpSpPr bwMode="auto">
          <a:xfrm>
            <a:off x="1520827" y="4439805"/>
            <a:ext cx="287337" cy="440585"/>
            <a:chOff x="1248" y="3536"/>
            <a:chExt cx="240" cy="368"/>
          </a:xfrm>
        </p:grpSpPr>
        <p:sp>
          <p:nvSpPr>
            <p:cNvPr id="15061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1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0583" name="Group 47"/>
          <p:cNvGrpSpPr>
            <a:grpSpLocks noChangeAspect="1"/>
          </p:cNvGrpSpPr>
          <p:nvPr/>
        </p:nvGrpSpPr>
        <p:grpSpPr bwMode="auto">
          <a:xfrm>
            <a:off x="1520827" y="4725555"/>
            <a:ext cx="287337" cy="440585"/>
            <a:chOff x="1248" y="3536"/>
            <a:chExt cx="240" cy="368"/>
          </a:xfrm>
        </p:grpSpPr>
        <p:sp>
          <p:nvSpPr>
            <p:cNvPr id="15060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0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sp>
        <p:nvSpPr>
          <p:cNvPr id="203" name="Folded Corner 202"/>
          <p:cNvSpPr/>
          <p:nvPr/>
        </p:nvSpPr>
        <p:spPr>
          <a:xfrm>
            <a:off x="2846389" y="451484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06764" y="451484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75089" y="451484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20989" y="4857740"/>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06764" y="487202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75089" y="481646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8" name="Left Arrow 187"/>
          <p:cNvSpPr/>
          <p:nvPr/>
        </p:nvSpPr>
        <p:spPr>
          <a:xfrm>
            <a:off x="10829477" y="3932968"/>
            <a:ext cx="428625" cy="142875"/>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30" name="Group 219"/>
          <p:cNvGrpSpPr>
            <a:grpSpLocks/>
          </p:cNvGrpSpPr>
          <p:nvPr/>
        </p:nvGrpSpPr>
        <p:grpSpPr bwMode="auto">
          <a:xfrm>
            <a:off x="5516513" y="3159508"/>
            <a:ext cx="1428750" cy="1764344"/>
            <a:chOff x="3286116" y="4711770"/>
            <a:chExt cx="1428760" cy="1763601"/>
          </a:xfrm>
        </p:grpSpPr>
        <p:pic>
          <p:nvPicPr>
            <p:cNvPr id="1505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16" y="5357826"/>
              <a:ext cx="1428760" cy="111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0596" name="Group 28"/>
            <p:cNvGrpSpPr>
              <a:grpSpLocks noChangeAspect="1"/>
            </p:cNvGrpSpPr>
            <p:nvPr/>
          </p:nvGrpSpPr>
          <p:grpSpPr bwMode="auto">
            <a:xfrm>
              <a:off x="3714744" y="4711770"/>
              <a:ext cx="288000" cy="440400"/>
              <a:chOff x="1248" y="3200"/>
              <a:chExt cx="240" cy="367"/>
            </a:xfrm>
          </p:grpSpPr>
          <p:sp>
            <p:nvSpPr>
              <p:cNvPr id="150606"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07"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0597" name="Group 28"/>
            <p:cNvGrpSpPr>
              <a:grpSpLocks noChangeAspect="1"/>
            </p:cNvGrpSpPr>
            <p:nvPr/>
          </p:nvGrpSpPr>
          <p:grpSpPr bwMode="auto">
            <a:xfrm>
              <a:off x="3357554" y="4711770"/>
              <a:ext cx="288000" cy="440400"/>
              <a:chOff x="1248" y="3200"/>
              <a:chExt cx="240" cy="367"/>
            </a:xfrm>
          </p:grpSpPr>
          <p:sp>
            <p:nvSpPr>
              <p:cNvPr id="150604"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05"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0598" name="Group 28"/>
            <p:cNvGrpSpPr>
              <a:grpSpLocks noChangeAspect="1"/>
            </p:cNvGrpSpPr>
            <p:nvPr/>
          </p:nvGrpSpPr>
          <p:grpSpPr bwMode="auto">
            <a:xfrm>
              <a:off x="3705220" y="5068960"/>
              <a:ext cx="288000" cy="440400"/>
              <a:chOff x="1248" y="3200"/>
              <a:chExt cx="240" cy="367"/>
            </a:xfrm>
          </p:grpSpPr>
          <p:sp>
            <p:nvSpPr>
              <p:cNvPr id="150602"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03"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0599" name="Group 28"/>
            <p:cNvGrpSpPr>
              <a:grpSpLocks noChangeAspect="1"/>
            </p:cNvGrpSpPr>
            <p:nvPr/>
          </p:nvGrpSpPr>
          <p:grpSpPr bwMode="auto">
            <a:xfrm>
              <a:off x="3348030" y="5068960"/>
              <a:ext cx="288000" cy="440400"/>
              <a:chOff x="1248" y="3200"/>
              <a:chExt cx="240" cy="367"/>
            </a:xfrm>
          </p:grpSpPr>
          <p:sp>
            <p:nvSpPr>
              <p:cNvPr id="150600"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0601"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sp>
        <p:nvSpPr>
          <p:cNvPr id="219" name="Folded Corner 218"/>
          <p:cNvSpPr/>
          <p:nvPr/>
        </p:nvSpPr>
        <p:spPr>
          <a:xfrm>
            <a:off x="9769026" y="4047267"/>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2" name="Rectangle 39"/>
          <p:cNvSpPr>
            <a:spLocks noChangeArrowheads="1"/>
          </p:cNvSpPr>
          <p:nvPr/>
        </p:nvSpPr>
        <p:spPr bwMode="auto">
          <a:xfrm rot="-5400000">
            <a:off x="-50798" y="3282000"/>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err="1"/>
              <a:t>Proveedor</a:t>
            </a:r>
            <a:endParaRPr lang="pt-BR" altLang="en-US" sz="2000" b="1" dirty="0"/>
          </a:p>
        </p:txBody>
      </p:sp>
      <p:sp>
        <p:nvSpPr>
          <p:cNvPr id="163" name="Rectangle 40"/>
          <p:cNvSpPr>
            <a:spLocks noChangeArrowheads="1"/>
          </p:cNvSpPr>
          <p:nvPr/>
        </p:nvSpPr>
        <p:spPr bwMode="auto">
          <a:xfrm>
            <a:off x="2806701" y="1781812"/>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Tarjetas </a:t>
            </a:r>
            <a:r>
              <a:rPr lang="pt-BR" altLang="en-US" sz="1400" dirty="0" err="1">
                <a:solidFill>
                  <a:srgbClr val="000000"/>
                </a:solidFill>
              </a:rPr>
              <a:t>Kanban</a:t>
            </a:r>
            <a:r>
              <a:rPr lang="pt-BR" altLang="en-US" sz="1400" dirty="0">
                <a:solidFill>
                  <a:srgbClr val="000000"/>
                </a:solidFill>
              </a:rPr>
              <a:t> </a:t>
            </a:r>
          </a:p>
        </p:txBody>
      </p:sp>
      <p:sp>
        <p:nvSpPr>
          <p:cNvPr id="164" name="TextBox 56"/>
          <p:cNvSpPr txBox="1">
            <a:spLocks noChangeArrowheads="1"/>
          </p:cNvSpPr>
          <p:nvPr/>
        </p:nvSpPr>
        <p:spPr bwMode="auto">
          <a:xfrm>
            <a:off x="1520826" y="5218636"/>
            <a:ext cx="1188146"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a:t>Max: </a:t>
            </a:r>
            <a:r>
              <a:rPr lang="pt-PT" altLang="en-US" sz="1400"/>
              <a:t>6 </a:t>
            </a:r>
            <a:r>
              <a:rPr lang="pt-PT" altLang="en-US" sz="1400" err="1"/>
              <a:t>parts</a:t>
            </a:r>
            <a:endParaRPr lang="pt-PT" altLang="en-US" sz="1400"/>
          </a:p>
          <a:p>
            <a:pPr eaLnBrk="1" hangingPunct="1">
              <a:lnSpc>
                <a:spcPts val="1300"/>
              </a:lnSpc>
              <a:spcAft>
                <a:spcPts val="600"/>
              </a:spcAft>
            </a:pPr>
            <a:r>
              <a:rPr lang="pt-PT" altLang="en-US" sz="1400" b="1">
                <a:solidFill>
                  <a:srgbClr val="FF0000"/>
                </a:solidFill>
              </a:rPr>
              <a:t>Min: </a:t>
            </a:r>
            <a:r>
              <a:rPr lang="pt-PT" altLang="en-US" sz="1400"/>
              <a:t> 2 </a:t>
            </a:r>
            <a:r>
              <a:rPr lang="pt-PT" altLang="en-US" sz="1400" err="1"/>
              <a:t>parts</a:t>
            </a:r>
            <a:endParaRPr lang="en-US" altLang="en-US" sz="1400"/>
          </a:p>
        </p:txBody>
      </p:sp>
      <p:sp>
        <p:nvSpPr>
          <p:cNvPr id="165"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a:latin typeface="+mn-lt"/>
              </a:rPr>
              <a:t>Principle 4</a:t>
            </a:r>
          </a:p>
          <a:p>
            <a:pPr algn="ctr"/>
            <a:r>
              <a:rPr lang="en-US" sz="3300" b="1">
                <a:latin typeface="+mn-lt"/>
              </a:rPr>
              <a:t>Kanban</a:t>
            </a:r>
          </a:p>
        </p:txBody>
      </p:sp>
      <p:sp>
        <p:nvSpPr>
          <p:cNvPr id="166" name="Content Placeholder 2"/>
          <p:cNvSpPr txBox="1">
            <a:spLocks/>
          </p:cNvSpPr>
          <p:nvPr/>
        </p:nvSpPr>
        <p:spPr>
          <a:xfrm>
            <a:off x="3724676" y="5408882"/>
            <a:ext cx="4742822" cy="505895"/>
          </a:xfrm>
          <a:prstGeom prst="rect">
            <a:avLst/>
          </a:prstGeom>
        </p:spPr>
        <p:txBody>
          <a:bodyPr lIns="91440" tIns="45720" rIns="91440" bIns="45720" anchor="t">
            <a:normAutofit fontScale="5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t-PT" altLang="en-US" b="1" dirty="0"/>
              <a:t>Cuando se </a:t>
            </a:r>
            <a:r>
              <a:rPr lang="pt-PT" altLang="en-US" b="1" dirty="0" err="1"/>
              <a:t>llegue</a:t>
            </a:r>
            <a:r>
              <a:rPr lang="pt-PT" altLang="en-US" b="1" dirty="0"/>
              <a:t> a la </a:t>
            </a:r>
            <a:r>
              <a:rPr lang="pt-PT" altLang="en-US" b="1" dirty="0" err="1"/>
              <a:t>cantidad</a:t>
            </a:r>
            <a:r>
              <a:rPr lang="pt-PT" altLang="en-US" b="1" dirty="0"/>
              <a:t> mínima de producto </a:t>
            </a:r>
            <a:r>
              <a:rPr lang="pt-PT" altLang="en-US" b="1" dirty="0" err="1"/>
              <a:t>en</a:t>
            </a:r>
            <a:r>
              <a:rPr lang="pt-PT" altLang="en-US" b="1" dirty="0"/>
              <a:t> el </a:t>
            </a:r>
            <a:r>
              <a:rPr lang="pt-PT" altLang="en-US" b="1" dirty="0" err="1"/>
              <a:t>amñacen</a:t>
            </a:r>
            <a:r>
              <a:rPr lang="pt-PT" altLang="en-US" b="1" dirty="0"/>
              <a:t>, el </a:t>
            </a:r>
            <a:r>
              <a:rPr lang="pt-PT" altLang="en-US" b="1" dirty="0" err="1"/>
              <a:t>proveedor</a:t>
            </a:r>
            <a:r>
              <a:rPr lang="pt-PT" altLang="en-US" b="1" dirty="0"/>
              <a:t> </a:t>
            </a:r>
            <a:r>
              <a:rPr lang="pt-PT" altLang="en-US" b="1" dirty="0" err="1"/>
              <a:t>hace</a:t>
            </a:r>
            <a:r>
              <a:rPr lang="pt-PT" altLang="en-US" b="1" dirty="0"/>
              <a:t> el </a:t>
            </a:r>
            <a:r>
              <a:rPr lang="pt-PT" altLang="en-US" b="1" dirty="0" err="1"/>
              <a:t>envío</a:t>
            </a:r>
            <a:endParaRPr lang="pt-PT" altLang="en-US" b="1" dirty="0" err="1">
              <a:cs typeface="Calibri"/>
            </a:endParaRPr>
          </a:p>
        </p:txBody>
      </p:sp>
    </p:spTree>
    <p:extLst>
      <p:ext uri="{BB962C8B-B14F-4D97-AF65-F5344CB8AC3E}">
        <p14:creationId xmlns:p14="http://schemas.microsoft.com/office/powerpoint/2010/main" val="586374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80"/>
                                        </p:tgtEl>
                                      </p:cBhvr>
                                    </p:animEffect>
                                    <p:set>
                                      <p:cBhvr>
                                        <p:cTn id="10" dur="1" fill="hold">
                                          <p:stCondLst>
                                            <p:cond delay="499"/>
                                          </p:stCondLst>
                                        </p:cTn>
                                        <p:tgtEl>
                                          <p:spTgt spid="180"/>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19"/>
                                        </p:tgtEl>
                                        <p:attrNameLst>
                                          <p:attrName>style.visibility</p:attrName>
                                        </p:attrNameLst>
                                      </p:cBhvr>
                                      <p:to>
                                        <p:strVal val="visible"/>
                                      </p:to>
                                    </p:set>
                                    <p:animEffect transition="in" filter="box(in)">
                                      <p:cBhvr>
                                        <p:cTn id="15" dur="500"/>
                                        <p:tgtEl>
                                          <p:spTgt spid="2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ox(in)">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animBg="1"/>
      <p:bldP spid="2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0FD6B7-0CA8-44C9-B1F9-29C4F9A91022}"/>
              </a:ext>
            </a:extLst>
          </p:cNvPr>
          <p:cNvSpPr txBox="1">
            <a:spLocks/>
          </p:cNvSpPr>
          <p:nvPr/>
        </p:nvSpPr>
        <p:spPr>
          <a:xfrm>
            <a:off x="1" y="442452"/>
            <a:ext cx="12192000" cy="1199536"/>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err="1">
                <a:latin typeface="+mn-lt"/>
              </a:rPr>
              <a:t>Objetivos</a:t>
            </a:r>
          </a:p>
        </p:txBody>
      </p:sp>
      <p:sp>
        <p:nvSpPr>
          <p:cNvPr id="4" name="Text Box 5">
            <a:extLst>
              <a:ext uri="{FF2B5EF4-FFF2-40B4-BE49-F238E27FC236}">
                <a16:creationId xmlns:a16="http://schemas.microsoft.com/office/drawing/2014/main" id="{067EBD9D-A770-48F3-8D4D-5BE35C1DBFA8}"/>
              </a:ext>
            </a:extLst>
          </p:cNvPr>
          <p:cNvSpPr txBox="1">
            <a:spLocks noChangeArrowheads="1"/>
          </p:cNvSpPr>
          <p:nvPr/>
        </p:nvSpPr>
        <p:spPr bwMode="auto">
          <a:xfrm>
            <a:off x="562657" y="2001898"/>
            <a:ext cx="7735769" cy="4552015"/>
          </a:xfrm>
          <a:prstGeom prst="rect">
            <a:avLst/>
          </a:prstGeom>
          <a:noFill/>
          <a:ln w="9525">
            <a:noFill/>
            <a:miter lim="800000"/>
            <a:headEnd/>
            <a:tailEnd/>
          </a:ln>
        </p:spPr>
        <p:txBody>
          <a:bodyPr wrap="square" lIns="91440" tIns="45720" rIns="91440" bIns="45720" anchor="t">
            <a:spAutoFit/>
          </a:bodyPr>
          <a:lstStyle/>
          <a:p>
            <a:pPr>
              <a:lnSpc>
                <a:spcPct val="120000"/>
              </a:lnSpc>
              <a:spcBef>
                <a:spcPts val="600"/>
              </a:spcBef>
              <a:spcAft>
                <a:spcPts val="600"/>
              </a:spcAft>
              <a:defRPr/>
            </a:pPr>
            <a:r>
              <a:rPr lang="pt-PT" sz="2400" dirty="0">
                <a:latin typeface="Calibri"/>
                <a:cs typeface="Calibri"/>
              </a:rPr>
              <a:t>Los objetivos de este capítulo </a:t>
            </a:r>
            <a:r>
              <a:rPr lang="pt-PT" sz="2400" dirty="0" err="1">
                <a:latin typeface="Calibri"/>
                <a:cs typeface="Calibri"/>
              </a:rPr>
              <a:t>son</a:t>
            </a:r>
            <a:r>
              <a:rPr lang="pt-PT" sz="2400" dirty="0">
                <a:latin typeface="Calibri"/>
                <a:cs typeface="Calibri"/>
              </a:rPr>
              <a:t>:</a:t>
            </a:r>
            <a:endParaRPr lang="en-US" altLang="ja-JP" sz="2400" dirty="0">
              <a:latin typeface="Calibri"/>
              <a:cs typeface="Calibri"/>
            </a:endParaRPr>
          </a:p>
          <a:p>
            <a:pPr marL="342900" indent="-342900">
              <a:buFont typeface="Wingdings" panose="05000000000000000000" pitchFamily="2" charset="2"/>
              <a:buChar char="§"/>
              <a:defRPr/>
            </a:pPr>
            <a:r>
              <a:rPr lang="en-US" altLang="ja-JP" sz="3200" b="1" dirty="0" err="1">
                <a:latin typeface="Calibri"/>
                <a:ea typeface="Yu Gothic"/>
                <a:cs typeface="Calibri"/>
              </a:rPr>
              <a:t>Enseñar</a:t>
            </a:r>
            <a:r>
              <a:rPr lang="en-US" altLang="ja-JP" sz="3200" b="1" dirty="0">
                <a:latin typeface="Calibri"/>
                <a:ea typeface="Yu Gothic"/>
                <a:cs typeface="Calibri"/>
              </a:rPr>
              <a:t> los </a:t>
            </a:r>
            <a:r>
              <a:rPr lang="en-US" altLang="ja-JP" sz="3200" b="1" dirty="0" err="1">
                <a:latin typeface="Calibri"/>
                <a:ea typeface="Yu Gothic"/>
                <a:cs typeface="Calibri"/>
              </a:rPr>
              <a:t>efectos</a:t>
            </a:r>
            <a:r>
              <a:rPr lang="en-US" altLang="ja-JP" sz="3200" b="1" dirty="0">
                <a:latin typeface="Calibri"/>
                <a:ea typeface="Yu Gothic"/>
                <a:cs typeface="Calibri"/>
              </a:rPr>
              <a:t> push y pull</a:t>
            </a:r>
          </a:p>
          <a:p>
            <a:pPr marL="342900" indent="-342900">
              <a:buFont typeface="Wingdings" panose="05000000000000000000" pitchFamily="2" charset="2"/>
              <a:buChar char="§"/>
              <a:defRPr/>
            </a:pPr>
            <a:r>
              <a:rPr lang="en-US" altLang="ja-JP" sz="3200" b="1" dirty="0" err="1">
                <a:latin typeface="Calibri"/>
                <a:ea typeface="Yu Gothic"/>
                <a:cs typeface="Calibri"/>
              </a:rPr>
              <a:t>Enseñar</a:t>
            </a:r>
            <a:r>
              <a:rPr lang="en-US" altLang="ja-JP" sz="3200" b="1" dirty="0">
                <a:latin typeface="Calibri"/>
                <a:ea typeface="Yu Gothic"/>
                <a:cs typeface="Calibri"/>
              </a:rPr>
              <a:t> </a:t>
            </a:r>
            <a:r>
              <a:rPr lang="en-US" altLang="ja-JP" sz="3200" b="1" dirty="0" err="1">
                <a:latin typeface="Calibri"/>
                <a:ea typeface="Yu Gothic"/>
                <a:cs typeface="Calibri"/>
              </a:rPr>
              <a:t>como</a:t>
            </a:r>
            <a:r>
              <a:rPr lang="en-US" altLang="ja-JP" sz="3200" b="1" dirty="0">
                <a:latin typeface="Calibri"/>
                <a:ea typeface="Yu Gothic"/>
                <a:cs typeface="Calibri"/>
              </a:rPr>
              <a:t> </a:t>
            </a:r>
            <a:r>
              <a:rPr lang="en-US" altLang="ja-JP" sz="3200" b="1" dirty="0" err="1">
                <a:latin typeface="Calibri"/>
                <a:ea typeface="Yu Gothic"/>
                <a:cs typeface="Calibri"/>
              </a:rPr>
              <a:t>dar</a:t>
            </a:r>
            <a:r>
              <a:rPr lang="en-US" altLang="ja-JP" sz="3200" b="1" dirty="0">
                <a:latin typeface="Calibri"/>
                <a:ea typeface="Yu Gothic"/>
                <a:cs typeface="Calibri"/>
              </a:rPr>
              <a:t> el valor </a:t>
            </a:r>
            <a:r>
              <a:rPr lang="en-US" altLang="ja-JP" sz="3200" b="1" dirty="0" err="1">
                <a:latin typeface="Calibri"/>
                <a:ea typeface="Yu Gothic"/>
                <a:cs typeface="Calibri"/>
              </a:rPr>
              <a:t>añadido</a:t>
            </a:r>
            <a:r>
              <a:rPr lang="en-US" altLang="ja-JP" sz="3200" b="1" dirty="0">
                <a:latin typeface="Calibri"/>
                <a:ea typeface="Yu Gothic"/>
                <a:cs typeface="Calibri"/>
              </a:rPr>
              <a:t> al </a:t>
            </a:r>
            <a:r>
              <a:rPr lang="en-US" altLang="ja-JP" sz="3200" b="1" dirty="0" err="1">
                <a:latin typeface="Calibri"/>
                <a:ea typeface="Yu Gothic"/>
                <a:cs typeface="Calibri"/>
              </a:rPr>
              <a:t>cliente</a:t>
            </a:r>
            <a:r>
              <a:rPr lang="en-US" altLang="ja-JP" sz="3200" b="1" dirty="0">
                <a:latin typeface="Calibri"/>
                <a:ea typeface="Yu Gothic"/>
                <a:cs typeface="Calibri"/>
              </a:rPr>
              <a:t>, </a:t>
            </a:r>
            <a:r>
              <a:rPr lang="en-US" altLang="ja-JP" sz="3200" b="1" dirty="0" err="1">
                <a:latin typeface="Calibri"/>
                <a:ea typeface="Yu Gothic"/>
                <a:cs typeface="Calibri"/>
              </a:rPr>
              <a:t>evitando</a:t>
            </a:r>
            <a:r>
              <a:rPr lang="en-US" altLang="ja-JP" sz="3200" b="1" dirty="0">
                <a:latin typeface="Calibri"/>
                <a:ea typeface="Yu Gothic"/>
                <a:cs typeface="Calibri"/>
              </a:rPr>
              <a:t> </a:t>
            </a:r>
            <a:r>
              <a:rPr lang="en-US" altLang="ja-JP" sz="3200" b="1" dirty="0" err="1">
                <a:latin typeface="Calibri"/>
                <a:ea typeface="Yu Gothic"/>
                <a:cs typeface="Calibri"/>
              </a:rPr>
              <a:t>esperas</a:t>
            </a:r>
            <a:r>
              <a:rPr lang="en-US" altLang="ja-JP" sz="3200" b="1" dirty="0">
                <a:latin typeface="Calibri"/>
                <a:ea typeface="Yu Gothic"/>
                <a:cs typeface="Calibri"/>
              </a:rPr>
              <a:t> y </a:t>
            </a:r>
            <a:r>
              <a:rPr lang="en-US" altLang="ja-JP" sz="3200" b="1" dirty="0" err="1">
                <a:latin typeface="Calibri"/>
                <a:ea typeface="Yu Gothic"/>
                <a:cs typeface="Calibri"/>
              </a:rPr>
              <a:t>costes</a:t>
            </a:r>
            <a:r>
              <a:rPr lang="en-US" altLang="ja-JP" sz="3200" b="1" dirty="0">
                <a:latin typeface="Calibri"/>
                <a:ea typeface="Yu Gothic"/>
                <a:cs typeface="Calibri"/>
              </a:rPr>
              <a:t> </a:t>
            </a:r>
            <a:r>
              <a:rPr lang="en-US" altLang="ja-JP" sz="3200" b="1" dirty="0" err="1">
                <a:latin typeface="Calibri"/>
                <a:ea typeface="Yu Gothic"/>
                <a:cs typeface="Calibri"/>
              </a:rPr>
              <a:t>innecesarios</a:t>
            </a:r>
            <a:r>
              <a:rPr lang="en-US" altLang="ja-JP" sz="3200" b="1" dirty="0">
                <a:latin typeface="Calibri"/>
                <a:ea typeface="Yu Gothic"/>
                <a:cs typeface="Calibri"/>
              </a:rPr>
              <a:t>, a la </a:t>
            </a:r>
            <a:r>
              <a:rPr lang="en-US" altLang="ja-JP" sz="3200" b="1" dirty="0" err="1">
                <a:latin typeface="Calibri"/>
                <a:ea typeface="Yu Gothic"/>
                <a:cs typeface="Calibri"/>
              </a:rPr>
              <a:t>vez</a:t>
            </a:r>
            <a:r>
              <a:rPr lang="en-US" altLang="ja-JP" sz="3200" b="1" dirty="0">
                <a:latin typeface="Calibri"/>
                <a:ea typeface="Yu Gothic"/>
                <a:cs typeface="Calibri"/>
              </a:rPr>
              <a:t> que </a:t>
            </a:r>
            <a:r>
              <a:rPr lang="en-US" altLang="ja-JP" sz="3200" b="1" dirty="0" err="1">
                <a:latin typeface="Calibri"/>
                <a:ea typeface="Yu Gothic"/>
                <a:cs typeface="Calibri"/>
              </a:rPr>
              <a:t>evitando</a:t>
            </a:r>
            <a:r>
              <a:rPr lang="en-US" altLang="ja-JP" sz="3200" b="1" dirty="0">
                <a:latin typeface="Calibri"/>
                <a:ea typeface="Yu Gothic"/>
                <a:cs typeface="Calibri"/>
              </a:rPr>
              <a:t> stocks y </a:t>
            </a:r>
            <a:r>
              <a:rPr lang="en-US" altLang="ja-JP" sz="3200" b="1" dirty="0" err="1">
                <a:latin typeface="Calibri"/>
                <a:ea typeface="Yu Gothic"/>
                <a:cs typeface="Calibri"/>
              </a:rPr>
              <a:t>despilfarro</a:t>
            </a:r>
            <a:r>
              <a:rPr lang="en-US" altLang="ja-JP" sz="3200" b="1" dirty="0">
                <a:latin typeface="Calibri"/>
                <a:ea typeface="Yu Gothic"/>
                <a:cs typeface="Calibri"/>
              </a:rPr>
              <a:t> </a:t>
            </a:r>
            <a:r>
              <a:rPr lang="en-US" altLang="ja-JP" sz="3200" b="1" dirty="0" err="1">
                <a:latin typeface="Calibri"/>
                <a:ea typeface="Yu Gothic"/>
                <a:cs typeface="Calibri"/>
              </a:rPr>
              <a:t>innecesario</a:t>
            </a:r>
            <a:r>
              <a:rPr lang="en-US" altLang="ja-JP" sz="3200" b="1" dirty="0">
                <a:latin typeface="Calibri"/>
                <a:ea typeface="Yu Gothic"/>
                <a:cs typeface="Calibri"/>
              </a:rPr>
              <a:t>.</a:t>
            </a:r>
          </a:p>
          <a:p>
            <a:pPr marL="342900" indent="-342900">
              <a:buFont typeface="Wingdings" panose="05000000000000000000" pitchFamily="2" charset="2"/>
              <a:buChar char="§"/>
              <a:defRPr/>
            </a:pPr>
            <a:r>
              <a:rPr lang="en-US" altLang="ja-JP" sz="3200" b="1" dirty="0" err="1">
                <a:latin typeface="Calibri"/>
                <a:ea typeface="Yu Gothic"/>
                <a:cs typeface="Calibri"/>
              </a:rPr>
              <a:t>Enseñar</a:t>
            </a:r>
            <a:r>
              <a:rPr lang="en-US" altLang="ja-JP" sz="3200" b="1" dirty="0">
                <a:latin typeface="Calibri"/>
                <a:ea typeface="Yu Gothic"/>
                <a:cs typeface="Calibri"/>
              </a:rPr>
              <a:t> </a:t>
            </a:r>
            <a:r>
              <a:rPr lang="en-US" altLang="ja-JP" sz="3200" b="1" dirty="0" err="1">
                <a:latin typeface="Calibri"/>
                <a:ea typeface="Yu Gothic"/>
                <a:cs typeface="Calibri"/>
              </a:rPr>
              <a:t>como</a:t>
            </a:r>
            <a:r>
              <a:rPr lang="en-US" altLang="ja-JP" sz="3200" b="1" dirty="0">
                <a:latin typeface="Calibri"/>
                <a:ea typeface="Yu Gothic"/>
                <a:cs typeface="Calibri"/>
              </a:rPr>
              <a:t> "one piece flow" y </a:t>
            </a:r>
            <a:r>
              <a:rPr lang="en-US" altLang="ja-JP" sz="3200" b="1" dirty="0" err="1">
                <a:latin typeface="Calibri"/>
                <a:ea typeface="Yu Gothic"/>
                <a:cs typeface="Calibri"/>
              </a:rPr>
              <a:t>kanban</a:t>
            </a:r>
            <a:r>
              <a:rPr lang="en-US" altLang="ja-JP" sz="3200" b="1" dirty="0">
                <a:latin typeface="Calibri"/>
                <a:ea typeface="Yu Gothic"/>
                <a:cs typeface="Calibri"/>
              </a:rPr>
              <a:t>, se </a:t>
            </a:r>
            <a:r>
              <a:rPr lang="en-US" altLang="ja-JP" sz="3200" b="1" dirty="0" err="1">
                <a:latin typeface="Calibri"/>
                <a:ea typeface="Yu Gothic"/>
                <a:cs typeface="Calibri"/>
              </a:rPr>
              <a:t>pueden</a:t>
            </a:r>
            <a:r>
              <a:rPr lang="en-US" altLang="ja-JP" sz="3200" b="1" dirty="0">
                <a:latin typeface="Calibri"/>
                <a:ea typeface="Yu Gothic"/>
                <a:cs typeface="Calibri"/>
              </a:rPr>
              <a:t> </a:t>
            </a:r>
            <a:r>
              <a:rPr lang="en-US" altLang="ja-JP" sz="3200" b="1" dirty="0" err="1">
                <a:latin typeface="Calibri"/>
                <a:ea typeface="Yu Gothic"/>
                <a:cs typeface="Calibri"/>
              </a:rPr>
              <a:t>utilizar</a:t>
            </a:r>
            <a:r>
              <a:rPr lang="en-US" altLang="ja-JP" sz="3200" b="1" dirty="0">
                <a:latin typeface="Calibri"/>
                <a:ea typeface="Yu Gothic"/>
                <a:cs typeface="Calibri"/>
              </a:rPr>
              <a:t> en </a:t>
            </a:r>
            <a:r>
              <a:rPr lang="en-US" altLang="ja-JP" sz="3200" b="1" dirty="0" err="1">
                <a:latin typeface="Calibri"/>
                <a:ea typeface="Yu Gothic"/>
                <a:cs typeface="Calibri"/>
              </a:rPr>
              <a:t>vez</a:t>
            </a:r>
            <a:r>
              <a:rPr lang="en-US" altLang="ja-JP" sz="3200" b="1" dirty="0">
                <a:latin typeface="Calibri"/>
                <a:ea typeface="Yu Gothic"/>
                <a:cs typeface="Calibri"/>
              </a:rPr>
              <a:t> de </a:t>
            </a:r>
            <a:r>
              <a:rPr lang="en-US" altLang="ja-JP" sz="3200" b="1" dirty="0" err="1">
                <a:latin typeface="Calibri"/>
                <a:ea typeface="Yu Gothic"/>
                <a:cs typeface="Calibri"/>
              </a:rPr>
              <a:t>lotes</a:t>
            </a:r>
            <a:r>
              <a:rPr lang="en-US" altLang="ja-JP" sz="3200" b="1" dirty="0">
                <a:latin typeface="Calibri"/>
                <a:ea typeface="Yu Gothic"/>
                <a:cs typeface="Calibri"/>
              </a:rPr>
              <a:t> largos.</a:t>
            </a:r>
          </a:p>
          <a:p>
            <a:pPr>
              <a:defRPr/>
            </a:pPr>
            <a:endParaRPr lang="en-US" altLang="ja-JP" sz="3200" b="1" dirty="0">
              <a:ea typeface="Yu Gothic"/>
              <a:cs typeface="Calibri"/>
            </a:endParaRPr>
          </a:p>
        </p:txBody>
      </p:sp>
      <p:pic>
        <p:nvPicPr>
          <p:cNvPr id="6" name="Picture 5">
            <a:extLst>
              <a:ext uri="{FF2B5EF4-FFF2-40B4-BE49-F238E27FC236}">
                <a16:creationId xmlns:a16="http://schemas.microsoft.com/office/drawing/2014/main" id="{3F28A36F-22CA-4A39-B0A0-A8E164B8A76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500107" y="2396036"/>
            <a:ext cx="2416750" cy="2406444"/>
          </a:xfrm>
          <a:prstGeom prst="rect">
            <a:avLst/>
          </a:prstGeom>
        </p:spPr>
      </p:pic>
    </p:spTree>
    <p:extLst>
      <p:ext uri="{BB962C8B-B14F-4D97-AF65-F5344CB8AC3E}">
        <p14:creationId xmlns:p14="http://schemas.microsoft.com/office/powerpoint/2010/main" val="3146953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1746148" y="2092460"/>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86776" y="2444288"/>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4" name="Group 50"/>
          <p:cNvGrpSpPr>
            <a:grpSpLocks noChangeAspect="1"/>
          </p:cNvGrpSpPr>
          <p:nvPr/>
        </p:nvGrpSpPr>
        <p:grpSpPr bwMode="auto">
          <a:xfrm>
            <a:off x="1886776" y="2087098"/>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5" name="Group 50"/>
          <p:cNvGrpSpPr>
            <a:grpSpLocks noChangeAspect="1"/>
          </p:cNvGrpSpPr>
          <p:nvPr/>
        </p:nvGrpSpPr>
        <p:grpSpPr bwMode="auto">
          <a:xfrm>
            <a:off x="1529586" y="2087098"/>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6" name="Group 50"/>
          <p:cNvGrpSpPr>
            <a:grpSpLocks noChangeAspect="1"/>
          </p:cNvGrpSpPr>
          <p:nvPr/>
        </p:nvGrpSpPr>
        <p:grpSpPr bwMode="auto">
          <a:xfrm>
            <a:off x="2246214" y="2087098"/>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7" name="Group 50"/>
          <p:cNvGrpSpPr>
            <a:grpSpLocks noChangeAspect="1"/>
          </p:cNvGrpSpPr>
          <p:nvPr/>
        </p:nvGrpSpPr>
        <p:grpSpPr bwMode="auto">
          <a:xfrm>
            <a:off x="1531834" y="2444288"/>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8" name="Group 50"/>
          <p:cNvGrpSpPr>
            <a:grpSpLocks noChangeAspect="1"/>
          </p:cNvGrpSpPr>
          <p:nvPr/>
        </p:nvGrpSpPr>
        <p:grpSpPr bwMode="auto">
          <a:xfrm>
            <a:off x="2246214" y="2444288"/>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9" name="Group 44"/>
          <p:cNvGrpSpPr>
            <a:grpSpLocks noChangeAspect="1"/>
          </p:cNvGrpSpPr>
          <p:nvPr/>
        </p:nvGrpSpPr>
        <p:grpSpPr bwMode="auto">
          <a:xfrm>
            <a:off x="9272375" y="2358048"/>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0" name="Group 44"/>
          <p:cNvGrpSpPr>
            <a:grpSpLocks noChangeAspect="1"/>
          </p:cNvGrpSpPr>
          <p:nvPr/>
        </p:nvGrpSpPr>
        <p:grpSpPr bwMode="auto">
          <a:xfrm>
            <a:off x="1531834" y="2872916"/>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1" name="Group 44"/>
          <p:cNvGrpSpPr>
            <a:grpSpLocks noChangeAspect="1"/>
          </p:cNvGrpSpPr>
          <p:nvPr/>
        </p:nvGrpSpPr>
        <p:grpSpPr bwMode="auto">
          <a:xfrm>
            <a:off x="2246214" y="2872916"/>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2" name="Group 44"/>
          <p:cNvGrpSpPr>
            <a:grpSpLocks noChangeAspect="1"/>
          </p:cNvGrpSpPr>
          <p:nvPr/>
        </p:nvGrpSpPr>
        <p:grpSpPr bwMode="auto">
          <a:xfrm>
            <a:off x="2246214" y="3230106"/>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3" name="Group 44"/>
          <p:cNvGrpSpPr>
            <a:grpSpLocks noChangeAspect="1"/>
          </p:cNvGrpSpPr>
          <p:nvPr/>
        </p:nvGrpSpPr>
        <p:grpSpPr bwMode="auto">
          <a:xfrm>
            <a:off x="1889024" y="2872916"/>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4" name="Group 44"/>
          <p:cNvGrpSpPr>
            <a:grpSpLocks noChangeAspect="1"/>
          </p:cNvGrpSpPr>
          <p:nvPr/>
        </p:nvGrpSpPr>
        <p:grpSpPr bwMode="auto">
          <a:xfrm>
            <a:off x="1889024" y="3230106"/>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51570" name="Group 28"/>
          <p:cNvGrpSpPr>
            <a:grpSpLocks noChangeAspect="1"/>
          </p:cNvGrpSpPr>
          <p:nvPr/>
        </p:nvGrpSpPr>
        <p:grpSpPr bwMode="auto">
          <a:xfrm>
            <a:off x="9778552" y="2356638"/>
            <a:ext cx="288925" cy="440583"/>
            <a:chOff x="1248" y="3200"/>
            <a:chExt cx="240" cy="368"/>
          </a:xfrm>
        </p:grpSpPr>
        <p:sp>
          <p:nvSpPr>
            <p:cNvPr id="15165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5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1571" name="Group 47"/>
          <p:cNvGrpSpPr>
            <a:grpSpLocks noChangeAspect="1"/>
          </p:cNvGrpSpPr>
          <p:nvPr/>
        </p:nvGrpSpPr>
        <p:grpSpPr bwMode="auto">
          <a:xfrm>
            <a:off x="10280202" y="2355054"/>
            <a:ext cx="287337" cy="440585"/>
            <a:chOff x="1248" y="3536"/>
            <a:chExt cx="240" cy="368"/>
          </a:xfrm>
        </p:grpSpPr>
        <p:sp>
          <p:nvSpPr>
            <p:cNvPr id="15165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5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cxnSp>
        <p:nvCxnSpPr>
          <p:cNvPr id="134" name="Straight Connector 133"/>
          <p:cNvCxnSpPr/>
          <p:nvPr/>
        </p:nvCxnSpPr>
        <p:spPr>
          <a:xfrm>
            <a:off x="8529189" y="3177801"/>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29189" y="3561976"/>
            <a:ext cx="214312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29189" y="3963615"/>
            <a:ext cx="2143125"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51575" name="Group 138"/>
          <p:cNvGrpSpPr>
            <a:grpSpLocks/>
          </p:cNvGrpSpPr>
          <p:nvPr/>
        </p:nvGrpSpPr>
        <p:grpSpPr bwMode="auto">
          <a:xfrm>
            <a:off x="8514901" y="2792040"/>
            <a:ext cx="2171700" cy="2359025"/>
            <a:chOff x="5328790" y="1214422"/>
            <a:chExt cx="2172168" cy="2358248"/>
          </a:xfrm>
        </p:grpSpPr>
        <p:grpSp>
          <p:nvGrpSpPr>
            <p:cNvPr id="151646"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7"/>
                <a:ext cx="2356662"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1"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599"/>
              <a:ext cx="2143587" cy="1587"/>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86326" y="4377952"/>
            <a:ext cx="2195512" cy="785813"/>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86326" y="3577851"/>
            <a:ext cx="2195512" cy="795338"/>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86326" y="2804740"/>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60609" y="2235336"/>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14919" y="2358048"/>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sp>
        <p:nvSpPr>
          <p:cNvPr id="147" name="Folded Corner 146"/>
          <p:cNvSpPr/>
          <p:nvPr/>
        </p:nvSpPr>
        <p:spPr>
          <a:xfrm>
            <a:off x="3386059" y="2235336"/>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86122" y="2235336"/>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60609" y="2548074"/>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403522" y="2548074"/>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86122" y="2521086"/>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29586" y="3227858"/>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sp>
        <p:nvSpPr>
          <p:cNvPr id="155" name="Folded Corner 154"/>
          <p:cNvSpPr/>
          <p:nvPr/>
        </p:nvSpPr>
        <p:spPr>
          <a:xfrm>
            <a:off x="2957434" y="2948124"/>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57497" y="2949711"/>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86122" y="2949711"/>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60609" y="3233874"/>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60672" y="3233874"/>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86122" y="3235461"/>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Folded Corner 160"/>
          <p:cNvSpPr/>
          <p:nvPr/>
        </p:nvSpPr>
        <p:spPr>
          <a:xfrm>
            <a:off x="2889172" y="3733936"/>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51594" name="Group 28"/>
          <p:cNvGrpSpPr>
            <a:grpSpLocks noChangeAspect="1"/>
          </p:cNvGrpSpPr>
          <p:nvPr/>
        </p:nvGrpSpPr>
        <p:grpSpPr bwMode="auto">
          <a:xfrm>
            <a:off x="1531860" y="3658898"/>
            <a:ext cx="287337" cy="440583"/>
            <a:chOff x="1248" y="3200"/>
            <a:chExt cx="240" cy="368"/>
          </a:xfrm>
        </p:grpSpPr>
        <p:sp>
          <p:nvSpPr>
            <p:cNvPr id="151644"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45"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1595" name="Group 28"/>
          <p:cNvGrpSpPr>
            <a:grpSpLocks noChangeAspect="1"/>
          </p:cNvGrpSpPr>
          <p:nvPr/>
        </p:nvGrpSpPr>
        <p:grpSpPr bwMode="auto">
          <a:xfrm>
            <a:off x="1531860" y="4014498"/>
            <a:ext cx="287337" cy="440583"/>
            <a:chOff x="1248" y="3200"/>
            <a:chExt cx="240" cy="368"/>
          </a:xfrm>
        </p:grpSpPr>
        <p:sp>
          <p:nvSpPr>
            <p:cNvPr id="151642"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43"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sp>
        <p:nvSpPr>
          <p:cNvPr id="181" name="Folded Corner 180"/>
          <p:cNvSpPr/>
          <p:nvPr/>
        </p:nvSpPr>
        <p:spPr>
          <a:xfrm>
            <a:off x="9743626" y="2892051"/>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2" name="Folded Corner 181"/>
          <p:cNvSpPr/>
          <p:nvPr/>
        </p:nvSpPr>
        <p:spPr>
          <a:xfrm>
            <a:off x="2889172" y="4091124"/>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3" name="Folded Corner 182"/>
          <p:cNvSpPr/>
          <p:nvPr/>
        </p:nvSpPr>
        <p:spPr>
          <a:xfrm>
            <a:off x="9757914" y="3649289"/>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4" name="Folded Corner 183"/>
          <p:cNvSpPr/>
          <p:nvPr/>
        </p:nvSpPr>
        <p:spPr>
          <a:xfrm>
            <a:off x="9757914" y="3292101"/>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51600" name="Group 47"/>
          <p:cNvGrpSpPr>
            <a:grpSpLocks noChangeAspect="1"/>
          </p:cNvGrpSpPr>
          <p:nvPr/>
        </p:nvGrpSpPr>
        <p:grpSpPr bwMode="auto">
          <a:xfrm>
            <a:off x="2246235" y="4443123"/>
            <a:ext cx="287337" cy="440583"/>
            <a:chOff x="1248" y="3536"/>
            <a:chExt cx="240" cy="368"/>
          </a:xfrm>
        </p:grpSpPr>
        <p:sp>
          <p:nvSpPr>
            <p:cNvPr id="15164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4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1601" name="Group 47"/>
          <p:cNvGrpSpPr>
            <a:grpSpLocks noChangeAspect="1"/>
          </p:cNvGrpSpPr>
          <p:nvPr/>
        </p:nvGrpSpPr>
        <p:grpSpPr bwMode="auto">
          <a:xfrm>
            <a:off x="1889046" y="4444714"/>
            <a:ext cx="287338" cy="440585"/>
            <a:chOff x="1248" y="3536"/>
            <a:chExt cx="240" cy="368"/>
          </a:xfrm>
        </p:grpSpPr>
        <p:sp>
          <p:nvSpPr>
            <p:cNvPr id="151638"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39"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1602" name="Group 47"/>
          <p:cNvGrpSpPr>
            <a:grpSpLocks noChangeAspect="1"/>
          </p:cNvGrpSpPr>
          <p:nvPr/>
        </p:nvGrpSpPr>
        <p:grpSpPr bwMode="auto">
          <a:xfrm>
            <a:off x="2244646" y="4728873"/>
            <a:ext cx="287338" cy="440583"/>
            <a:chOff x="1248" y="3536"/>
            <a:chExt cx="240" cy="368"/>
          </a:xfrm>
        </p:grpSpPr>
        <p:sp>
          <p:nvSpPr>
            <p:cNvPr id="151636"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37"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1603" name="Group 47"/>
          <p:cNvGrpSpPr>
            <a:grpSpLocks noChangeAspect="1"/>
          </p:cNvGrpSpPr>
          <p:nvPr/>
        </p:nvGrpSpPr>
        <p:grpSpPr bwMode="auto">
          <a:xfrm>
            <a:off x="1889046" y="4730464"/>
            <a:ext cx="287338" cy="440585"/>
            <a:chOff x="1248" y="3536"/>
            <a:chExt cx="240" cy="368"/>
          </a:xfrm>
        </p:grpSpPr>
        <p:sp>
          <p:nvSpPr>
            <p:cNvPr id="15163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3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1604" name="Group 47"/>
          <p:cNvGrpSpPr>
            <a:grpSpLocks noChangeAspect="1"/>
          </p:cNvGrpSpPr>
          <p:nvPr/>
        </p:nvGrpSpPr>
        <p:grpSpPr bwMode="auto">
          <a:xfrm>
            <a:off x="1531860" y="4444714"/>
            <a:ext cx="287337" cy="440585"/>
            <a:chOff x="1248" y="3536"/>
            <a:chExt cx="240" cy="368"/>
          </a:xfrm>
        </p:grpSpPr>
        <p:sp>
          <p:nvSpPr>
            <p:cNvPr id="151632"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33"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1605" name="Group 47"/>
          <p:cNvGrpSpPr>
            <a:grpSpLocks noChangeAspect="1"/>
          </p:cNvGrpSpPr>
          <p:nvPr/>
        </p:nvGrpSpPr>
        <p:grpSpPr bwMode="auto">
          <a:xfrm>
            <a:off x="1531860" y="4730464"/>
            <a:ext cx="287337" cy="440585"/>
            <a:chOff x="1248" y="3536"/>
            <a:chExt cx="240" cy="368"/>
          </a:xfrm>
        </p:grpSpPr>
        <p:sp>
          <p:nvSpPr>
            <p:cNvPr id="151630"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31"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sp>
        <p:nvSpPr>
          <p:cNvPr id="203" name="Folded Corner 202"/>
          <p:cNvSpPr/>
          <p:nvPr/>
        </p:nvSpPr>
        <p:spPr>
          <a:xfrm>
            <a:off x="2857422" y="4519749"/>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17797" y="4519749"/>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86122" y="4519749"/>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32022" y="4862649"/>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17797" y="4876936"/>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86122" y="4821374"/>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88" name="Left Arrow 187"/>
          <p:cNvSpPr/>
          <p:nvPr/>
        </p:nvSpPr>
        <p:spPr>
          <a:xfrm>
            <a:off x="10829477" y="3935040"/>
            <a:ext cx="428625" cy="142875"/>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9" name="Group 151"/>
          <p:cNvGrpSpPr>
            <a:grpSpLocks/>
          </p:cNvGrpSpPr>
          <p:nvPr/>
        </p:nvGrpSpPr>
        <p:grpSpPr bwMode="auto">
          <a:xfrm>
            <a:off x="5575036" y="3125977"/>
            <a:ext cx="654050" cy="800162"/>
            <a:chOff x="3705220" y="4709522"/>
            <a:chExt cx="654714" cy="799838"/>
          </a:xfrm>
        </p:grpSpPr>
        <p:grpSp>
          <p:nvGrpSpPr>
            <p:cNvPr id="151618" name="Group 28"/>
            <p:cNvGrpSpPr>
              <a:grpSpLocks noChangeAspect="1"/>
            </p:cNvGrpSpPr>
            <p:nvPr/>
          </p:nvGrpSpPr>
          <p:grpSpPr bwMode="auto">
            <a:xfrm>
              <a:off x="4071934" y="4709522"/>
              <a:ext cx="288000" cy="440400"/>
              <a:chOff x="1248" y="3200"/>
              <a:chExt cx="240" cy="367"/>
            </a:xfrm>
          </p:grpSpPr>
          <p:sp>
            <p:nvSpPr>
              <p:cNvPr id="151628"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29"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1619" name="Group 28"/>
            <p:cNvGrpSpPr>
              <a:grpSpLocks noChangeAspect="1"/>
            </p:cNvGrpSpPr>
            <p:nvPr/>
          </p:nvGrpSpPr>
          <p:grpSpPr bwMode="auto">
            <a:xfrm>
              <a:off x="4071934" y="5068960"/>
              <a:ext cx="288000" cy="440400"/>
              <a:chOff x="1248" y="3200"/>
              <a:chExt cx="240" cy="367"/>
            </a:xfrm>
          </p:grpSpPr>
          <p:sp>
            <p:nvSpPr>
              <p:cNvPr id="151626"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27"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1620" name="Group 28"/>
            <p:cNvGrpSpPr>
              <a:grpSpLocks noChangeAspect="1"/>
            </p:cNvGrpSpPr>
            <p:nvPr/>
          </p:nvGrpSpPr>
          <p:grpSpPr bwMode="auto">
            <a:xfrm>
              <a:off x="3714744" y="4711770"/>
              <a:ext cx="288000" cy="440400"/>
              <a:chOff x="1248" y="3200"/>
              <a:chExt cx="240" cy="367"/>
            </a:xfrm>
          </p:grpSpPr>
          <p:sp>
            <p:nvSpPr>
              <p:cNvPr id="151624"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25"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1621" name="Group 28"/>
            <p:cNvGrpSpPr>
              <a:grpSpLocks noChangeAspect="1"/>
            </p:cNvGrpSpPr>
            <p:nvPr/>
          </p:nvGrpSpPr>
          <p:grpSpPr bwMode="auto">
            <a:xfrm>
              <a:off x="3705220" y="5068960"/>
              <a:ext cx="288000" cy="440400"/>
              <a:chOff x="1248" y="3200"/>
              <a:chExt cx="240" cy="367"/>
            </a:xfrm>
          </p:grpSpPr>
          <p:sp>
            <p:nvSpPr>
              <p:cNvPr id="151622" name="AutoShape 29"/>
              <p:cNvSpPr>
                <a:spLocks noChangeArrowheads="1"/>
              </p:cNvSpPr>
              <p:nvPr/>
            </p:nvSpPr>
            <p:spPr bwMode="auto">
              <a:xfrm>
                <a:off x="1248" y="3200"/>
                <a:ext cx="240" cy="367"/>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1623"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sp>
        <p:nvSpPr>
          <p:cNvPr id="219" name="Folded Corner 218"/>
          <p:cNvSpPr/>
          <p:nvPr/>
        </p:nvSpPr>
        <p:spPr>
          <a:xfrm>
            <a:off x="9769026" y="4049339"/>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2" name="TextBox 151"/>
          <p:cNvSpPr txBox="1">
            <a:spLocks noChangeArrowheads="1"/>
          </p:cNvSpPr>
          <p:nvPr/>
        </p:nvSpPr>
        <p:spPr bwMode="auto">
          <a:xfrm>
            <a:off x="4492568" y="3788526"/>
            <a:ext cx="35621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PT" altLang="en-US" sz="2800" dirty="0"/>
              <a:t>El sistema se reinicia
</a:t>
            </a:r>
            <a:endParaRPr lang="en-US" altLang="en-US" sz="2800" dirty="0"/>
          </a:p>
        </p:txBody>
      </p:sp>
      <p:sp>
        <p:nvSpPr>
          <p:cNvPr id="162" name="Rectangle 39"/>
          <p:cNvSpPr>
            <a:spLocks noChangeArrowheads="1"/>
          </p:cNvSpPr>
          <p:nvPr/>
        </p:nvSpPr>
        <p:spPr bwMode="auto">
          <a:xfrm rot="-5400000">
            <a:off x="-39765" y="3282704"/>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err="1"/>
              <a:t>Proveedor</a:t>
            </a:r>
            <a:endParaRPr lang="pt-BR" altLang="en-US" sz="2000" b="1" dirty="0"/>
          </a:p>
        </p:txBody>
      </p:sp>
      <p:sp>
        <p:nvSpPr>
          <p:cNvPr id="163" name="Rectangle 40"/>
          <p:cNvSpPr>
            <a:spLocks noChangeArrowheads="1"/>
          </p:cNvSpPr>
          <p:nvPr/>
        </p:nvSpPr>
        <p:spPr bwMode="auto">
          <a:xfrm>
            <a:off x="2817734" y="1782516"/>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Tarjetas </a:t>
            </a:r>
            <a:r>
              <a:rPr lang="pt-BR" altLang="en-US" sz="1400" dirty="0" err="1">
                <a:solidFill>
                  <a:srgbClr val="000000"/>
                </a:solidFill>
              </a:rPr>
              <a:t>Kanban</a:t>
            </a:r>
            <a:r>
              <a:rPr lang="pt-BR" altLang="en-US" sz="1400" dirty="0">
                <a:solidFill>
                  <a:srgbClr val="000000"/>
                </a:solidFill>
              </a:rPr>
              <a:t> </a:t>
            </a:r>
          </a:p>
        </p:txBody>
      </p:sp>
      <p:sp>
        <p:nvSpPr>
          <p:cNvPr id="164" name="TextBox 56"/>
          <p:cNvSpPr txBox="1">
            <a:spLocks noChangeArrowheads="1"/>
          </p:cNvSpPr>
          <p:nvPr/>
        </p:nvSpPr>
        <p:spPr bwMode="auto">
          <a:xfrm>
            <a:off x="1523392" y="5258467"/>
            <a:ext cx="1188146"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a:t>Max: </a:t>
            </a:r>
            <a:r>
              <a:rPr lang="pt-PT" altLang="en-US" sz="1400"/>
              <a:t>6 </a:t>
            </a:r>
            <a:r>
              <a:rPr lang="pt-PT" altLang="en-US" sz="1400" err="1"/>
              <a:t>parts</a:t>
            </a:r>
            <a:endParaRPr lang="pt-PT" altLang="en-US" sz="1400"/>
          </a:p>
          <a:p>
            <a:pPr eaLnBrk="1" hangingPunct="1">
              <a:lnSpc>
                <a:spcPts val="1300"/>
              </a:lnSpc>
              <a:spcAft>
                <a:spcPts val="600"/>
              </a:spcAft>
            </a:pPr>
            <a:r>
              <a:rPr lang="pt-PT" altLang="en-US" sz="1400" b="1">
                <a:solidFill>
                  <a:srgbClr val="FF0000"/>
                </a:solidFill>
              </a:rPr>
              <a:t>Min: </a:t>
            </a:r>
            <a:r>
              <a:rPr lang="pt-PT" altLang="en-US" sz="1400"/>
              <a:t> 2 </a:t>
            </a:r>
            <a:r>
              <a:rPr lang="pt-PT" altLang="en-US" sz="1400" err="1"/>
              <a:t>parts</a:t>
            </a:r>
            <a:endParaRPr lang="en-US" altLang="en-US" sz="1400"/>
          </a:p>
        </p:txBody>
      </p:sp>
      <p:sp>
        <p:nvSpPr>
          <p:cNvPr id="165"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Kanban</a:t>
            </a:r>
          </a:p>
        </p:txBody>
      </p:sp>
      <p:sp>
        <p:nvSpPr>
          <p:cNvPr id="166" name="Content Placeholder 2"/>
          <p:cNvSpPr txBox="1">
            <a:spLocks/>
          </p:cNvSpPr>
          <p:nvPr/>
        </p:nvSpPr>
        <p:spPr>
          <a:xfrm>
            <a:off x="3724676" y="5408882"/>
            <a:ext cx="4742822" cy="505895"/>
          </a:xfrm>
          <a:prstGeom prst="rect">
            <a:avLst/>
          </a:prstGeom>
        </p:spPr>
        <p:txBody>
          <a:bodyPr lIns="91440" tIns="45720" rIns="91440" bIns="45720" anchor="t">
            <a:normAutofit fontScale="6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t-PT" altLang="en-US" b="1" dirty="0"/>
              <a:t>… Hasta que el máximo número de productos se alcances outra vez</a:t>
            </a:r>
            <a:endParaRPr lang="es-ES" dirty="0"/>
          </a:p>
        </p:txBody>
      </p:sp>
    </p:spTree>
    <p:extLst>
      <p:ext uri="{BB962C8B-B14F-4D97-AF65-F5344CB8AC3E}">
        <p14:creationId xmlns:p14="http://schemas.microsoft.com/office/powerpoint/2010/main" val="701656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4.58333E-6 -2.96296E-6 L -0.30364 0.07639 " pathEditMode="relative" rAng="0" ptsTypes="AA">
                                      <p:cBhvr>
                                        <p:cTn id="6" dur="2000" fill="hold"/>
                                        <p:tgtEl>
                                          <p:spTgt spid="29"/>
                                        </p:tgtEl>
                                        <p:attrNameLst>
                                          <p:attrName>ppt_x</p:attrName>
                                          <p:attrName>ppt_y</p:attrName>
                                        </p:attrNameLst>
                                      </p:cBhvr>
                                      <p:rCtr x="-15182" y="381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box(in)">
                                      <p:cBhvr>
                                        <p:cTn id="11"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3"/>
          <p:cNvGrpSpPr>
            <a:grpSpLocks/>
          </p:cNvGrpSpPr>
          <p:nvPr/>
        </p:nvGrpSpPr>
        <p:grpSpPr bwMode="auto">
          <a:xfrm>
            <a:off x="1752104" y="2108205"/>
            <a:ext cx="928694" cy="3071834"/>
            <a:chOff x="1281" y="1872"/>
            <a:chExt cx="270" cy="1488"/>
          </a:xfrm>
          <a:effectLst>
            <a:outerShdw blurRad="50800" dist="38100" dir="2700000" algn="tl" rotWithShape="0">
              <a:prstClr val="black">
                <a:alpha val="40000"/>
              </a:prstClr>
            </a:outerShdw>
          </a:effectLst>
        </p:grpSpPr>
        <p:sp>
          <p:nvSpPr>
            <p:cNvPr id="186411" name="Line 54"/>
            <p:cNvSpPr>
              <a:spLocks noChangeShapeType="1"/>
            </p:cNvSpPr>
            <p:nvPr/>
          </p:nvSpPr>
          <p:spPr bwMode="auto">
            <a:xfrm>
              <a:off x="1296" y="1872"/>
              <a:ext cx="255" cy="6"/>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2" name="Line 55"/>
            <p:cNvSpPr>
              <a:spLocks noChangeShapeType="1"/>
            </p:cNvSpPr>
            <p:nvPr/>
          </p:nvSpPr>
          <p:spPr bwMode="auto">
            <a:xfrm>
              <a:off x="1281" y="336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3" name="Line 56"/>
            <p:cNvSpPr>
              <a:spLocks noChangeShapeType="1"/>
            </p:cNvSpPr>
            <p:nvPr/>
          </p:nvSpPr>
          <p:spPr bwMode="auto">
            <a:xfrm>
              <a:off x="1281" y="3024"/>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4" name="Line 57"/>
            <p:cNvSpPr>
              <a:spLocks noChangeShapeType="1"/>
            </p:cNvSpPr>
            <p:nvPr/>
          </p:nvSpPr>
          <p:spPr bwMode="auto">
            <a:xfrm>
              <a:off x="1281" y="2640"/>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5" name="Line 58"/>
            <p:cNvSpPr>
              <a:spLocks noChangeShapeType="1"/>
            </p:cNvSpPr>
            <p:nvPr/>
          </p:nvSpPr>
          <p:spPr bwMode="auto">
            <a:xfrm>
              <a:off x="1296" y="2256"/>
              <a:ext cx="255" cy="0"/>
            </a:xfrm>
            <a:prstGeom prst="line">
              <a:avLst/>
            </a:prstGeom>
            <a:noFill/>
            <a:ln w="57150">
              <a:solidFill>
                <a:schemeClr val="tx1"/>
              </a:solidFill>
              <a:round/>
              <a:headEnd type="none" w="sm" len="sm"/>
              <a:tailEnd type="none" w="sm" len="sm"/>
            </a:ln>
          </p:spPr>
          <p:txBody>
            <a:bodyPr wrap="none" anchor="ctr"/>
            <a:lstStyle/>
            <a:p>
              <a:pPr>
                <a:defRPr/>
              </a:pPr>
              <a:endParaRPr lang="en-US"/>
            </a:p>
          </p:txBody>
        </p:sp>
        <p:sp>
          <p:nvSpPr>
            <p:cNvPr id="186416" name="Line 59"/>
            <p:cNvSpPr>
              <a:spLocks noChangeShapeType="1"/>
            </p:cNvSpPr>
            <p:nvPr/>
          </p:nvSpPr>
          <p:spPr bwMode="auto">
            <a:xfrm>
              <a:off x="1536" y="1872"/>
              <a:ext cx="0" cy="1488"/>
            </a:xfrm>
            <a:prstGeom prst="line">
              <a:avLst/>
            </a:prstGeom>
            <a:noFill/>
            <a:ln w="57150">
              <a:solidFill>
                <a:schemeClr val="tx1"/>
              </a:solidFill>
              <a:round/>
              <a:headEnd/>
              <a:tailEnd/>
            </a:ln>
          </p:spPr>
          <p:txBody>
            <a:bodyPr anchor="ctr">
              <a:spAutoFit/>
            </a:bodyPr>
            <a:lstStyle/>
            <a:p>
              <a:pPr>
                <a:defRPr/>
              </a:pPr>
              <a:endParaRPr lang="en-US"/>
            </a:p>
          </p:txBody>
        </p:sp>
      </p:grpSp>
      <p:grpSp>
        <p:nvGrpSpPr>
          <p:cNvPr id="3" name="Group 50"/>
          <p:cNvGrpSpPr>
            <a:grpSpLocks noChangeAspect="1"/>
          </p:cNvGrpSpPr>
          <p:nvPr/>
        </p:nvGrpSpPr>
        <p:grpSpPr bwMode="auto">
          <a:xfrm>
            <a:off x="1892732" y="2460033"/>
            <a:ext cx="288000" cy="440400"/>
            <a:chOff x="2976" y="3584"/>
            <a:chExt cx="240" cy="367"/>
          </a:xfrm>
          <a:solidFill>
            <a:srgbClr val="669900"/>
          </a:solidFill>
        </p:grpSpPr>
        <p:sp>
          <p:nvSpPr>
            <p:cNvPr id="73"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74"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4" name="Group 50"/>
          <p:cNvGrpSpPr>
            <a:grpSpLocks noChangeAspect="1"/>
          </p:cNvGrpSpPr>
          <p:nvPr/>
        </p:nvGrpSpPr>
        <p:grpSpPr bwMode="auto">
          <a:xfrm>
            <a:off x="1892732" y="2102843"/>
            <a:ext cx="288000" cy="440400"/>
            <a:chOff x="2976" y="3584"/>
            <a:chExt cx="240" cy="367"/>
          </a:xfrm>
          <a:solidFill>
            <a:srgbClr val="669900"/>
          </a:solidFill>
        </p:grpSpPr>
        <p:sp>
          <p:nvSpPr>
            <p:cNvPr id="79"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0" name="Text Box 52"/>
            <p:cNvSpPr txBox="1">
              <a:spLocks noChangeArrowheads="1"/>
            </p:cNvSpPr>
            <p:nvPr/>
          </p:nvSpPr>
          <p:spPr bwMode="auto">
            <a:xfrm>
              <a:off x="2976" y="370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5" name="Group 50"/>
          <p:cNvGrpSpPr>
            <a:grpSpLocks noChangeAspect="1"/>
          </p:cNvGrpSpPr>
          <p:nvPr/>
        </p:nvGrpSpPr>
        <p:grpSpPr bwMode="auto">
          <a:xfrm>
            <a:off x="1535542" y="2102843"/>
            <a:ext cx="288000" cy="440400"/>
            <a:chOff x="2976" y="3584"/>
            <a:chExt cx="240" cy="367"/>
          </a:xfrm>
          <a:solidFill>
            <a:srgbClr val="669900"/>
          </a:solidFill>
        </p:grpSpPr>
        <p:sp>
          <p:nvSpPr>
            <p:cNvPr id="8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6" name="Group 50"/>
          <p:cNvGrpSpPr>
            <a:grpSpLocks noChangeAspect="1"/>
          </p:cNvGrpSpPr>
          <p:nvPr/>
        </p:nvGrpSpPr>
        <p:grpSpPr bwMode="auto">
          <a:xfrm>
            <a:off x="2252170" y="2102843"/>
            <a:ext cx="288000" cy="440400"/>
            <a:chOff x="2976" y="3584"/>
            <a:chExt cx="240" cy="367"/>
          </a:xfrm>
          <a:solidFill>
            <a:srgbClr val="669900"/>
          </a:solidFill>
        </p:grpSpPr>
        <p:sp>
          <p:nvSpPr>
            <p:cNvPr id="88"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89"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7" name="Group 50"/>
          <p:cNvGrpSpPr>
            <a:grpSpLocks noChangeAspect="1"/>
          </p:cNvGrpSpPr>
          <p:nvPr/>
        </p:nvGrpSpPr>
        <p:grpSpPr bwMode="auto">
          <a:xfrm>
            <a:off x="1537790" y="2460033"/>
            <a:ext cx="288000" cy="440400"/>
            <a:chOff x="2976" y="3584"/>
            <a:chExt cx="240" cy="367"/>
          </a:xfrm>
          <a:solidFill>
            <a:srgbClr val="669900"/>
          </a:solidFill>
        </p:grpSpPr>
        <p:sp>
          <p:nvSpPr>
            <p:cNvPr id="91"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2"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8" name="Group 50"/>
          <p:cNvGrpSpPr>
            <a:grpSpLocks noChangeAspect="1"/>
          </p:cNvGrpSpPr>
          <p:nvPr/>
        </p:nvGrpSpPr>
        <p:grpSpPr bwMode="auto">
          <a:xfrm>
            <a:off x="2252170" y="2460033"/>
            <a:ext cx="288000" cy="440400"/>
            <a:chOff x="2976" y="3584"/>
            <a:chExt cx="240" cy="367"/>
          </a:xfrm>
          <a:solidFill>
            <a:srgbClr val="669900"/>
          </a:solidFill>
        </p:grpSpPr>
        <p:sp>
          <p:nvSpPr>
            <p:cNvPr id="94"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95"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grpSp>
        <p:nvGrpSpPr>
          <p:cNvPr id="9" name="Group 44"/>
          <p:cNvGrpSpPr>
            <a:grpSpLocks noChangeAspect="1"/>
          </p:cNvGrpSpPr>
          <p:nvPr/>
        </p:nvGrpSpPr>
        <p:grpSpPr bwMode="auto">
          <a:xfrm>
            <a:off x="9274051" y="2348209"/>
            <a:ext cx="288000" cy="440400"/>
            <a:chOff x="2736" y="2720"/>
            <a:chExt cx="240" cy="367"/>
          </a:xfrm>
          <a:solidFill>
            <a:schemeClr val="accent1">
              <a:lumMod val="40000"/>
              <a:lumOff val="60000"/>
              <a:alpha val="65098"/>
            </a:schemeClr>
          </a:solidFill>
        </p:grpSpPr>
        <p:sp>
          <p:nvSpPr>
            <p:cNvPr id="100"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1"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0" name="Group 44"/>
          <p:cNvGrpSpPr>
            <a:grpSpLocks noChangeAspect="1"/>
          </p:cNvGrpSpPr>
          <p:nvPr/>
        </p:nvGrpSpPr>
        <p:grpSpPr bwMode="auto">
          <a:xfrm>
            <a:off x="1537790" y="2888661"/>
            <a:ext cx="288000" cy="440400"/>
            <a:chOff x="2736" y="2720"/>
            <a:chExt cx="240" cy="367"/>
          </a:xfrm>
          <a:solidFill>
            <a:schemeClr val="accent1">
              <a:lumMod val="40000"/>
              <a:lumOff val="60000"/>
              <a:alpha val="65098"/>
            </a:schemeClr>
          </a:solidFill>
        </p:grpSpPr>
        <p:sp>
          <p:nvSpPr>
            <p:cNvPr id="10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1" name="Group 44"/>
          <p:cNvGrpSpPr>
            <a:grpSpLocks noChangeAspect="1"/>
          </p:cNvGrpSpPr>
          <p:nvPr/>
        </p:nvGrpSpPr>
        <p:grpSpPr bwMode="auto">
          <a:xfrm>
            <a:off x="2252170" y="2888661"/>
            <a:ext cx="288000" cy="440400"/>
            <a:chOff x="2736" y="2720"/>
            <a:chExt cx="240" cy="367"/>
          </a:xfrm>
          <a:solidFill>
            <a:schemeClr val="accent1">
              <a:lumMod val="40000"/>
              <a:lumOff val="60000"/>
              <a:alpha val="65098"/>
            </a:schemeClr>
          </a:solidFill>
        </p:grpSpPr>
        <p:sp>
          <p:nvSpPr>
            <p:cNvPr id="106"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07"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2" name="Group 44"/>
          <p:cNvGrpSpPr>
            <a:grpSpLocks noChangeAspect="1"/>
          </p:cNvGrpSpPr>
          <p:nvPr/>
        </p:nvGrpSpPr>
        <p:grpSpPr bwMode="auto">
          <a:xfrm>
            <a:off x="2252170" y="3245851"/>
            <a:ext cx="288000" cy="440400"/>
            <a:chOff x="2736" y="2720"/>
            <a:chExt cx="240" cy="367"/>
          </a:xfrm>
          <a:solidFill>
            <a:schemeClr val="accent1">
              <a:lumMod val="40000"/>
              <a:lumOff val="60000"/>
              <a:alpha val="65098"/>
            </a:schemeClr>
          </a:solidFill>
        </p:grpSpPr>
        <p:sp>
          <p:nvSpPr>
            <p:cNvPr id="109"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0"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3" name="Group 44"/>
          <p:cNvGrpSpPr>
            <a:grpSpLocks noChangeAspect="1"/>
          </p:cNvGrpSpPr>
          <p:nvPr/>
        </p:nvGrpSpPr>
        <p:grpSpPr bwMode="auto">
          <a:xfrm>
            <a:off x="1894980" y="2888661"/>
            <a:ext cx="288000" cy="440400"/>
            <a:chOff x="2736" y="2720"/>
            <a:chExt cx="240" cy="367"/>
          </a:xfrm>
          <a:solidFill>
            <a:schemeClr val="accent1">
              <a:lumMod val="40000"/>
              <a:lumOff val="60000"/>
              <a:alpha val="65098"/>
            </a:schemeClr>
          </a:solidFill>
        </p:grpSpPr>
        <p:sp>
          <p:nvSpPr>
            <p:cNvPr id="112"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3"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4" name="Group 44"/>
          <p:cNvGrpSpPr>
            <a:grpSpLocks noChangeAspect="1"/>
          </p:cNvGrpSpPr>
          <p:nvPr/>
        </p:nvGrpSpPr>
        <p:grpSpPr bwMode="auto">
          <a:xfrm>
            <a:off x="1894980" y="3245851"/>
            <a:ext cx="288000" cy="440400"/>
            <a:chOff x="2736" y="2720"/>
            <a:chExt cx="240" cy="367"/>
          </a:xfrm>
          <a:solidFill>
            <a:schemeClr val="accent1">
              <a:lumMod val="40000"/>
              <a:lumOff val="60000"/>
              <a:alpha val="65098"/>
            </a:schemeClr>
          </a:solidFill>
        </p:grpSpPr>
        <p:sp>
          <p:nvSpPr>
            <p:cNvPr id="115"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16"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grpSp>
        <p:nvGrpSpPr>
          <p:cNvPr id="152594" name="Group 28"/>
          <p:cNvGrpSpPr>
            <a:grpSpLocks noChangeAspect="1"/>
          </p:cNvGrpSpPr>
          <p:nvPr/>
        </p:nvGrpSpPr>
        <p:grpSpPr bwMode="auto">
          <a:xfrm>
            <a:off x="9780228" y="2346806"/>
            <a:ext cx="288925" cy="440585"/>
            <a:chOff x="1248" y="3200"/>
            <a:chExt cx="240" cy="368"/>
          </a:xfrm>
        </p:grpSpPr>
        <p:sp>
          <p:nvSpPr>
            <p:cNvPr id="152676"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77"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2595" name="Group 47"/>
          <p:cNvGrpSpPr>
            <a:grpSpLocks noChangeAspect="1"/>
          </p:cNvGrpSpPr>
          <p:nvPr/>
        </p:nvGrpSpPr>
        <p:grpSpPr bwMode="auto">
          <a:xfrm>
            <a:off x="10281878" y="2345215"/>
            <a:ext cx="287337" cy="440583"/>
            <a:chOff x="1248" y="3536"/>
            <a:chExt cx="240" cy="368"/>
          </a:xfrm>
        </p:grpSpPr>
        <p:sp>
          <p:nvSpPr>
            <p:cNvPr id="152674"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75"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cxnSp>
        <p:nvCxnSpPr>
          <p:cNvPr id="134" name="Straight Connector 133"/>
          <p:cNvCxnSpPr/>
          <p:nvPr/>
        </p:nvCxnSpPr>
        <p:spPr>
          <a:xfrm>
            <a:off x="8530865" y="3167967"/>
            <a:ext cx="21431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8530865" y="3552142"/>
            <a:ext cx="2143125"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530865" y="3953778"/>
            <a:ext cx="2143125" cy="15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52599" name="Group 138"/>
          <p:cNvGrpSpPr>
            <a:grpSpLocks/>
          </p:cNvGrpSpPr>
          <p:nvPr/>
        </p:nvGrpSpPr>
        <p:grpSpPr bwMode="auto">
          <a:xfrm>
            <a:off x="8516577" y="2782204"/>
            <a:ext cx="2171700" cy="2359025"/>
            <a:chOff x="5328790" y="1214422"/>
            <a:chExt cx="2172168" cy="2358248"/>
          </a:xfrm>
        </p:grpSpPr>
        <p:grpSp>
          <p:nvGrpSpPr>
            <p:cNvPr id="152667" name="Group 131"/>
            <p:cNvGrpSpPr>
              <a:grpSpLocks/>
            </p:cNvGrpSpPr>
            <p:nvPr/>
          </p:nvGrpSpPr>
          <p:grpSpPr bwMode="auto">
            <a:xfrm>
              <a:off x="5328790" y="1214422"/>
              <a:ext cx="2172168" cy="2358248"/>
              <a:chOff x="5328790" y="785794"/>
              <a:chExt cx="2172168" cy="2358248"/>
            </a:xfrm>
          </p:grpSpPr>
          <p:sp>
            <p:nvSpPr>
              <p:cNvPr id="123" name="Rectangle 122"/>
              <p:cNvSpPr/>
              <p:nvPr/>
            </p:nvSpPr>
            <p:spPr>
              <a:xfrm>
                <a:off x="5328790" y="785794"/>
                <a:ext cx="2172168" cy="23566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129" name="Straight Connector 128"/>
              <p:cNvCxnSpPr/>
              <p:nvPr/>
            </p:nvCxnSpPr>
            <p:spPr>
              <a:xfrm rot="5400000">
                <a:off x="4751458" y="1964918"/>
                <a:ext cx="23566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5400000">
                <a:off x="5321493" y="1963331"/>
                <a:ext cx="235666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5400000">
                <a:off x="5821663" y="1963331"/>
                <a:ext cx="2356662" cy="1587"/>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a:xfrm>
              <a:off x="5357371" y="2785529"/>
              <a:ext cx="2143587"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5357371" y="3142600"/>
              <a:ext cx="2143587" cy="158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0" name="Rectangle 139"/>
          <p:cNvSpPr/>
          <p:nvPr/>
        </p:nvSpPr>
        <p:spPr>
          <a:xfrm>
            <a:off x="8488002" y="4368116"/>
            <a:ext cx="2195512" cy="785812"/>
          </a:xfrm>
          <a:prstGeom prst="rect">
            <a:avLst/>
          </a:prstGeom>
          <a:solidFill>
            <a:srgbClr val="FF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1" name="Rectangle 140"/>
          <p:cNvSpPr/>
          <p:nvPr/>
        </p:nvSpPr>
        <p:spPr>
          <a:xfrm>
            <a:off x="8488002" y="3568017"/>
            <a:ext cx="2195512" cy="795337"/>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2" name="Rectangle 141"/>
          <p:cNvSpPr/>
          <p:nvPr/>
        </p:nvSpPr>
        <p:spPr>
          <a:xfrm>
            <a:off x="8488002" y="2794904"/>
            <a:ext cx="2195512" cy="796925"/>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3" name="Folded Corner 142"/>
          <p:cNvSpPr/>
          <p:nvPr/>
        </p:nvSpPr>
        <p:spPr>
          <a:xfrm>
            <a:off x="2966565" y="2251085"/>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9" name="Group 50"/>
          <p:cNvGrpSpPr>
            <a:grpSpLocks noChangeAspect="1"/>
          </p:cNvGrpSpPr>
          <p:nvPr/>
        </p:nvGrpSpPr>
        <p:grpSpPr bwMode="auto">
          <a:xfrm>
            <a:off x="8616595" y="2348209"/>
            <a:ext cx="288000" cy="440400"/>
            <a:chOff x="2976" y="3584"/>
            <a:chExt cx="240" cy="367"/>
          </a:xfrm>
          <a:solidFill>
            <a:srgbClr val="669900"/>
          </a:solidFill>
        </p:grpSpPr>
        <p:sp>
          <p:nvSpPr>
            <p:cNvPr id="145" name="AutoShape 51"/>
            <p:cNvSpPr>
              <a:spLocks noChangeArrowheads="1"/>
            </p:cNvSpPr>
            <p:nvPr/>
          </p:nvSpPr>
          <p:spPr bwMode="auto">
            <a:xfrm>
              <a:off x="2976" y="3584"/>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46" name="Text Box 52"/>
            <p:cNvSpPr txBox="1">
              <a:spLocks noChangeArrowheads="1"/>
            </p:cNvSpPr>
            <p:nvPr/>
          </p:nvSpPr>
          <p:spPr bwMode="auto">
            <a:xfrm>
              <a:off x="2976" y="3722"/>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A</a:t>
              </a:r>
            </a:p>
          </p:txBody>
        </p:sp>
      </p:grpSp>
      <p:sp>
        <p:nvSpPr>
          <p:cNvPr id="147" name="Folded Corner 146"/>
          <p:cNvSpPr/>
          <p:nvPr/>
        </p:nvSpPr>
        <p:spPr>
          <a:xfrm>
            <a:off x="3392015" y="2251085"/>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8" name="Folded Corner 147"/>
          <p:cNvSpPr/>
          <p:nvPr/>
        </p:nvSpPr>
        <p:spPr>
          <a:xfrm>
            <a:off x="3892078" y="2251085"/>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9" name="Folded Corner 148"/>
          <p:cNvSpPr/>
          <p:nvPr/>
        </p:nvSpPr>
        <p:spPr>
          <a:xfrm>
            <a:off x="2966565" y="2563822"/>
            <a:ext cx="360362"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0" name="Folded Corner 149"/>
          <p:cNvSpPr/>
          <p:nvPr/>
        </p:nvSpPr>
        <p:spPr>
          <a:xfrm>
            <a:off x="3409478" y="2563822"/>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1" name="Folded Corner 150"/>
          <p:cNvSpPr/>
          <p:nvPr/>
        </p:nvSpPr>
        <p:spPr>
          <a:xfrm>
            <a:off x="3892078" y="2536835"/>
            <a:ext cx="360363" cy="215900"/>
          </a:xfrm>
          <a:prstGeom prst="foldedCorne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20" name="Group 44"/>
          <p:cNvGrpSpPr>
            <a:grpSpLocks noChangeAspect="1"/>
          </p:cNvGrpSpPr>
          <p:nvPr/>
        </p:nvGrpSpPr>
        <p:grpSpPr bwMode="auto">
          <a:xfrm>
            <a:off x="1535542" y="3243603"/>
            <a:ext cx="288000" cy="440400"/>
            <a:chOff x="2736" y="2720"/>
            <a:chExt cx="240" cy="367"/>
          </a:xfrm>
          <a:solidFill>
            <a:schemeClr val="accent1">
              <a:lumMod val="40000"/>
              <a:lumOff val="60000"/>
              <a:alpha val="65098"/>
            </a:schemeClr>
          </a:solidFill>
        </p:grpSpPr>
        <p:sp>
          <p:nvSpPr>
            <p:cNvPr id="153" name="AutoShape 45"/>
            <p:cNvSpPr>
              <a:spLocks noChangeArrowheads="1"/>
            </p:cNvSpPr>
            <p:nvPr/>
          </p:nvSpPr>
          <p:spPr bwMode="auto">
            <a:xfrm>
              <a:off x="2736" y="2720"/>
              <a:ext cx="240" cy="367"/>
            </a:xfrm>
            <a:prstGeom prst="cube">
              <a:avLst>
                <a:gd name="adj" fmla="val 25000"/>
              </a:avLst>
            </a:prstGeom>
            <a:grpFill/>
            <a:ln w="15875">
              <a:solidFill>
                <a:srgbClr val="000000"/>
              </a:solidFill>
              <a:miter lim="800000"/>
              <a:headEnd/>
              <a:tailEnd/>
            </a:ln>
          </p:spPr>
          <p:txBody>
            <a:bodyPr anchor="ctr">
              <a:spAutoFit/>
            </a:bodyPr>
            <a:lstStyle/>
            <a:p>
              <a:pPr>
                <a:defRPr/>
              </a:pPr>
              <a:endParaRPr lang="en-US"/>
            </a:p>
          </p:txBody>
        </p:sp>
        <p:sp>
          <p:nvSpPr>
            <p:cNvPr id="154" name="Text Box 46"/>
            <p:cNvSpPr txBox="1">
              <a:spLocks noChangeArrowheads="1"/>
            </p:cNvSpPr>
            <p:nvPr/>
          </p:nvSpPr>
          <p:spPr bwMode="auto">
            <a:xfrm>
              <a:off x="2736" y="2858"/>
              <a:ext cx="192" cy="221"/>
            </a:xfrm>
            <a:prstGeom prst="rect">
              <a:avLst/>
            </a:prstGeom>
            <a:grpFill/>
            <a:ln w="9525">
              <a:noFill/>
              <a:miter lim="800000"/>
              <a:headEnd/>
              <a:tailEnd/>
            </a:ln>
          </p:spPr>
          <p:txBody>
            <a:bodyPr>
              <a:spAutoFit/>
            </a:bodyPr>
            <a:lstStyle/>
            <a:p>
              <a:pPr algn="ctr" eaLnBrk="0" hangingPunct="0">
                <a:lnSpc>
                  <a:spcPct val="70000"/>
                </a:lnSpc>
                <a:spcBef>
                  <a:spcPct val="50000"/>
                </a:spcBef>
                <a:defRPr/>
              </a:pPr>
              <a:r>
                <a:rPr lang="pt-BR" sz="1600">
                  <a:solidFill>
                    <a:srgbClr val="000000"/>
                  </a:solidFill>
                  <a:ea typeface="‚l‚r –¾’©"/>
                  <a:cs typeface="‚l‚r –¾’©"/>
                </a:rPr>
                <a:t>B</a:t>
              </a:r>
            </a:p>
          </p:txBody>
        </p:sp>
      </p:grpSp>
      <p:sp>
        <p:nvSpPr>
          <p:cNvPr id="155" name="Folded Corner 154"/>
          <p:cNvSpPr/>
          <p:nvPr/>
        </p:nvSpPr>
        <p:spPr>
          <a:xfrm>
            <a:off x="2963390" y="2963872"/>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6" name="Folded Corner 155"/>
          <p:cNvSpPr/>
          <p:nvPr/>
        </p:nvSpPr>
        <p:spPr>
          <a:xfrm>
            <a:off x="3463453" y="2965460"/>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7" name="Folded Corner 156"/>
          <p:cNvSpPr/>
          <p:nvPr/>
        </p:nvSpPr>
        <p:spPr>
          <a:xfrm>
            <a:off x="3892078" y="2965460"/>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8" name="Folded Corner 157"/>
          <p:cNvSpPr/>
          <p:nvPr/>
        </p:nvSpPr>
        <p:spPr>
          <a:xfrm>
            <a:off x="2966565" y="3249622"/>
            <a:ext cx="360362"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59" name="Folded Corner 158"/>
          <p:cNvSpPr/>
          <p:nvPr/>
        </p:nvSpPr>
        <p:spPr>
          <a:xfrm>
            <a:off x="3466628" y="3249622"/>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0" name="Folded Corner 159"/>
          <p:cNvSpPr/>
          <p:nvPr/>
        </p:nvSpPr>
        <p:spPr>
          <a:xfrm>
            <a:off x="3892078" y="3251210"/>
            <a:ext cx="360363" cy="2159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52617" name="Group 47"/>
          <p:cNvGrpSpPr>
            <a:grpSpLocks noChangeAspect="1"/>
          </p:cNvGrpSpPr>
          <p:nvPr/>
        </p:nvGrpSpPr>
        <p:grpSpPr bwMode="auto">
          <a:xfrm>
            <a:off x="2252191" y="4458875"/>
            <a:ext cx="287337" cy="440585"/>
            <a:chOff x="1248" y="3536"/>
            <a:chExt cx="240" cy="368"/>
          </a:xfrm>
        </p:grpSpPr>
        <p:sp>
          <p:nvSpPr>
            <p:cNvPr id="152665"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66"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2618" name="Group 47"/>
          <p:cNvGrpSpPr>
            <a:grpSpLocks noChangeAspect="1"/>
          </p:cNvGrpSpPr>
          <p:nvPr/>
        </p:nvGrpSpPr>
        <p:grpSpPr bwMode="auto">
          <a:xfrm>
            <a:off x="1895002" y="4460459"/>
            <a:ext cx="287338" cy="440583"/>
            <a:chOff x="1248" y="3536"/>
            <a:chExt cx="240" cy="368"/>
          </a:xfrm>
        </p:grpSpPr>
        <p:sp>
          <p:nvSpPr>
            <p:cNvPr id="152663"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64"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2619" name="Group 47"/>
          <p:cNvGrpSpPr>
            <a:grpSpLocks noChangeAspect="1"/>
          </p:cNvGrpSpPr>
          <p:nvPr/>
        </p:nvGrpSpPr>
        <p:grpSpPr bwMode="auto">
          <a:xfrm>
            <a:off x="2250602" y="4744625"/>
            <a:ext cx="287338" cy="440585"/>
            <a:chOff x="1248" y="3536"/>
            <a:chExt cx="240" cy="368"/>
          </a:xfrm>
        </p:grpSpPr>
        <p:sp>
          <p:nvSpPr>
            <p:cNvPr id="152661"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62"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2620" name="Group 47"/>
          <p:cNvGrpSpPr>
            <a:grpSpLocks noChangeAspect="1"/>
          </p:cNvGrpSpPr>
          <p:nvPr/>
        </p:nvGrpSpPr>
        <p:grpSpPr bwMode="auto">
          <a:xfrm>
            <a:off x="1895002" y="4746209"/>
            <a:ext cx="287338" cy="440583"/>
            <a:chOff x="1248" y="3536"/>
            <a:chExt cx="240" cy="368"/>
          </a:xfrm>
        </p:grpSpPr>
        <p:sp>
          <p:nvSpPr>
            <p:cNvPr id="152659"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60"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2621" name="Group 47"/>
          <p:cNvGrpSpPr>
            <a:grpSpLocks noChangeAspect="1"/>
          </p:cNvGrpSpPr>
          <p:nvPr/>
        </p:nvGrpSpPr>
        <p:grpSpPr bwMode="auto">
          <a:xfrm>
            <a:off x="1537816" y="4460459"/>
            <a:ext cx="287337" cy="440583"/>
            <a:chOff x="1248" y="3536"/>
            <a:chExt cx="240" cy="368"/>
          </a:xfrm>
        </p:grpSpPr>
        <p:sp>
          <p:nvSpPr>
            <p:cNvPr id="152657"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58"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grpSp>
        <p:nvGrpSpPr>
          <p:cNvPr id="152622" name="Group 47"/>
          <p:cNvGrpSpPr>
            <a:grpSpLocks noChangeAspect="1"/>
          </p:cNvGrpSpPr>
          <p:nvPr/>
        </p:nvGrpSpPr>
        <p:grpSpPr bwMode="auto">
          <a:xfrm>
            <a:off x="1537816" y="4746209"/>
            <a:ext cx="287337" cy="440583"/>
            <a:chOff x="1248" y="3536"/>
            <a:chExt cx="240" cy="368"/>
          </a:xfrm>
        </p:grpSpPr>
        <p:sp>
          <p:nvSpPr>
            <p:cNvPr id="152655" name="AutoShape 48"/>
            <p:cNvSpPr>
              <a:spLocks noChangeArrowheads="1"/>
            </p:cNvSpPr>
            <p:nvPr/>
          </p:nvSpPr>
          <p:spPr bwMode="auto">
            <a:xfrm>
              <a:off x="1248" y="3536"/>
              <a:ext cx="240" cy="368"/>
            </a:xfrm>
            <a:prstGeom prst="cube">
              <a:avLst>
                <a:gd name="adj" fmla="val 25000"/>
              </a:avLst>
            </a:prstGeom>
            <a:solidFill>
              <a:srgbClr val="FFFF00"/>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56" name="Text Box 49"/>
            <p:cNvSpPr txBox="1">
              <a:spLocks noChangeArrowheads="1"/>
            </p:cNvSpPr>
            <p:nvPr/>
          </p:nvSpPr>
          <p:spPr bwMode="auto">
            <a:xfrm>
              <a:off x="1248" y="3674"/>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D</a:t>
              </a:r>
            </a:p>
          </p:txBody>
        </p:sp>
      </p:grpSp>
      <p:sp>
        <p:nvSpPr>
          <p:cNvPr id="203" name="Folded Corner 202"/>
          <p:cNvSpPr/>
          <p:nvPr/>
        </p:nvSpPr>
        <p:spPr>
          <a:xfrm>
            <a:off x="2863378" y="453549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4" name="Folded Corner 203"/>
          <p:cNvSpPr/>
          <p:nvPr/>
        </p:nvSpPr>
        <p:spPr>
          <a:xfrm>
            <a:off x="3323753" y="453549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5" name="Folded Corner 204"/>
          <p:cNvSpPr/>
          <p:nvPr/>
        </p:nvSpPr>
        <p:spPr>
          <a:xfrm>
            <a:off x="3892078" y="453549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6" name="Folded Corner 205"/>
          <p:cNvSpPr/>
          <p:nvPr/>
        </p:nvSpPr>
        <p:spPr>
          <a:xfrm>
            <a:off x="2837978" y="4878397"/>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7" name="Folded Corner 206"/>
          <p:cNvSpPr/>
          <p:nvPr/>
        </p:nvSpPr>
        <p:spPr>
          <a:xfrm>
            <a:off x="3323753" y="4892685"/>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08" name="Folded Corner 207"/>
          <p:cNvSpPr/>
          <p:nvPr/>
        </p:nvSpPr>
        <p:spPr>
          <a:xfrm>
            <a:off x="3892078" y="4837122"/>
            <a:ext cx="360363" cy="215900"/>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152629" name="Group 28"/>
          <p:cNvGrpSpPr>
            <a:grpSpLocks noChangeAspect="1"/>
          </p:cNvGrpSpPr>
          <p:nvPr/>
        </p:nvGrpSpPr>
        <p:grpSpPr bwMode="auto">
          <a:xfrm>
            <a:off x="2229966" y="3689721"/>
            <a:ext cx="287337" cy="440611"/>
            <a:chOff x="1248" y="3201"/>
            <a:chExt cx="240" cy="366"/>
          </a:xfrm>
        </p:grpSpPr>
        <p:sp>
          <p:nvSpPr>
            <p:cNvPr id="152653" name="AutoShape 29"/>
            <p:cNvSpPr>
              <a:spLocks noChangeArrowheads="1"/>
            </p:cNvSpPr>
            <p:nvPr/>
          </p:nvSpPr>
          <p:spPr bwMode="auto">
            <a:xfrm>
              <a:off x="1248" y="3201"/>
              <a:ext cx="240" cy="366"/>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54" name="Text Box 30"/>
            <p:cNvSpPr txBox="1">
              <a:spLocks noChangeArrowheads="1"/>
            </p:cNvSpPr>
            <p:nvPr/>
          </p:nvSpPr>
          <p:spPr bwMode="auto">
            <a:xfrm>
              <a:off x="1248" y="3338"/>
              <a:ext cx="192" cy="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2630" name="Group 28"/>
          <p:cNvGrpSpPr>
            <a:grpSpLocks noChangeAspect="1"/>
          </p:cNvGrpSpPr>
          <p:nvPr/>
        </p:nvGrpSpPr>
        <p:grpSpPr bwMode="auto">
          <a:xfrm>
            <a:off x="2229966" y="4049300"/>
            <a:ext cx="287337" cy="440585"/>
            <a:chOff x="1248" y="3200"/>
            <a:chExt cx="240" cy="368"/>
          </a:xfrm>
        </p:grpSpPr>
        <p:sp>
          <p:nvSpPr>
            <p:cNvPr id="152651"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52"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2631" name="Group 28"/>
          <p:cNvGrpSpPr>
            <a:grpSpLocks noChangeAspect="1"/>
          </p:cNvGrpSpPr>
          <p:nvPr/>
        </p:nvGrpSpPr>
        <p:grpSpPr bwMode="auto">
          <a:xfrm>
            <a:off x="1872777" y="3692109"/>
            <a:ext cx="287338" cy="440583"/>
            <a:chOff x="1248" y="3200"/>
            <a:chExt cx="240" cy="368"/>
          </a:xfrm>
        </p:grpSpPr>
        <p:sp>
          <p:nvSpPr>
            <p:cNvPr id="152649"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50"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2632" name="Group 28"/>
          <p:cNvGrpSpPr>
            <a:grpSpLocks noChangeAspect="1"/>
          </p:cNvGrpSpPr>
          <p:nvPr/>
        </p:nvGrpSpPr>
        <p:grpSpPr bwMode="auto">
          <a:xfrm>
            <a:off x="1515591" y="3692109"/>
            <a:ext cx="287337" cy="440583"/>
            <a:chOff x="1248" y="3200"/>
            <a:chExt cx="240" cy="368"/>
          </a:xfrm>
        </p:grpSpPr>
        <p:sp>
          <p:nvSpPr>
            <p:cNvPr id="152647"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48"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2633" name="Group 28"/>
          <p:cNvGrpSpPr>
            <a:grpSpLocks noChangeAspect="1"/>
          </p:cNvGrpSpPr>
          <p:nvPr/>
        </p:nvGrpSpPr>
        <p:grpSpPr bwMode="auto">
          <a:xfrm>
            <a:off x="1863252" y="4049300"/>
            <a:ext cx="287338" cy="440585"/>
            <a:chOff x="1248" y="3200"/>
            <a:chExt cx="240" cy="368"/>
          </a:xfrm>
        </p:grpSpPr>
        <p:sp>
          <p:nvSpPr>
            <p:cNvPr id="152645"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46"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grpSp>
        <p:nvGrpSpPr>
          <p:cNvPr id="152634" name="Group 28"/>
          <p:cNvGrpSpPr>
            <a:grpSpLocks noChangeAspect="1"/>
          </p:cNvGrpSpPr>
          <p:nvPr/>
        </p:nvGrpSpPr>
        <p:grpSpPr bwMode="auto">
          <a:xfrm>
            <a:off x="1506066" y="4049300"/>
            <a:ext cx="287337" cy="440585"/>
            <a:chOff x="1248" y="3200"/>
            <a:chExt cx="240" cy="368"/>
          </a:xfrm>
        </p:grpSpPr>
        <p:sp>
          <p:nvSpPr>
            <p:cNvPr id="152643" name="AutoShape 29"/>
            <p:cNvSpPr>
              <a:spLocks noChangeArrowheads="1"/>
            </p:cNvSpPr>
            <p:nvPr/>
          </p:nvSpPr>
          <p:spPr bwMode="auto">
            <a:xfrm>
              <a:off x="1248" y="3200"/>
              <a:ext cx="240" cy="368"/>
            </a:xfrm>
            <a:prstGeom prst="cube">
              <a:avLst>
                <a:gd name="adj" fmla="val 25000"/>
              </a:avLst>
            </a:prstGeom>
            <a:solidFill>
              <a:schemeClr val="accent2"/>
            </a:solidFill>
            <a:ln w="15875">
              <a:solidFill>
                <a:srgbClr val="000000"/>
              </a:solidFill>
              <a:miter lim="800000"/>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2644" name="Text Box 30"/>
            <p:cNvSpPr txBox="1">
              <a:spLocks noChangeArrowheads="1"/>
            </p:cNvSpPr>
            <p:nvPr/>
          </p:nvSpPr>
          <p:spPr bwMode="auto">
            <a:xfrm>
              <a:off x="1248" y="3338"/>
              <a:ext cx="19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70000"/>
                </a:lnSpc>
                <a:spcBef>
                  <a:spcPct val="50000"/>
                </a:spcBef>
              </a:pPr>
              <a:r>
                <a:rPr lang="pt-BR" altLang="en-US" sz="1600">
                  <a:solidFill>
                    <a:srgbClr val="000000"/>
                  </a:solidFill>
                  <a:ea typeface="‚l‚r –¾’©"/>
                  <a:cs typeface="‚l‚r –¾’©"/>
                </a:rPr>
                <a:t>C</a:t>
              </a:r>
            </a:p>
          </p:txBody>
        </p:sp>
      </p:grpSp>
      <p:sp>
        <p:nvSpPr>
          <p:cNvPr id="144" name="Folded Corner 143"/>
          <p:cNvSpPr/>
          <p:nvPr/>
        </p:nvSpPr>
        <p:spPr>
          <a:xfrm>
            <a:off x="2895128" y="3749685"/>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3" name="Folded Corner 162"/>
          <p:cNvSpPr/>
          <p:nvPr/>
        </p:nvSpPr>
        <p:spPr>
          <a:xfrm>
            <a:off x="3392015" y="3751272"/>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4" name="Folded Corner 163"/>
          <p:cNvSpPr/>
          <p:nvPr/>
        </p:nvSpPr>
        <p:spPr>
          <a:xfrm>
            <a:off x="3892078" y="375127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5" name="Folded Corner 164"/>
          <p:cNvSpPr/>
          <p:nvPr/>
        </p:nvSpPr>
        <p:spPr>
          <a:xfrm>
            <a:off x="2895128" y="410687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6" name="Folded Corner 165"/>
          <p:cNvSpPr/>
          <p:nvPr/>
        </p:nvSpPr>
        <p:spPr>
          <a:xfrm>
            <a:off x="3395190" y="4106872"/>
            <a:ext cx="360362"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8" name="Folded Corner 167"/>
          <p:cNvSpPr/>
          <p:nvPr/>
        </p:nvSpPr>
        <p:spPr>
          <a:xfrm>
            <a:off x="3895253" y="4106872"/>
            <a:ext cx="360363" cy="215900"/>
          </a:xfrm>
          <a:prstGeom prst="foldedCorner">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61" name="Rectangle 39"/>
          <p:cNvSpPr>
            <a:spLocks noChangeArrowheads="1"/>
          </p:cNvSpPr>
          <p:nvPr/>
        </p:nvSpPr>
        <p:spPr bwMode="auto">
          <a:xfrm rot="-5400000">
            <a:off x="-33809" y="3272147"/>
            <a:ext cx="2071687" cy="642937"/>
          </a:xfrm>
          <a:prstGeom prst="rect">
            <a:avLst/>
          </a:prstGeom>
          <a:solidFill>
            <a:schemeClr val="bg2"/>
          </a:solidFill>
          <a:ln w="28575">
            <a:solidFill>
              <a:schemeClr val="tx1"/>
            </a:solidFill>
            <a:miter lim="800000"/>
            <a:headEnd type="none" w="sm" len="sm"/>
            <a:tailEnd type="none" w="sm" len="sm"/>
          </a:ln>
        </p:spPr>
        <p:txBody>
          <a:bodyPr wrap="none" lIns="106674" tIns="53337" rIns="106674" bIns="53337" anchor="ctr"/>
          <a:lstStyle>
            <a:lvl1pPr defTabSz="1066800" eaLnBrk="0" hangingPunct="0">
              <a:defRPr>
                <a:solidFill>
                  <a:schemeClr val="tx1"/>
                </a:solidFill>
                <a:latin typeface="Arial" panose="020B0604020202020204" pitchFamily="34" charset="0"/>
                <a:cs typeface="Arial" panose="020B0604020202020204" pitchFamily="34" charset="0"/>
              </a:defRPr>
            </a:lvl1pPr>
            <a:lvl2pPr marL="742950" indent="-285750" defTabSz="1066800" eaLnBrk="0" hangingPunct="0">
              <a:defRPr>
                <a:solidFill>
                  <a:schemeClr val="tx1"/>
                </a:solidFill>
                <a:latin typeface="Arial" panose="020B0604020202020204" pitchFamily="34" charset="0"/>
                <a:cs typeface="Arial" panose="020B0604020202020204" pitchFamily="34" charset="0"/>
              </a:defRPr>
            </a:lvl2pPr>
            <a:lvl3pPr marL="1143000" indent="-228600" defTabSz="1066800" eaLnBrk="0" hangingPunct="0">
              <a:defRPr>
                <a:solidFill>
                  <a:schemeClr val="tx1"/>
                </a:solidFill>
                <a:latin typeface="Arial" panose="020B0604020202020204" pitchFamily="34" charset="0"/>
                <a:cs typeface="Arial" panose="020B0604020202020204" pitchFamily="34" charset="0"/>
              </a:defRPr>
            </a:lvl3pPr>
            <a:lvl4pPr marL="1600200" indent="-228600" defTabSz="1066800" eaLnBrk="0" hangingPunct="0">
              <a:defRPr>
                <a:solidFill>
                  <a:schemeClr val="tx1"/>
                </a:solidFill>
                <a:latin typeface="Arial" panose="020B0604020202020204" pitchFamily="34" charset="0"/>
                <a:cs typeface="Arial" panose="020B0604020202020204" pitchFamily="34" charset="0"/>
              </a:defRPr>
            </a:lvl4pPr>
            <a:lvl5pPr marL="2057400" indent="-228600" defTabSz="1066800" eaLnBrk="0" hangingPunct="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2000" b="1" dirty="0" err="1"/>
              <a:t>Proveedor</a:t>
            </a:r>
            <a:endParaRPr lang="pt-BR" altLang="en-US" sz="2000" b="1" dirty="0"/>
          </a:p>
        </p:txBody>
      </p:sp>
      <p:sp>
        <p:nvSpPr>
          <p:cNvPr id="162" name="Rectangle 40"/>
          <p:cNvSpPr>
            <a:spLocks noChangeArrowheads="1"/>
          </p:cNvSpPr>
          <p:nvPr/>
        </p:nvSpPr>
        <p:spPr bwMode="auto">
          <a:xfrm>
            <a:off x="2823690" y="1771959"/>
            <a:ext cx="1643062" cy="3077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pt-BR" altLang="en-US" sz="1400" dirty="0">
                <a:solidFill>
                  <a:srgbClr val="000000"/>
                </a:solidFill>
              </a:rPr>
              <a:t>Tarjetas </a:t>
            </a:r>
            <a:r>
              <a:rPr lang="pt-BR" altLang="en-US" sz="1400" dirty="0" err="1">
                <a:solidFill>
                  <a:srgbClr val="000000"/>
                </a:solidFill>
              </a:rPr>
              <a:t>Kanban</a:t>
            </a:r>
            <a:endParaRPr lang="pt-BR" altLang="en-US" sz="1400" dirty="0">
              <a:solidFill>
                <a:srgbClr val="000000"/>
              </a:solidFill>
            </a:endParaRPr>
          </a:p>
        </p:txBody>
      </p:sp>
      <p:sp>
        <p:nvSpPr>
          <p:cNvPr id="167" name="TextBox 56"/>
          <p:cNvSpPr txBox="1">
            <a:spLocks noChangeArrowheads="1"/>
          </p:cNvSpPr>
          <p:nvPr/>
        </p:nvSpPr>
        <p:spPr bwMode="auto">
          <a:xfrm>
            <a:off x="1537815" y="5264162"/>
            <a:ext cx="1188146"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1300"/>
              </a:lnSpc>
              <a:spcAft>
                <a:spcPts val="600"/>
              </a:spcAft>
            </a:pPr>
            <a:r>
              <a:rPr lang="pt-PT" altLang="en-US" sz="1400" b="1"/>
              <a:t>Max: </a:t>
            </a:r>
            <a:r>
              <a:rPr lang="pt-PT" altLang="en-US" sz="1400"/>
              <a:t>6 </a:t>
            </a:r>
            <a:r>
              <a:rPr lang="pt-PT" altLang="en-US" sz="1400" err="1"/>
              <a:t>parts</a:t>
            </a:r>
            <a:endParaRPr lang="pt-PT" altLang="en-US" sz="1400"/>
          </a:p>
          <a:p>
            <a:pPr eaLnBrk="1" hangingPunct="1">
              <a:lnSpc>
                <a:spcPts val="1300"/>
              </a:lnSpc>
              <a:spcAft>
                <a:spcPts val="600"/>
              </a:spcAft>
            </a:pPr>
            <a:r>
              <a:rPr lang="pt-PT" altLang="en-US" sz="1400" b="1">
                <a:solidFill>
                  <a:srgbClr val="FF0000"/>
                </a:solidFill>
              </a:rPr>
              <a:t>Min: </a:t>
            </a:r>
            <a:r>
              <a:rPr lang="pt-PT" altLang="en-US" sz="1400"/>
              <a:t> 2 </a:t>
            </a:r>
            <a:r>
              <a:rPr lang="pt-PT" altLang="en-US" sz="1400" err="1"/>
              <a:t>parts</a:t>
            </a:r>
            <a:endParaRPr lang="en-US" altLang="en-US" sz="1400"/>
          </a:p>
        </p:txBody>
      </p:sp>
      <p:sp>
        <p:nvSpPr>
          <p:cNvPr id="169"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Kanban</a:t>
            </a:r>
          </a:p>
        </p:txBody>
      </p:sp>
      <p:sp>
        <p:nvSpPr>
          <p:cNvPr id="170" name="Content Placeholder 2"/>
          <p:cNvSpPr txBox="1">
            <a:spLocks/>
          </p:cNvSpPr>
          <p:nvPr/>
        </p:nvSpPr>
        <p:spPr>
          <a:xfrm>
            <a:off x="3724676" y="5408878"/>
            <a:ext cx="4742822" cy="505895"/>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t-PT" altLang="en-US" b="1" dirty="0"/>
              <a:t>La tarjeta </a:t>
            </a:r>
            <a:r>
              <a:rPr lang="pt-PT" altLang="en-US" b="1" dirty="0" err="1"/>
              <a:t>vuelve</a:t>
            </a:r>
            <a:r>
              <a:rPr lang="pt-PT" altLang="en-US" b="1" dirty="0"/>
              <a:t> al </a:t>
            </a:r>
            <a:r>
              <a:rPr lang="pt-PT" altLang="en-US" b="1" dirty="0" err="1"/>
              <a:t>almacén</a:t>
            </a:r>
            <a:endParaRPr lang="es-ES" dirty="0" err="1"/>
          </a:p>
        </p:txBody>
      </p:sp>
    </p:spTree>
    <p:extLst>
      <p:ext uri="{BB962C8B-B14F-4D97-AF65-F5344CB8AC3E}">
        <p14:creationId xmlns:p14="http://schemas.microsoft.com/office/powerpoint/2010/main" val="560620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box(in)">
                                      <p:cBhvr>
                                        <p:cTn id="7" dur="500"/>
                                        <p:tgtEl>
                                          <p:spTgt spid="14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box(in)">
                                      <p:cBhvr>
                                        <p:cTn id="10" dur="500"/>
                                        <p:tgtEl>
                                          <p:spTgt spid="16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box(in)">
                                      <p:cBhvr>
                                        <p:cTn id="13" dur="500"/>
                                        <p:tgtEl>
                                          <p:spTgt spid="16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5"/>
                                        </p:tgtEl>
                                        <p:attrNameLst>
                                          <p:attrName>style.visibility</p:attrName>
                                        </p:attrNameLst>
                                      </p:cBhvr>
                                      <p:to>
                                        <p:strVal val="visible"/>
                                      </p:to>
                                    </p:set>
                                    <p:animEffect transition="in" filter="box(in)">
                                      <p:cBhvr>
                                        <p:cTn id="16" dur="500"/>
                                        <p:tgtEl>
                                          <p:spTgt spid="16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66"/>
                                        </p:tgtEl>
                                        <p:attrNameLst>
                                          <p:attrName>style.visibility</p:attrName>
                                        </p:attrNameLst>
                                      </p:cBhvr>
                                      <p:to>
                                        <p:strVal val="visible"/>
                                      </p:to>
                                    </p:set>
                                    <p:animEffect transition="in" filter="box(in)">
                                      <p:cBhvr>
                                        <p:cTn id="19" dur="500"/>
                                        <p:tgtEl>
                                          <p:spTgt spid="16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68"/>
                                        </p:tgtEl>
                                        <p:attrNameLst>
                                          <p:attrName>style.visibility</p:attrName>
                                        </p:attrNameLst>
                                      </p:cBhvr>
                                      <p:to>
                                        <p:strVal val="visible"/>
                                      </p:to>
                                    </p:set>
                                    <p:animEffect transition="in" filter="box(in)">
                                      <p:cBhvr>
                                        <p:cTn id="22"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63" grpId="0" animBg="1"/>
      <p:bldP spid="164" grpId="0" animBg="1"/>
      <p:bldP spid="165" grpId="0" animBg="1"/>
      <p:bldP spid="166" grpId="0" animBg="1"/>
      <p:bldP spid="16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3245" y="2790902"/>
            <a:ext cx="2786505" cy="1813189"/>
            <a:chOff x="663849" y="2519820"/>
            <a:chExt cx="2786505" cy="1813189"/>
          </a:xfrm>
        </p:grpSpPr>
        <p:pic>
          <p:nvPicPr>
            <p:cNvPr id="143371" name="Picture 2" descr="http://elsmar.com/Pull_Systems/img012.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3849" y="2519820"/>
              <a:ext cx="1357313"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2" name="Picture 2" descr="http://elsmar.com/Pull_Systems/img012.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5154"/>
            <a:stretch/>
          </p:blipFill>
          <p:spPr bwMode="auto">
            <a:xfrm>
              <a:off x="2093041" y="3519945"/>
              <a:ext cx="1357313" cy="813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Up Arrow 6"/>
            <p:cNvSpPr/>
            <p:nvPr/>
          </p:nvSpPr>
          <p:spPr bwMode="auto">
            <a:xfrm rot="16200000">
              <a:off x="2112217" y="2597980"/>
              <a:ext cx="857250" cy="928688"/>
            </a:xfrm>
            <a:prstGeom prst="leftUpArrow">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a:solidFill>
                  <a:srgbClr val="FFFFFF"/>
                </a:solidFill>
              </a:endParaRPr>
            </a:p>
          </p:txBody>
        </p:sp>
      </p:grpSp>
      <p:pic>
        <p:nvPicPr>
          <p:cNvPr id="143366" name="Picture 5" descr="http://leeds1.emeraldinsight.com/fig/033028020100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4117" y="2735472"/>
            <a:ext cx="15684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7" name="Picture 5" descr="http://leeds1.emeraldinsight.com/fig/033028020100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9328" y="3071877"/>
            <a:ext cx="2116137"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8" name="Picture 6" descr="D:\Sara Silvestre\Seda Ibérica\Fotos\Projecto Kanban\DEPOIS DEPOIS\HPIM05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4656" y="3071877"/>
            <a:ext cx="1816930"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70" name="Picture 7" descr="D:\Sara Silvestre\Seda Ibérica\Fotos\SEDA_21 de Abril 2009\Fotos\Imagens a seleccionar 05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1142" y="2643397"/>
            <a:ext cx="1433513"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Kanban</a:t>
            </a:r>
          </a:p>
        </p:txBody>
      </p:sp>
      <p:sp>
        <p:nvSpPr>
          <p:cNvPr id="16" name="Content Placeholder 2"/>
          <p:cNvSpPr txBox="1">
            <a:spLocks/>
          </p:cNvSpPr>
          <p:nvPr/>
        </p:nvSpPr>
        <p:spPr>
          <a:xfrm>
            <a:off x="592853" y="1999449"/>
            <a:ext cx="4742822" cy="50589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pt-PT" altLang="en-US" b="1" dirty="0"/>
              <a:t>Tipo de signos de Kanban</a:t>
            </a:r>
          </a:p>
        </p:txBody>
      </p:sp>
      <p:sp>
        <p:nvSpPr>
          <p:cNvPr id="18" name="TextBox 6"/>
          <p:cNvSpPr txBox="1">
            <a:spLocks noChangeArrowheads="1"/>
          </p:cNvSpPr>
          <p:nvPr/>
        </p:nvSpPr>
        <p:spPr bwMode="auto">
          <a:xfrm>
            <a:off x="999655" y="4675133"/>
            <a:ext cx="19981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PT" altLang="en-US" sz="2400" dirty="0">
                <a:latin typeface="+mn-lt"/>
              </a:rPr>
              <a:t>Espacios vacíos
</a:t>
            </a:r>
            <a:endParaRPr lang="en-US" altLang="en-US" sz="2400" dirty="0">
              <a:latin typeface="+mn-lt"/>
            </a:endParaRPr>
          </a:p>
        </p:txBody>
      </p:sp>
      <p:sp>
        <p:nvSpPr>
          <p:cNvPr id="19" name="TextBox 6"/>
          <p:cNvSpPr txBox="1">
            <a:spLocks noChangeArrowheads="1"/>
          </p:cNvSpPr>
          <p:nvPr/>
        </p:nvSpPr>
        <p:spPr bwMode="auto">
          <a:xfrm>
            <a:off x="4965730" y="4675133"/>
            <a:ext cx="22767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PT" altLang="en-US" sz="2400" dirty="0">
                <a:latin typeface="+mn-lt"/>
              </a:rPr>
              <a:t>Señales informáticas
</a:t>
            </a:r>
            <a:endParaRPr lang="en-US" altLang="en-US" sz="2400" dirty="0">
              <a:latin typeface="+mn-lt"/>
            </a:endParaRPr>
          </a:p>
        </p:txBody>
      </p:sp>
      <p:sp>
        <p:nvSpPr>
          <p:cNvPr id="20" name="TextBox 6"/>
          <p:cNvSpPr txBox="1">
            <a:spLocks noChangeArrowheads="1"/>
          </p:cNvSpPr>
          <p:nvPr/>
        </p:nvSpPr>
        <p:spPr bwMode="auto">
          <a:xfrm>
            <a:off x="8827681" y="4671668"/>
            <a:ext cx="1904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PT" altLang="en-US" sz="2400" dirty="0">
                <a:latin typeface="+mn-lt"/>
              </a:rPr>
              <a:t>Tarjetas</a:t>
            </a:r>
            <a:endParaRPr lang="en-US" altLang="en-US" sz="2400" dirty="0">
              <a:latin typeface="+mn-lt"/>
            </a:endParaRPr>
          </a:p>
        </p:txBody>
      </p:sp>
    </p:spTree>
    <p:extLst>
      <p:ext uri="{BB962C8B-B14F-4D97-AF65-F5344CB8AC3E}">
        <p14:creationId xmlns:p14="http://schemas.microsoft.com/office/powerpoint/2010/main" val="151493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 name="Table 73"/>
          <p:cNvGraphicFramePr>
            <a:graphicFrameLocks noGrp="1"/>
          </p:cNvGraphicFramePr>
          <p:nvPr>
            <p:extLst>
              <p:ext uri="{D42A27DB-BD31-4B8C-83A1-F6EECF244321}">
                <p14:modId xmlns:p14="http://schemas.microsoft.com/office/powerpoint/2010/main" val="1933799171"/>
              </p:ext>
            </p:extLst>
          </p:nvPr>
        </p:nvGraphicFramePr>
        <p:xfrm>
          <a:off x="1248096" y="4072207"/>
          <a:ext cx="3866506" cy="1283362"/>
        </p:xfrm>
        <a:graphic>
          <a:graphicData uri="http://schemas.openxmlformats.org/drawingml/2006/table">
            <a:tbl>
              <a:tblPr firstRow="1" bandRow="1">
                <a:tableStyleId>{5940675A-B579-460E-94D1-54222C63F5DA}</a:tableStyleId>
              </a:tblPr>
              <a:tblGrid>
                <a:gridCol w="1103875">
                  <a:extLst>
                    <a:ext uri="{9D8B030D-6E8A-4147-A177-3AD203B41FA5}">
                      <a16:colId xmlns:a16="http://schemas.microsoft.com/office/drawing/2014/main" val="20000"/>
                    </a:ext>
                  </a:extLst>
                </a:gridCol>
                <a:gridCol w="306959">
                  <a:extLst>
                    <a:ext uri="{9D8B030D-6E8A-4147-A177-3AD203B41FA5}">
                      <a16:colId xmlns:a16="http://schemas.microsoft.com/office/drawing/2014/main" val="20001"/>
                    </a:ext>
                  </a:extLst>
                </a:gridCol>
                <a:gridCol w="306959">
                  <a:extLst>
                    <a:ext uri="{9D8B030D-6E8A-4147-A177-3AD203B41FA5}">
                      <a16:colId xmlns:a16="http://schemas.microsoft.com/office/drawing/2014/main" val="20002"/>
                    </a:ext>
                  </a:extLst>
                </a:gridCol>
                <a:gridCol w="306959">
                  <a:extLst>
                    <a:ext uri="{9D8B030D-6E8A-4147-A177-3AD203B41FA5}">
                      <a16:colId xmlns:a16="http://schemas.microsoft.com/office/drawing/2014/main" val="20003"/>
                    </a:ext>
                  </a:extLst>
                </a:gridCol>
                <a:gridCol w="306959">
                  <a:extLst>
                    <a:ext uri="{9D8B030D-6E8A-4147-A177-3AD203B41FA5}">
                      <a16:colId xmlns:a16="http://schemas.microsoft.com/office/drawing/2014/main" val="20004"/>
                    </a:ext>
                  </a:extLst>
                </a:gridCol>
                <a:gridCol w="306959">
                  <a:extLst>
                    <a:ext uri="{9D8B030D-6E8A-4147-A177-3AD203B41FA5}">
                      <a16:colId xmlns:a16="http://schemas.microsoft.com/office/drawing/2014/main" val="20005"/>
                    </a:ext>
                  </a:extLst>
                </a:gridCol>
                <a:gridCol w="306959">
                  <a:extLst>
                    <a:ext uri="{9D8B030D-6E8A-4147-A177-3AD203B41FA5}">
                      <a16:colId xmlns:a16="http://schemas.microsoft.com/office/drawing/2014/main" val="20006"/>
                    </a:ext>
                  </a:extLst>
                </a:gridCol>
                <a:gridCol w="306959">
                  <a:extLst>
                    <a:ext uri="{9D8B030D-6E8A-4147-A177-3AD203B41FA5}">
                      <a16:colId xmlns:a16="http://schemas.microsoft.com/office/drawing/2014/main" val="20007"/>
                    </a:ext>
                  </a:extLst>
                </a:gridCol>
                <a:gridCol w="306959">
                  <a:extLst>
                    <a:ext uri="{9D8B030D-6E8A-4147-A177-3AD203B41FA5}">
                      <a16:colId xmlns:a16="http://schemas.microsoft.com/office/drawing/2014/main" val="20008"/>
                    </a:ext>
                  </a:extLst>
                </a:gridCol>
                <a:gridCol w="306959">
                  <a:extLst>
                    <a:ext uri="{9D8B030D-6E8A-4147-A177-3AD203B41FA5}">
                      <a16:colId xmlns:a16="http://schemas.microsoft.com/office/drawing/2014/main" val="20009"/>
                    </a:ext>
                  </a:extLst>
                </a:gridCol>
              </a:tblGrid>
              <a:tr h="280678">
                <a:tc>
                  <a:txBody>
                    <a:bodyPr/>
                    <a:lstStyle/>
                    <a:p>
                      <a:r>
                        <a:rPr lang="en-GB" sz="1100"/>
                        <a:t>Process   |    Hour</a:t>
                      </a:r>
                    </a:p>
                  </a:txBody>
                  <a:tcPr marL="36000" marR="36000" marT="36000" marB="36000" anchor="ctr"/>
                </a:tc>
                <a:tc>
                  <a:txBody>
                    <a:bodyPr/>
                    <a:lstStyle/>
                    <a:p>
                      <a:pPr algn="ctr"/>
                      <a:r>
                        <a:rPr lang="en-GB" sz="1200" b="1"/>
                        <a:t>1</a:t>
                      </a:r>
                    </a:p>
                  </a:txBody>
                  <a:tcPr marL="36000" marR="36000" marT="36000" marB="36000" anchor="ctr"/>
                </a:tc>
                <a:tc>
                  <a:txBody>
                    <a:bodyPr/>
                    <a:lstStyle/>
                    <a:p>
                      <a:pPr algn="ctr"/>
                      <a:r>
                        <a:rPr lang="en-GB" sz="1200" b="1"/>
                        <a:t>2</a:t>
                      </a:r>
                    </a:p>
                  </a:txBody>
                  <a:tcPr marL="36000" marR="36000" marT="36000" marB="36000" anchor="ctr"/>
                </a:tc>
                <a:tc>
                  <a:txBody>
                    <a:bodyPr/>
                    <a:lstStyle/>
                    <a:p>
                      <a:pPr algn="ctr"/>
                      <a:r>
                        <a:rPr lang="en-GB" sz="1200" b="1"/>
                        <a:t>3</a:t>
                      </a:r>
                    </a:p>
                  </a:txBody>
                  <a:tcPr marL="36000" marR="36000" marT="36000" marB="36000" anchor="ctr"/>
                </a:tc>
                <a:tc>
                  <a:txBody>
                    <a:bodyPr/>
                    <a:lstStyle/>
                    <a:p>
                      <a:pPr algn="ctr"/>
                      <a:r>
                        <a:rPr lang="en-GB" sz="1200" b="1"/>
                        <a:t>4</a:t>
                      </a:r>
                    </a:p>
                  </a:txBody>
                  <a:tcPr marL="36000" marR="36000" marT="36000" marB="36000" anchor="ctr"/>
                </a:tc>
                <a:tc>
                  <a:txBody>
                    <a:bodyPr/>
                    <a:lstStyle/>
                    <a:p>
                      <a:pPr algn="ctr"/>
                      <a:r>
                        <a:rPr lang="en-GB" sz="1200" b="1"/>
                        <a:t>5</a:t>
                      </a:r>
                    </a:p>
                  </a:txBody>
                  <a:tcPr marL="36000" marR="36000" marT="36000" marB="36000" anchor="ctr"/>
                </a:tc>
                <a:tc>
                  <a:txBody>
                    <a:bodyPr/>
                    <a:lstStyle/>
                    <a:p>
                      <a:pPr algn="ctr"/>
                      <a:r>
                        <a:rPr lang="en-GB" sz="1200" b="1"/>
                        <a:t>6</a:t>
                      </a:r>
                    </a:p>
                  </a:txBody>
                  <a:tcPr marL="36000" marR="36000" marT="36000" marB="36000" anchor="ctr"/>
                </a:tc>
                <a:tc>
                  <a:txBody>
                    <a:bodyPr/>
                    <a:lstStyle/>
                    <a:p>
                      <a:pPr algn="ctr"/>
                      <a:r>
                        <a:rPr lang="en-GB" sz="1200" b="1"/>
                        <a:t>7</a:t>
                      </a:r>
                    </a:p>
                  </a:txBody>
                  <a:tcPr marL="36000" marR="36000" marT="36000" marB="36000" anchor="ctr"/>
                </a:tc>
                <a:tc>
                  <a:txBody>
                    <a:bodyPr/>
                    <a:lstStyle/>
                    <a:p>
                      <a:pPr algn="ctr"/>
                      <a:r>
                        <a:rPr lang="en-GB" sz="1200" b="1"/>
                        <a:t>8</a:t>
                      </a:r>
                    </a:p>
                  </a:txBody>
                  <a:tcPr marL="36000" marR="36000" marT="36000" marB="36000" anchor="ctr"/>
                </a:tc>
                <a:tc>
                  <a:txBody>
                    <a:bodyPr/>
                    <a:lstStyle/>
                    <a:p>
                      <a:pPr algn="ctr"/>
                      <a:r>
                        <a:rPr lang="en-GB" sz="1200" b="1"/>
                        <a:t>9</a:t>
                      </a:r>
                    </a:p>
                  </a:txBody>
                  <a:tcPr marL="36000" marR="36000" marT="36000" marB="36000" anchor="ctr"/>
                </a:tc>
                <a:extLst>
                  <a:ext uri="{0D108BD9-81ED-4DB2-BD59-A6C34878D82A}">
                    <a16:rowId xmlns:a16="http://schemas.microsoft.com/office/drawing/2014/main" val="10000"/>
                  </a:ext>
                </a:extLst>
              </a:tr>
              <a:tr h="334228">
                <a:tc>
                  <a:txBody>
                    <a:bodyPr/>
                    <a:lstStyle/>
                    <a:p>
                      <a:pPr algn="ctr"/>
                      <a:r>
                        <a:rPr lang="en-GB" sz="1400" b="1"/>
                        <a:t>A</a:t>
                      </a:r>
                    </a:p>
                  </a:txBody>
                  <a:tcPr marL="36000" marR="36000" marT="36000" marB="36000" anchor="ctr"/>
                </a:tc>
                <a:tc>
                  <a:txBody>
                    <a:bodyPr/>
                    <a:lstStyle/>
                    <a:p>
                      <a:pPr algn="ctr"/>
                      <a:r>
                        <a:rPr lang="en-GB" sz="1400">
                          <a:solidFill>
                            <a:schemeClr val="accent1"/>
                          </a:solidFill>
                          <a:sym typeface="Wingdings" panose="05000000000000000000" pitchFamily="2" charset="2"/>
                        </a:rPr>
                        <a:t></a:t>
                      </a:r>
                      <a:endParaRPr lang="en-GB" sz="1000">
                        <a:solidFill>
                          <a:schemeClr val="accent1"/>
                        </a:solidFill>
                      </a:endParaRPr>
                    </a:p>
                  </a:txBody>
                  <a:tcPr marL="36000" marR="36000" marT="36000" marB="36000" anchor="ctr"/>
                </a:tc>
                <a:tc>
                  <a:txBody>
                    <a:bodyPr/>
                    <a:lstStyle/>
                    <a:p>
                      <a:pPr algn="ctr"/>
                      <a:r>
                        <a:rPr lang="en-GB" sz="1400">
                          <a:solidFill>
                            <a:schemeClr val="accent1"/>
                          </a:solidFill>
                          <a:sym typeface="Wingdings" panose="05000000000000000000" pitchFamily="2" charset="2"/>
                        </a:rPr>
                        <a:t></a:t>
                      </a:r>
                      <a:endParaRPr lang="en-GB" sz="1400"/>
                    </a:p>
                  </a:txBody>
                  <a:tcPr marL="36000" marR="36000" marT="36000" marB="36000" anchor="ctr"/>
                </a:tc>
                <a:tc>
                  <a:txBody>
                    <a:bodyPr/>
                    <a:lstStyle/>
                    <a:p>
                      <a:pPr algn="ctr"/>
                      <a:r>
                        <a:rPr lang="en-GB" sz="1400">
                          <a:solidFill>
                            <a:schemeClr val="accent1"/>
                          </a:solidFill>
                          <a:sym typeface="Wingdings" panose="05000000000000000000" pitchFamily="2" charset="2"/>
                        </a:rPr>
                        <a:t></a:t>
                      </a:r>
                      <a:endParaRPr lang="en-GB" sz="14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extLst>
                  <a:ext uri="{0D108BD9-81ED-4DB2-BD59-A6C34878D82A}">
                    <a16:rowId xmlns:a16="http://schemas.microsoft.com/office/drawing/2014/main" val="10001"/>
                  </a:ext>
                </a:extLst>
              </a:tr>
              <a:tr h="334228">
                <a:tc>
                  <a:txBody>
                    <a:bodyPr/>
                    <a:lstStyle/>
                    <a:p>
                      <a:pPr algn="ctr"/>
                      <a:r>
                        <a:rPr lang="en-GB" sz="1400" b="1"/>
                        <a:t>B</a:t>
                      </a:r>
                    </a:p>
                  </a:txBody>
                  <a:tcPr marL="36000" marR="36000" marT="36000" marB="36000" anchor="ct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r>
                        <a:rPr lang="en-GB" sz="1400">
                          <a:solidFill>
                            <a:schemeClr val="accent2"/>
                          </a:solidFill>
                          <a:sym typeface="Wingdings" panose="05000000000000000000" pitchFamily="2" charset="2"/>
                        </a:rPr>
                        <a:t></a:t>
                      </a:r>
                      <a:endParaRPr lang="en-GB" sz="1000">
                        <a:solidFill>
                          <a:schemeClr val="accent2"/>
                        </a:solidFill>
                      </a:endParaRPr>
                    </a:p>
                  </a:txBody>
                  <a:tcPr marL="36000" marR="36000" marT="36000" marB="36000" anchor="ctr"/>
                </a:tc>
                <a:tc>
                  <a:txBody>
                    <a:bodyPr/>
                    <a:lstStyle/>
                    <a:p>
                      <a:pPr algn="ctr"/>
                      <a:r>
                        <a:rPr lang="en-GB" sz="1400">
                          <a:solidFill>
                            <a:schemeClr val="accent2"/>
                          </a:solidFill>
                          <a:sym typeface="Wingdings" panose="05000000000000000000" pitchFamily="2" charset="2"/>
                        </a:rPr>
                        <a:t></a:t>
                      </a:r>
                      <a:endParaRPr lang="en-GB" sz="1400">
                        <a:solidFill>
                          <a:schemeClr val="accent2"/>
                        </a:solidFill>
                      </a:endParaRPr>
                    </a:p>
                  </a:txBody>
                  <a:tcPr marL="36000" marR="36000" marT="36000" marB="36000" anchor="ctr"/>
                </a:tc>
                <a:tc>
                  <a:txBody>
                    <a:bodyPr/>
                    <a:lstStyle/>
                    <a:p>
                      <a:pPr algn="ctr"/>
                      <a:r>
                        <a:rPr lang="en-GB" sz="1400">
                          <a:solidFill>
                            <a:schemeClr val="accent2"/>
                          </a:solidFill>
                          <a:sym typeface="Wingdings" panose="05000000000000000000" pitchFamily="2" charset="2"/>
                        </a:rPr>
                        <a:t></a:t>
                      </a:r>
                      <a:endParaRPr lang="en-GB" sz="1400">
                        <a:solidFill>
                          <a:schemeClr val="accent2"/>
                        </a:solidFill>
                      </a:endParaRPr>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extLst>
                  <a:ext uri="{0D108BD9-81ED-4DB2-BD59-A6C34878D82A}">
                    <a16:rowId xmlns:a16="http://schemas.microsoft.com/office/drawing/2014/main" val="10002"/>
                  </a:ext>
                </a:extLst>
              </a:tr>
              <a:tr h="334228">
                <a:tc>
                  <a:txBody>
                    <a:bodyPr/>
                    <a:lstStyle/>
                    <a:p>
                      <a:pPr algn="ctr"/>
                      <a:r>
                        <a:rPr lang="en-GB" sz="1400" b="1"/>
                        <a:t>C</a:t>
                      </a:r>
                    </a:p>
                  </a:txBody>
                  <a:tcPr marL="36000" marR="36000" marT="36000" marB="36000" anchor="ct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r>
                        <a:rPr lang="en-GB" sz="1400">
                          <a:solidFill>
                            <a:schemeClr val="accent6"/>
                          </a:solidFill>
                          <a:sym typeface="Wingdings" panose="05000000000000000000" pitchFamily="2" charset="2"/>
                        </a:rPr>
                        <a:t></a:t>
                      </a:r>
                      <a:endParaRPr lang="en-GB" sz="1000">
                        <a:solidFill>
                          <a:schemeClr val="accent6"/>
                        </a:solidFill>
                      </a:endParaRPr>
                    </a:p>
                  </a:txBody>
                  <a:tcPr marL="36000" marR="36000" marT="36000" marB="36000" anchor="ctr"/>
                </a:tc>
                <a:tc>
                  <a:txBody>
                    <a:bodyPr/>
                    <a:lstStyle/>
                    <a:p>
                      <a:pPr algn="ctr"/>
                      <a:r>
                        <a:rPr lang="en-GB" sz="1400">
                          <a:solidFill>
                            <a:schemeClr val="accent6"/>
                          </a:solidFill>
                          <a:sym typeface="Wingdings" panose="05000000000000000000" pitchFamily="2" charset="2"/>
                        </a:rPr>
                        <a:t></a:t>
                      </a:r>
                      <a:endParaRPr lang="en-GB" sz="1400">
                        <a:solidFill>
                          <a:schemeClr val="accent6"/>
                        </a:solidFill>
                      </a:endParaRPr>
                    </a:p>
                  </a:txBody>
                  <a:tcPr marL="36000" marR="36000" marT="36000" marB="36000" anchor="ctr"/>
                </a:tc>
                <a:tc>
                  <a:txBody>
                    <a:bodyPr/>
                    <a:lstStyle/>
                    <a:p>
                      <a:pPr algn="ctr"/>
                      <a:r>
                        <a:rPr lang="en-GB" sz="1400">
                          <a:solidFill>
                            <a:schemeClr val="accent6"/>
                          </a:solidFill>
                          <a:sym typeface="Wingdings" panose="05000000000000000000" pitchFamily="2" charset="2"/>
                        </a:rPr>
                        <a:t></a:t>
                      </a:r>
                      <a:endParaRPr lang="en-GB" sz="1400">
                        <a:solidFill>
                          <a:schemeClr val="accent6"/>
                        </a:solidFill>
                      </a:endParaRPr>
                    </a:p>
                  </a:txBody>
                  <a:tcPr marL="36000" marR="36000" marT="36000" marB="36000" anchor="ctr"/>
                </a:tc>
                <a:extLst>
                  <a:ext uri="{0D108BD9-81ED-4DB2-BD59-A6C34878D82A}">
                    <a16:rowId xmlns:a16="http://schemas.microsoft.com/office/drawing/2014/main" val="10003"/>
                  </a:ext>
                </a:extLst>
              </a:tr>
            </a:tbl>
          </a:graphicData>
        </a:graphic>
      </p:graphicFrame>
      <p:sp>
        <p:nvSpPr>
          <p:cNvPr id="75" name="TextBox 74"/>
          <p:cNvSpPr txBox="1"/>
          <p:nvPr/>
        </p:nvSpPr>
        <p:spPr>
          <a:xfrm>
            <a:off x="868231" y="5607082"/>
            <a:ext cx="2022625" cy="307777"/>
          </a:xfrm>
          <a:prstGeom prst="rect">
            <a:avLst/>
          </a:prstGeom>
          <a:noFill/>
        </p:spPr>
        <p:txBody>
          <a:bodyPr wrap="square" rtlCol="0">
            <a:spAutoFit/>
          </a:bodyPr>
          <a:lstStyle/>
          <a:p>
            <a:r>
              <a:rPr lang="en-GB" sz="1400" b="1" dirty="0" err="1"/>
              <a:t>Tiempo</a:t>
            </a:r>
            <a:r>
              <a:rPr lang="en-GB" sz="1400" b="1" dirty="0"/>
              <a:t> de </a:t>
            </a:r>
            <a:r>
              <a:rPr lang="en-GB" sz="1400" b="1" dirty="0" err="1"/>
              <a:t>espera</a:t>
            </a:r>
            <a:endParaRPr lang="en-GB" sz="1400" b="1" dirty="0"/>
          </a:p>
        </p:txBody>
      </p:sp>
      <p:sp>
        <p:nvSpPr>
          <p:cNvPr id="76" name="TextBox 75"/>
          <p:cNvSpPr txBox="1"/>
          <p:nvPr/>
        </p:nvSpPr>
        <p:spPr>
          <a:xfrm>
            <a:off x="2291906" y="5591239"/>
            <a:ext cx="2022625" cy="307777"/>
          </a:xfrm>
          <a:prstGeom prst="rect">
            <a:avLst/>
          </a:prstGeom>
          <a:noFill/>
        </p:spPr>
        <p:txBody>
          <a:bodyPr wrap="square" rtlCol="0">
            <a:spAutoFit/>
          </a:bodyPr>
          <a:lstStyle/>
          <a:p>
            <a:pPr algn="ctr"/>
            <a:r>
              <a:rPr lang="en-GB" sz="1400" b="1"/>
              <a:t>Lead time</a:t>
            </a:r>
          </a:p>
        </p:txBody>
      </p:sp>
      <p:sp>
        <p:nvSpPr>
          <p:cNvPr id="78" name="Content Placeholder 2"/>
          <p:cNvSpPr txBox="1">
            <a:spLocks/>
          </p:cNvSpPr>
          <p:nvPr/>
        </p:nvSpPr>
        <p:spPr>
          <a:xfrm>
            <a:off x="260248" y="1999449"/>
            <a:ext cx="5835752" cy="505895"/>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t-PT" altLang="en-US" b="1" dirty="0"/>
              <a:t>Lote
</a:t>
            </a:r>
          </a:p>
        </p:txBody>
      </p:sp>
      <p:grpSp>
        <p:nvGrpSpPr>
          <p:cNvPr id="119" name="Group 118"/>
          <p:cNvGrpSpPr/>
          <p:nvPr/>
        </p:nvGrpSpPr>
        <p:grpSpPr>
          <a:xfrm>
            <a:off x="745683" y="2729819"/>
            <a:ext cx="4863337" cy="831722"/>
            <a:chOff x="615056" y="3041314"/>
            <a:chExt cx="4863337" cy="831722"/>
          </a:xfrm>
        </p:grpSpPr>
        <p:grpSp>
          <p:nvGrpSpPr>
            <p:cNvPr id="73" name="Group 72"/>
            <p:cNvGrpSpPr/>
            <p:nvPr/>
          </p:nvGrpSpPr>
          <p:grpSpPr>
            <a:xfrm>
              <a:off x="4651361" y="3041314"/>
              <a:ext cx="216000" cy="324000"/>
              <a:chOff x="3673964" y="4574885"/>
              <a:chExt cx="402508" cy="504000"/>
            </a:xfrm>
          </p:grpSpPr>
          <p:sp>
            <p:nvSpPr>
              <p:cNvPr id="69" name="Oval 68"/>
              <p:cNvSpPr/>
              <p:nvPr/>
            </p:nvSpPr>
            <p:spPr>
              <a:xfrm>
                <a:off x="3747025" y="4574885"/>
                <a:ext cx="250108" cy="2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p:cNvSpPr/>
              <p:nvPr/>
            </p:nvSpPr>
            <p:spPr>
              <a:xfrm>
                <a:off x="3673964" y="4826885"/>
                <a:ext cx="402508" cy="2520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71"/>
            <p:cNvGrpSpPr/>
            <p:nvPr/>
          </p:nvGrpSpPr>
          <p:grpSpPr>
            <a:xfrm>
              <a:off x="2875577" y="3046327"/>
              <a:ext cx="216000" cy="324000"/>
              <a:chOff x="3133617" y="4578946"/>
              <a:chExt cx="402508" cy="504000"/>
            </a:xfrm>
          </p:grpSpPr>
          <p:sp>
            <p:nvSpPr>
              <p:cNvPr id="67" name="Oval 66"/>
              <p:cNvSpPr/>
              <p:nvPr/>
            </p:nvSpPr>
            <p:spPr>
              <a:xfrm>
                <a:off x="3206678" y="4578946"/>
                <a:ext cx="250108" cy="2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p:cNvSpPr/>
              <p:nvPr/>
            </p:nvSpPr>
            <p:spPr>
              <a:xfrm>
                <a:off x="3133617" y="4830946"/>
                <a:ext cx="402508" cy="25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p:cNvGrpSpPr/>
            <p:nvPr/>
          </p:nvGrpSpPr>
          <p:grpSpPr>
            <a:xfrm>
              <a:off x="1186693" y="3041485"/>
              <a:ext cx="216000" cy="324000"/>
              <a:chOff x="2567687" y="4578946"/>
              <a:chExt cx="402508" cy="504000"/>
            </a:xfrm>
          </p:grpSpPr>
          <p:sp>
            <p:nvSpPr>
              <p:cNvPr id="4" name="Oval 3"/>
              <p:cNvSpPr/>
              <p:nvPr/>
            </p:nvSpPr>
            <p:spPr>
              <a:xfrm>
                <a:off x="2640748" y="4578946"/>
                <a:ext cx="250108" cy="2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p:cNvSpPr/>
              <p:nvPr/>
            </p:nvSpPr>
            <p:spPr>
              <a:xfrm>
                <a:off x="2567687" y="4830946"/>
                <a:ext cx="402508" cy="25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Cube 61"/>
            <p:cNvSpPr/>
            <p:nvPr/>
          </p:nvSpPr>
          <p:spPr>
            <a:xfrm>
              <a:off x="4060868" y="3618298"/>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63" name="Cube 62"/>
            <p:cNvSpPr/>
            <p:nvPr/>
          </p:nvSpPr>
          <p:spPr>
            <a:xfrm>
              <a:off x="4059565" y="3448829"/>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7" name="Cube 56"/>
            <p:cNvSpPr/>
            <p:nvPr/>
          </p:nvSpPr>
          <p:spPr>
            <a:xfrm>
              <a:off x="2219471" y="3634387"/>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8" name="Cube 57"/>
            <p:cNvSpPr/>
            <p:nvPr/>
          </p:nvSpPr>
          <p:spPr>
            <a:xfrm>
              <a:off x="2249698" y="3380837"/>
              <a:ext cx="237600" cy="324000"/>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endParaRPr lang="en-GB" sz="1600" b="1">
                <a:solidFill>
                  <a:schemeClr val="tx1"/>
                </a:solidFill>
              </a:endParaRPr>
            </a:p>
          </p:txBody>
        </p:sp>
        <p:sp>
          <p:nvSpPr>
            <p:cNvPr id="51" name="Cube 50"/>
            <p:cNvSpPr/>
            <p:nvPr/>
          </p:nvSpPr>
          <p:spPr>
            <a:xfrm>
              <a:off x="615056" y="3597597"/>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6" name="Cube 5"/>
            <p:cNvSpPr/>
            <p:nvPr/>
          </p:nvSpPr>
          <p:spPr>
            <a:xfrm>
              <a:off x="836164" y="3445194"/>
              <a:ext cx="853387" cy="424780"/>
            </a:xfrm>
            <a:prstGeom prst="cube">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a:solidFill>
                    <a:schemeClr val="tx1"/>
                  </a:solidFill>
                </a:rPr>
                <a:t>Process</a:t>
              </a:r>
            </a:p>
            <a:p>
              <a:pPr algn="ctr"/>
              <a:r>
                <a:rPr lang="en-GB" sz="1600" b="1">
                  <a:solidFill>
                    <a:schemeClr val="tx1"/>
                  </a:solidFill>
                </a:rPr>
                <a:t>A</a:t>
              </a:r>
            </a:p>
          </p:txBody>
        </p:sp>
        <p:sp>
          <p:nvSpPr>
            <p:cNvPr id="9" name="Cube 8"/>
            <p:cNvSpPr/>
            <p:nvPr/>
          </p:nvSpPr>
          <p:spPr>
            <a:xfrm>
              <a:off x="2498936" y="3445194"/>
              <a:ext cx="853387" cy="424780"/>
            </a:xfrm>
            <a:prstGeom prst="cub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a:solidFill>
                    <a:schemeClr val="tx1"/>
                  </a:solidFill>
                </a:rPr>
                <a:t>Process</a:t>
              </a:r>
            </a:p>
            <a:p>
              <a:pPr algn="ctr"/>
              <a:r>
                <a:rPr lang="en-GB" sz="1600" b="1">
                  <a:solidFill>
                    <a:schemeClr val="tx1"/>
                  </a:solidFill>
                </a:rPr>
                <a:t>B</a:t>
              </a:r>
            </a:p>
          </p:txBody>
        </p:sp>
        <p:sp>
          <p:nvSpPr>
            <p:cNvPr id="10" name="Cube 9"/>
            <p:cNvSpPr/>
            <p:nvPr/>
          </p:nvSpPr>
          <p:spPr>
            <a:xfrm>
              <a:off x="4293624" y="3445194"/>
              <a:ext cx="853387" cy="424780"/>
            </a:xfrm>
            <a:prstGeom prst="cub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a:solidFill>
                    <a:schemeClr val="tx1"/>
                  </a:solidFill>
                </a:rPr>
                <a:t>Process</a:t>
              </a:r>
            </a:p>
            <a:p>
              <a:pPr algn="ctr"/>
              <a:r>
                <a:rPr lang="en-GB" sz="1600" b="1">
                  <a:solidFill>
                    <a:schemeClr val="tx1"/>
                  </a:solidFill>
                </a:rPr>
                <a:t>C</a:t>
              </a:r>
            </a:p>
          </p:txBody>
        </p:sp>
        <p:sp>
          <p:nvSpPr>
            <p:cNvPr id="52" name="Cube 51"/>
            <p:cNvSpPr/>
            <p:nvPr/>
          </p:nvSpPr>
          <p:spPr>
            <a:xfrm>
              <a:off x="2793579" y="3279720"/>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3" name="Cube 52"/>
            <p:cNvSpPr/>
            <p:nvPr/>
          </p:nvSpPr>
          <p:spPr>
            <a:xfrm>
              <a:off x="4575779" y="3285433"/>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4" name="Cube 53"/>
            <p:cNvSpPr/>
            <p:nvPr/>
          </p:nvSpPr>
          <p:spPr>
            <a:xfrm>
              <a:off x="1608280" y="3634387"/>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5" name="Cube 54"/>
            <p:cNvSpPr/>
            <p:nvPr/>
          </p:nvSpPr>
          <p:spPr>
            <a:xfrm>
              <a:off x="1109589" y="3284104"/>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6" name="Cube 55"/>
            <p:cNvSpPr/>
            <p:nvPr/>
          </p:nvSpPr>
          <p:spPr>
            <a:xfrm>
              <a:off x="1606977" y="3464918"/>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59" name="Cube 58"/>
            <p:cNvSpPr/>
            <p:nvPr/>
          </p:nvSpPr>
          <p:spPr>
            <a:xfrm>
              <a:off x="3261924" y="3626731"/>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61" name="Cube 60"/>
            <p:cNvSpPr/>
            <p:nvPr/>
          </p:nvSpPr>
          <p:spPr>
            <a:xfrm>
              <a:off x="3536508" y="3619080"/>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60" name="Cube 59"/>
            <p:cNvSpPr/>
            <p:nvPr/>
          </p:nvSpPr>
          <p:spPr>
            <a:xfrm>
              <a:off x="3397251" y="3446752"/>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64" name="Cube 63"/>
            <p:cNvSpPr/>
            <p:nvPr/>
          </p:nvSpPr>
          <p:spPr>
            <a:xfrm>
              <a:off x="5154393" y="3618298"/>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65" name="Cube 64"/>
            <p:cNvSpPr/>
            <p:nvPr/>
          </p:nvSpPr>
          <p:spPr>
            <a:xfrm>
              <a:off x="5121559" y="3417299"/>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79" name="Right Arrow 78"/>
            <p:cNvSpPr/>
            <p:nvPr/>
          </p:nvSpPr>
          <p:spPr>
            <a:xfrm>
              <a:off x="2013625" y="3325283"/>
              <a:ext cx="139131" cy="18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ight Arrow 79"/>
            <p:cNvSpPr/>
            <p:nvPr/>
          </p:nvSpPr>
          <p:spPr>
            <a:xfrm>
              <a:off x="3844103" y="3326958"/>
              <a:ext cx="139131" cy="180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81" name="Table 80"/>
          <p:cNvGraphicFramePr>
            <a:graphicFrameLocks noGrp="1"/>
          </p:cNvGraphicFramePr>
          <p:nvPr>
            <p:extLst>
              <p:ext uri="{D42A27DB-BD31-4B8C-83A1-F6EECF244321}">
                <p14:modId xmlns:p14="http://schemas.microsoft.com/office/powerpoint/2010/main" val="3419959033"/>
              </p:ext>
            </p:extLst>
          </p:nvPr>
        </p:nvGraphicFramePr>
        <p:xfrm>
          <a:off x="7080222" y="4093227"/>
          <a:ext cx="3863536" cy="1283362"/>
        </p:xfrm>
        <a:graphic>
          <a:graphicData uri="http://schemas.openxmlformats.org/drawingml/2006/table">
            <a:tbl>
              <a:tblPr firstRow="1" bandRow="1">
                <a:tableStyleId>{5940675A-B579-460E-94D1-54222C63F5DA}</a:tableStyleId>
              </a:tblPr>
              <a:tblGrid>
                <a:gridCol w="1103875">
                  <a:extLst>
                    <a:ext uri="{9D8B030D-6E8A-4147-A177-3AD203B41FA5}">
                      <a16:colId xmlns:a16="http://schemas.microsoft.com/office/drawing/2014/main" val="20000"/>
                    </a:ext>
                  </a:extLst>
                </a:gridCol>
                <a:gridCol w="306629">
                  <a:extLst>
                    <a:ext uri="{9D8B030D-6E8A-4147-A177-3AD203B41FA5}">
                      <a16:colId xmlns:a16="http://schemas.microsoft.com/office/drawing/2014/main" val="20001"/>
                    </a:ext>
                  </a:extLst>
                </a:gridCol>
                <a:gridCol w="306629">
                  <a:extLst>
                    <a:ext uri="{9D8B030D-6E8A-4147-A177-3AD203B41FA5}">
                      <a16:colId xmlns:a16="http://schemas.microsoft.com/office/drawing/2014/main" val="20002"/>
                    </a:ext>
                  </a:extLst>
                </a:gridCol>
                <a:gridCol w="306629">
                  <a:extLst>
                    <a:ext uri="{9D8B030D-6E8A-4147-A177-3AD203B41FA5}">
                      <a16:colId xmlns:a16="http://schemas.microsoft.com/office/drawing/2014/main" val="20003"/>
                    </a:ext>
                  </a:extLst>
                </a:gridCol>
                <a:gridCol w="306629">
                  <a:extLst>
                    <a:ext uri="{9D8B030D-6E8A-4147-A177-3AD203B41FA5}">
                      <a16:colId xmlns:a16="http://schemas.microsoft.com/office/drawing/2014/main" val="20004"/>
                    </a:ext>
                  </a:extLst>
                </a:gridCol>
                <a:gridCol w="306629">
                  <a:extLst>
                    <a:ext uri="{9D8B030D-6E8A-4147-A177-3AD203B41FA5}">
                      <a16:colId xmlns:a16="http://schemas.microsoft.com/office/drawing/2014/main" val="20005"/>
                    </a:ext>
                  </a:extLst>
                </a:gridCol>
                <a:gridCol w="306629">
                  <a:extLst>
                    <a:ext uri="{9D8B030D-6E8A-4147-A177-3AD203B41FA5}">
                      <a16:colId xmlns:a16="http://schemas.microsoft.com/office/drawing/2014/main" val="20006"/>
                    </a:ext>
                  </a:extLst>
                </a:gridCol>
                <a:gridCol w="306629">
                  <a:extLst>
                    <a:ext uri="{9D8B030D-6E8A-4147-A177-3AD203B41FA5}">
                      <a16:colId xmlns:a16="http://schemas.microsoft.com/office/drawing/2014/main" val="20007"/>
                    </a:ext>
                  </a:extLst>
                </a:gridCol>
                <a:gridCol w="306629">
                  <a:extLst>
                    <a:ext uri="{9D8B030D-6E8A-4147-A177-3AD203B41FA5}">
                      <a16:colId xmlns:a16="http://schemas.microsoft.com/office/drawing/2014/main" val="20008"/>
                    </a:ext>
                  </a:extLst>
                </a:gridCol>
                <a:gridCol w="306629">
                  <a:extLst>
                    <a:ext uri="{9D8B030D-6E8A-4147-A177-3AD203B41FA5}">
                      <a16:colId xmlns:a16="http://schemas.microsoft.com/office/drawing/2014/main" val="20009"/>
                    </a:ext>
                  </a:extLst>
                </a:gridCol>
              </a:tblGrid>
              <a:tr h="280678">
                <a:tc>
                  <a:txBody>
                    <a:bodyPr/>
                    <a:lstStyle/>
                    <a:p>
                      <a:r>
                        <a:rPr lang="en-GB" sz="1100"/>
                        <a:t>Process   |    Hour</a:t>
                      </a:r>
                    </a:p>
                  </a:txBody>
                  <a:tcPr marL="36000" marR="36000" marT="36000" marB="36000" anchor="ctr"/>
                </a:tc>
                <a:tc>
                  <a:txBody>
                    <a:bodyPr/>
                    <a:lstStyle/>
                    <a:p>
                      <a:pPr algn="ctr"/>
                      <a:r>
                        <a:rPr lang="en-GB" sz="1200" b="1"/>
                        <a:t>1</a:t>
                      </a:r>
                    </a:p>
                  </a:txBody>
                  <a:tcPr marL="36000" marR="36000" marT="36000" marB="36000" anchor="ctr"/>
                </a:tc>
                <a:tc>
                  <a:txBody>
                    <a:bodyPr/>
                    <a:lstStyle/>
                    <a:p>
                      <a:pPr algn="ctr"/>
                      <a:r>
                        <a:rPr lang="en-GB" sz="1200" b="1"/>
                        <a:t>2</a:t>
                      </a:r>
                    </a:p>
                  </a:txBody>
                  <a:tcPr marL="36000" marR="36000" marT="36000" marB="36000" anchor="ctr"/>
                </a:tc>
                <a:tc>
                  <a:txBody>
                    <a:bodyPr/>
                    <a:lstStyle/>
                    <a:p>
                      <a:pPr algn="ctr"/>
                      <a:r>
                        <a:rPr lang="en-GB" sz="1200" b="1"/>
                        <a:t>3</a:t>
                      </a:r>
                    </a:p>
                  </a:txBody>
                  <a:tcPr marL="36000" marR="36000" marT="36000" marB="36000" anchor="ctr"/>
                </a:tc>
                <a:tc>
                  <a:txBody>
                    <a:bodyPr/>
                    <a:lstStyle/>
                    <a:p>
                      <a:pPr algn="ctr"/>
                      <a:r>
                        <a:rPr lang="en-GB" sz="1200" b="1"/>
                        <a:t>4</a:t>
                      </a:r>
                    </a:p>
                  </a:txBody>
                  <a:tcPr marL="36000" marR="36000" marT="36000" marB="36000" anchor="ctr"/>
                </a:tc>
                <a:tc>
                  <a:txBody>
                    <a:bodyPr/>
                    <a:lstStyle/>
                    <a:p>
                      <a:pPr algn="ctr"/>
                      <a:r>
                        <a:rPr lang="en-GB" sz="1200" b="1"/>
                        <a:t>5</a:t>
                      </a:r>
                    </a:p>
                  </a:txBody>
                  <a:tcPr marL="36000" marR="36000" marT="36000" marB="36000" anchor="ctr"/>
                </a:tc>
                <a:tc>
                  <a:txBody>
                    <a:bodyPr/>
                    <a:lstStyle/>
                    <a:p>
                      <a:pPr algn="ctr"/>
                      <a:r>
                        <a:rPr lang="en-GB" sz="1200" b="1"/>
                        <a:t>6</a:t>
                      </a:r>
                    </a:p>
                  </a:txBody>
                  <a:tcPr marL="36000" marR="36000" marT="36000" marB="36000" anchor="ctr"/>
                </a:tc>
                <a:tc>
                  <a:txBody>
                    <a:bodyPr/>
                    <a:lstStyle/>
                    <a:p>
                      <a:pPr algn="ctr"/>
                      <a:r>
                        <a:rPr lang="en-GB" sz="1200" b="1"/>
                        <a:t>7</a:t>
                      </a:r>
                    </a:p>
                  </a:txBody>
                  <a:tcPr marL="36000" marR="36000" marT="36000" marB="36000" anchor="ctr"/>
                </a:tc>
                <a:tc>
                  <a:txBody>
                    <a:bodyPr/>
                    <a:lstStyle/>
                    <a:p>
                      <a:pPr algn="ctr"/>
                      <a:r>
                        <a:rPr lang="en-GB" sz="1200" b="1"/>
                        <a:t>8</a:t>
                      </a:r>
                    </a:p>
                  </a:txBody>
                  <a:tcPr marL="36000" marR="36000" marT="36000" marB="36000" anchor="ctr"/>
                </a:tc>
                <a:tc>
                  <a:txBody>
                    <a:bodyPr/>
                    <a:lstStyle/>
                    <a:p>
                      <a:pPr algn="ctr"/>
                      <a:r>
                        <a:rPr lang="en-GB" sz="1200" b="1"/>
                        <a:t>9</a:t>
                      </a:r>
                    </a:p>
                  </a:txBody>
                  <a:tcPr marL="36000" marR="36000" marT="36000" marB="36000" anchor="ctr"/>
                </a:tc>
                <a:extLst>
                  <a:ext uri="{0D108BD9-81ED-4DB2-BD59-A6C34878D82A}">
                    <a16:rowId xmlns:a16="http://schemas.microsoft.com/office/drawing/2014/main" val="10000"/>
                  </a:ext>
                </a:extLst>
              </a:tr>
              <a:tr h="334228">
                <a:tc>
                  <a:txBody>
                    <a:bodyPr/>
                    <a:lstStyle/>
                    <a:p>
                      <a:pPr algn="ctr"/>
                      <a:r>
                        <a:rPr lang="en-GB" sz="1400" b="1"/>
                        <a:t>A</a:t>
                      </a:r>
                    </a:p>
                  </a:txBody>
                  <a:tcPr marL="36000" marR="36000" marT="36000" marB="36000" anchor="ctr"/>
                </a:tc>
                <a:tc>
                  <a:txBody>
                    <a:bodyPr/>
                    <a:lstStyle/>
                    <a:p>
                      <a:pPr algn="ctr"/>
                      <a:r>
                        <a:rPr lang="en-GB" sz="1400">
                          <a:solidFill>
                            <a:schemeClr val="accent1"/>
                          </a:solidFill>
                          <a:sym typeface="Wingdings" panose="05000000000000000000" pitchFamily="2" charset="2"/>
                        </a:rPr>
                        <a:t></a:t>
                      </a:r>
                      <a:endParaRPr lang="en-GB" sz="1000">
                        <a:solidFill>
                          <a:schemeClr val="accent1"/>
                        </a:solidFill>
                      </a:endParaRPr>
                    </a:p>
                  </a:txBody>
                  <a:tcPr marL="36000" marR="36000" marT="36000" marB="36000" anchor="ctr"/>
                </a:tc>
                <a:tc>
                  <a:txBody>
                    <a:bodyPr/>
                    <a:lstStyle/>
                    <a:p>
                      <a:pPr algn="ctr"/>
                      <a:r>
                        <a:rPr lang="en-GB" sz="1400">
                          <a:solidFill>
                            <a:schemeClr val="accent1"/>
                          </a:solidFill>
                          <a:sym typeface="Wingdings" panose="05000000000000000000" pitchFamily="2" charset="2"/>
                        </a:rPr>
                        <a:t></a:t>
                      </a:r>
                      <a:endParaRPr lang="en-GB" sz="1400"/>
                    </a:p>
                  </a:txBody>
                  <a:tcPr marL="36000" marR="36000" marT="36000" marB="36000" anchor="ctr"/>
                </a:tc>
                <a:tc>
                  <a:txBody>
                    <a:bodyPr/>
                    <a:lstStyle/>
                    <a:p>
                      <a:pPr algn="ctr"/>
                      <a:r>
                        <a:rPr lang="en-GB" sz="1400">
                          <a:solidFill>
                            <a:schemeClr val="accent1"/>
                          </a:solidFill>
                          <a:sym typeface="Wingdings" panose="05000000000000000000" pitchFamily="2" charset="2"/>
                        </a:rPr>
                        <a:t></a:t>
                      </a:r>
                      <a:endParaRPr lang="en-GB" sz="14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extLst>
                  <a:ext uri="{0D108BD9-81ED-4DB2-BD59-A6C34878D82A}">
                    <a16:rowId xmlns:a16="http://schemas.microsoft.com/office/drawing/2014/main" val="10001"/>
                  </a:ext>
                </a:extLst>
              </a:tr>
              <a:tr h="334228">
                <a:tc>
                  <a:txBody>
                    <a:bodyPr/>
                    <a:lstStyle/>
                    <a:p>
                      <a:pPr algn="ctr"/>
                      <a:r>
                        <a:rPr lang="en-GB" sz="1400" b="1"/>
                        <a:t>B</a:t>
                      </a:r>
                    </a:p>
                  </a:txBody>
                  <a:tcPr marL="36000" marR="36000" marT="36000" marB="36000" anchor="ctr"/>
                </a:tc>
                <a:tc>
                  <a:txBody>
                    <a:bodyPr/>
                    <a:lstStyle/>
                    <a:p>
                      <a:pPr algn="ctr"/>
                      <a:endParaRPr lang="en-GB" sz="1000"/>
                    </a:p>
                  </a:txBody>
                  <a:tcPr marL="36000" marR="36000" marT="36000" marB="36000" anchor="ctr">
                    <a:solidFill>
                      <a:srgbClr val="FFCCCC"/>
                    </a:solidFill>
                  </a:tcPr>
                </a:tc>
                <a:tc>
                  <a:txBody>
                    <a:bodyPr/>
                    <a:lstStyle/>
                    <a:p>
                      <a:pPr algn="ctr"/>
                      <a:r>
                        <a:rPr lang="en-GB" sz="1400">
                          <a:solidFill>
                            <a:schemeClr val="accent2"/>
                          </a:solidFill>
                          <a:sym typeface="Wingdings" panose="05000000000000000000" pitchFamily="2" charset="2"/>
                        </a:rPr>
                        <a:t></a:t>
                      </a:r>
                      <a:endParaRPr lang="en-GB" sz="1000">
                        <a:solidFill>
                          <a:schemeClr val="accent2"/>
                        </a:solidFill>
                      </a:endParaRPr>
                    </a:p>
                  </a:txBody>
                  <a:tcPr marL="36000" marR="36000" marT="36000" marB="36000" anchor="ctr">
                    <a:noFill/>
                  </a:tcPr>
                </a:tc>
                <a:tc>
                  <a:txBody>
                    <a:bodyPr/>
                    <a:lstStyle/>
                    <a:p>
                      <a:pPr algn="ctr"/>
                      <a:r>
                        <a:rPr lang="en-GB" sz="1400">
                          <a:solidFill>
                            <a:schemeClr val="accent2"/>
                          </a:solidFill>
                          <a:sym typeface="Wingdings" panose="05000000000000000000" pitchFamily="2" charset="2"/>
                        </a:rPr>
                        <a:t></a:t>
                      </a:r>
                      <a:endParaRPr lang="en-GB" sz="1400">
                        <a:solidFill>
                          <a:schemeClr val="accent2"/>
                        </a:solidFill>
                      </a:endParaRPr>
                    </a:p>
                  </a:txBody>
                  <a:tcPr marL="36000" marR="36000" marT="36000" marB="36000" anchor="ctr">
                    <a:noFill/>
                  </a:tcPr>
                </a:tc>
                <a:tc>
                  <a:txBody>
                    <a:bodyPr/>
                    <a:lstStyle/>
                    <a:p>
                      <a:pPr algn="ctr"/>
                      <a:r>
                        <a:rPr lang="en-GB" sz="1400">
                          <a:solidFill>
                            <a:schemeClr val="accent2"/>
                          </a:solidFill>
                          <a:sym typeface="Wingdings" panose="05000000000000000000" pitchFamily="2" charset="2"/>
                        </a:rPr>
                        <a:t></a:t>
                      </a:r>
                      <a:endParaRPr lang="en-GB" sz="1400">
                        <a:solidFill>
                          <a:schemeClr val="accent2"/>
                        </a:solidFill>
                      </a:endParaRPr>
                    </a:p>
                  </a:txBody>
                  <a:tcPr marL="36000" marR="36000" marT="36000" marB="36000" anchor="ctr"/>
                </a:tc>
                <a:tc>
                  <a:txBody>
                    <a:bodyPr/>
                    <a:lstStyle/>
                    <a:p>
                      <a:pPr algn="ctr"/>
                      <a:endParaRPr lang="en-GB" sz="1400">
                        <a:solidFill>
                          <a:schemeClr val="accent2"/>
                        </a:solidFill>
                      </a:endParaRPr>
                    </a:p>
                  </a:txBody>
                  <a:tcPr marL="36000" marR="36000" marT="36000" marB="36000" anchor="ctr"/>
                </a:tc>
                <a:tc>
                  <a:txBody>
                    <a:bodyPr/>
                    <a:lstStyle/>
                    <a:p>
                      <a:pPr algn="ctr"/>
                      <a:endParaRPr lang="en-GB" sz="1400">
                        <a:solidFill>
                          <a:schemeClr val="accent2"/>
                        </a:solidFill>
                      </a:endParaRPr>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tc>
                  <a:txBody>
                    <a:bodyPr/>
                    <a:lstStyle/>
                    <a:p>
                      <a:pPr algn="ctr"/>
                      <a:endParaRPr lang="en-GB" sz="1000"/>
                    </a:p>
                  </a:txBody>
                  <a:tcPr marL="36000" marR="36000" marT="36000" marB="36000" anchor="ctr"/>
                </a:tc>
                <a:extLst>
                  <a:ext uri="{0D108BD9-81ED-4DB2-BD59-A6C34878D82A}">
                    <a16:rowId xmlns:a16="http://schemas.microsoft.com/office/drawing/2014/main" val="10002"/>
                  </a:ext>
                </a:extLst>
              </a:tr>
              <a:tr h="334228">
                <a:tc>
                  <a:txBody>
                    <a:bodyPr/>
                    <a:lstStyle/>
                    <a:p>
                      <a:pPr algn="ctr"/>
                      <a:r>
                        <a:rPr lang="en-GB" sz="1400" b="1"/>
                        <a:t>C</a:t>
                      </a:r>
                    </a:p>
                  </a:txBody>
                  <a:tcPr marL="36000" marR="36000" marT="36000" marB="36000" anchor="ctr"/>
                </a:tc>
                <a:tc>
                  <a:txBody>
                    <a:bodyPr/>
                    <a:lstStyle/>
                    <a:p>
                      <a:pPr algn="ctr"/>
                      <a:endParaRPr lang="en-GB" sz="1000"/>
                    </a:p>
                  </a:txBody>
                  <a:tcPr marL="36000" marR="36000" marT="36000" marB="36000" anchor="ctr">
                    <a:solidFill>
                      <a:srgbClr val="FFCCCC"/>
                    </a:solidFill>
                  </a:tcPr>
                </a:tc>
                <a:tc>
                  <a:txBody>
                    <a:bodyPr/>
                    <a:lstStyle/>
                    <a:p>
                      <a:pPr algn="ctr"/>
                      <a:endParaRPr lang="en-GB" sz="1000"/>
                    </a:p>
                  </a:txBody>
                  <a:tcPr marL="36000" marR="36000" marT="36000" marB="36000" anchor="ctr">
                    <a:solidFill>
                      <a:srgbClr val="FFCCCC"/>
                    </a:solidFill>
                  </a:tcPr>
                </a:tc>
                <a:tc>
                  <a:txBody>
                    <a:bodyPr/>
                    <a:lstStyle/>
                    <a:p>
                      <a:pPr algn="ctr"/>
                      <a:r>
                        <a:rPr lang="en-GB" sz="1400">
                          <a:solidFill>
                            <a:schemeClr val="accent6"/>
                          </a:solidFill>
                          <a:sym typeface="Wingdings" panose="05000000000000000000" pitchFamily="2" charset="2"/>
                        </a:rPr>
                        <a:t></a:t>
                      </a:r>
                      <a:endParaRPr lang="en-GB" sz="1000">
                        <a:solidFill>
                          <a:schemeClr val="accent6"/>
                        </a:solidFill>
                      </a:endParaRPr>
                    </a:p>
                  </a:txBody>
                  <a:tcPr marL="36000" marR="36000" marT="36000" marB="36000" anchor="ctr">
                    <a:noFill/>
                  </a:tcPr>
                </a:tc>
                <a:tc>
                  <a:txBody>
                    <a:bodyPr/>
                    <a:lstStyle/>
                    <a:p>
                      <a:pPr algn="ctr"/>
                      <a:r>
                        <a:rPr lang="en-GB" sz="1400">
                          <a:solidFill>
                            <a:schemeClr val="accent6"/>
                          </a:solidFill>
                          <a:sym typeface="Wingdings" panose="05000000000000000000" pitchFamily="2" charset="2"/>
                        </a:rPr>
                        <a:t></a:t>
                      </a:r>
                      <a:endParaRPr lang="en-GB" sz="1400">
                        <a:solidFill>
                          <a:schemeClr val="accent6"/>
                        </a:solidFill>
                      </a:endParaRPr>
                    </a:p>
                  </a:txBody>
                  <a:tcPr marL="36000" marR="36000" marT="36000" marB="36000" anchor="ctr">
                    <a:noFill/>
                  </a:tcPr>
                </a:tc>
                <a:tc>
                  <a:txBody>
                    <a:bodyPr/>
                    <a:lstStyle/>
                    <a:p>
                      <a:pPr algn="ctr"/>
                      <a:r>
                        <a:rPr lang="en-GB" sz="1400">
                          <a:solidFill>
                            <a:schemeClr val="accent6"/>
                          </a:solidFill>
                          <a:sym typeface="Wingdings" panose="05000000000000000000" pitchFamily="2" charset="2"/>
                        </a:rPr>
                        <a:t></a:t>
                      </a:r>
                      <a:endParaRPr lang="en-GB" sz="1400">
                        <a:solidFill>
                          <a:schemeClr val="accent6"/>
                        </a:solidFill>
                      </a:endParaRPr>
                    </a:p>
                  </a:txBody>
                  <a:tcPr marL="36000" marR="36000" marT="36000" marB="36000" anchor="ctr">
                    <a:noFill/>
                  </a:tcPr>
                </a:tc>
                <a:tc>
                  <a:txBody>
                    <a:bodyPr/>
                    <a:lstStyle/>
                    <a:p>
                      <a:pPr algn="ctr"/>
                      <a:endParaRPr lang="en-GB" sz="1000"/>
                    </a:p>
                  </a:txBody>
                  <a:tcPr marL="36000" marR="36000" marT="36000" marB="36000" anchor="ctr">
                    <a:noFill/>
                  </a:tcPr>
                </a:tc>
                <a:tc>
                  <a:txBody>
                    <a:bodyPr/>
                    <a:lstStyle/>
                    <a:p>
                      <a:pPr algn="ctr"/>
                      <a:endParaRPr lang="en-GB" sz="1000">
                        <a:solidFill>
                          <a:schemeClr val="accent6"/>
                        </a:solidFill>
                      </a:endParaRPr>
                    </a:p>
                  </a:txBody>
                  <a:tcPr marL="36000" marR="36000" marT="36000" marB="36000" anchor="ctr"/>
                </a:tc>
                <a:tc>
                  <a:txBody>
                    <a:bodyPr/>
                    <a:lstStyle/>
                    <a:p>
                      <a:pPr algn="ctr"/>
                      <a:endParaRPr lang="en-GB" sz="1400">
                        <a:solidFill>
                          <a:schemeClr val="accent6"/>
                        </a:solidFill>
                      </a:endParaRPr>
                    </a:p>
                  </a:txBody>
                  <a:tcPr marL="36000" marR="36000" marT="36000" marB="36000" anchor="ctr"/>
                </a:tc>
                <a:tc>
                  <a:txBody>
                    <a:bodyPr/>
                    <a:lstStyle/>
                    <a:p>
                      <a:pPr algn="ctr"/>
                      <a:endParaRPr lang="en-GB" sz="1400">
                        <a:solidFill>
                          <a:schemeClr val="accent6"/>
                        </a:solidFill>
                      </a:endParaRPr>
                    </a:p>
                  </a:txBody>
                  <a:tcPr marL="36000" marR="36000" marT="36000" marB="36000" anchor="ctr"/>
                </a:tc>
                <a:extLst>
                  <a:ext uri="{0D108BD9-81ED-4DB2-BD59-A6C34878D82A}">
                    <a16:rowId xmlns:a16="http://schemas.microsoft.com/office/drawing/2014/main" val="10003"/>
                  </a:ext>
                </a:extLst>
              </a:tr>
            </a:tbl>
          </a:graphicData>
        </a:graphic>
      </p:graphicFrame>
      <p:sp>
        <p:nvSpPr>
          <p:cNvPr id="112" name="Content Placeholder 2"/>
          <p:cNvSpPr txBox="1">
            <a:spLocks/>
          </p:cNvSpPr>
          <p:nvPr/>
        </p:nvSpPr>
        <p:spPr>
          <a:xfrm>
            <a:off x="6096000" y="2001126"/>
            <a:ext cx="5851489" cy="50589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pt-PT" altLang="en-US" b="1" err="1"/>
              <a:t>One</a:t>
            </a:r>
            <a:r>
              <a:rPr lang="pt-PT" altLang="en-US" b="1"/>
              <a:t> </a:t>
            </a:r>
            <a:r>
              <a:rPr lang="pt-PT" altLang="en-US" b="1" err="1"/>
              <a:t>Piece</a:t>
            </a:r>
            <a:r>
              <a:rPr lang="pt-PT" altLang="en-US" b="1"/>
              <a:t> </a:t>
            </a:r>
            <a:r>
              <a:rPr lang="pt-PT" altLang="en-US" b="1" err="1"/>
              <a:t>Flow</a:t>
            </a:r>
            <a:endParaRPr lang="pt-PT" altLang="en-US" b="1"/>
          </a:p>
        </p:txBody>
      </p:sp>
      <p:grpSp>
        <p:nvGrpSpPr>
          <p:cNvPr id="118" name="Group 117"/>
          <p:cNvGrpSpPr/>
          <p:nvPr/>
        </p:nvGrpSpPr>
        <p:grpSpPr>
          <a:xfrm>
            <a:off x="7540058" y="2731496"/>
            <a:ext cx="2964204" cy="828660"/>
            <a:chOff x="7560154" y="3042991"/>
            <a:chExt cx="2964204" cy="828660"/>
          </a:xfrm>
        </p:grpSpPr>
        <p:grpSp>
          <p:nvGrpSpPr>
            <p:cNvPr id="82" name="Group 81"/>
            <p:cNvGrpSpPr/>
            <p:nvPr/>
          </p:nvGrpSpPr>
          <p:grpSpPr>
            <a:xfrm>
              <a:off x="9737514" y="3042991"/>
              <a:ext cx="216000" cy="324000"/>
              <a:chOff x="3673964" y="4574885"/>
              <a:chExt cx="402508" cy="504000"/>
            </a:xfrm>
          </p:grpSpPr>
          <p:sp>
            <p:nvSpPr>
              <p:cNvPr id="83" name="Oval 82"/>
              <p:cNvSpPr/>
              <p:nvPr/>
            </p:nvSpPr>
            <p:spPr>
              <a:xfrm>
                <a:off x="3747025" y="4574885"/>
                <a:ext cx="250108" cy="2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p:cNvSpPr/>
              <p:nvPr/>
            </p:nvSpPr>
            <p:spPr>
              <a:xfrm>
                <a:off x="3673964" y="4826885"/>
                <a:ext cx="402508" cy="252000"/>
              </a:xfrm>
              <a:prstGeom prst="ellipse">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5" name="Group 84"/>
            <p:cNvGrpSpPr/>
            <p:nvPr/>
          </p:nvGrpSpPr>
          <p:grpSpPr>
            <a:xfrm>
              <a:off x="8896228" y="3048004"/>
              <a:ext cx="216000" cy="324000"/>
              <a:chOff x="3133617" y="4578946"/>
              <a:chExt cx="402508" cy="504000"/>
            </a:xfrm>
          </p:grpSpPr>
          <p:sp>
            <p:nvSpPr>
              <p:cNvPr id="86" name="Oval 85"/>
              <p:cNvSpPr/>
              <p:nvPr/>
            </p:nvSpPr>
            <p:spPr>
              <a:xfrm>
                <a:off x="3206678" y="4578946"/>
                <a:ext cx="250108" cy="2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p:cNvSpPr/>
              <p:nvPr/>
            </p:nvSpPr>
            <p:spPr>
              <a:xfrm>
                <a:off x="3133617" y="4830946"/>
                <a:ext cx="402508" cy="252000"/>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8" name="Group 87"/>
            <p:cNvGrpSpPr/>
            <p:nvPr/>
          </p:nvGrpSpPr>
          <p:grpSpPr>
            <a:xfrm>
              <a:off x="8131791" y="3043162"/>
              <a:ext cx="216000" cy="324000"/>
              <a:chOff x="2567687" y="4578946"/>
              <a:chExt cx="402508" cy="504000"/>
            </a:xfrm>
          </p:grpSpPr>
          <p:sp>
            <p:nvSpPr>
              <p:cNvPr id="89" name="Oval 88"/>
              <p:cNvSpPr/>
              <p:nvPr/>
            </p:nvSpPr>
            <p:spPr>
              <a:xfrm>
                <a:off x="2640748" y="4578946"/>
                <a:ext cx="250108" cy="25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p:cNvSpPr/>
              <p:nvPr/>
            </p:nvSpPr>
            <p:spPr>
              <a:xfrm>
                <a:off x="2567687" y="4830946"/>
                <a:ext cx="402508" cy="2520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5" name="Cube 94"/>
            <p:cNvSpPr/>
            <p:nvPr/>
          </p:nvSpPr>
          <p:spPr>
            <a:xfrm>
              <a:off x="7560154" y="3599274"/>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96" name="Cube 95"/>
            <p:cNvSpPr/>
            <p:nvPr/>
          </p:nvSpPr>
          <p:spPr>
            <a:xfrm>
              <a:off x="7781262" y="3446871"/>
              <a:ext cx="2495482" cy="424780"/>
            </a:xfrm>
            <a:prstGeom prst="cube">
              <a:avLst/>
            </a:prstGeom>
            <a:gradFill flip="none" rotWithShape="1">
              <a:gsLst>
                <a:gs pos="0">
                  <a:schemeClr val="accent5">
                    <a:lumMod val="89000"/>
                  </a:schemeClr>
                </a:gs>
                <a:gs pos="50000">
                  <a:schemeClr val="accent2"/>
                </a:gs>
                <a:gs pos="97000">
                  <a:schemeClr val="accent6"/>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a:solidFill>
                    <a:schemeClr val="tx1"/>
                  </a:solidFill>
                </a:rPr>
                <a:t>Process</a:t>
              </a:r>
            </a:p>
            <a:p>
              <a:pPr algn="ctr"/>
              <a:r>
                <a:rPr lang="en-GB" sz="1600" b="1">
                  <a:solidFill>
                    <a:schemeClr val="tx1"/>
                  </a:solidFill>
                </a:rPr>
                <a:t>A B C</a:t>
              </a:r>
            </a:p>
          </p:txBody>
        </p:sp>
        <p:sp>
          <p:nvSpPr>
            <p:cNvPr id="99" name="Cube 98"/>
            <p:cNvSpPr/>
            <p:nvPr/>
          </p:nvSpPr>
          <p:spPr>
            <a:xfrm>
              <a:off x="8814230" y="3291445"/>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100" name="Cube 99"/>
            <p:cNvSpPr/>
            <p:nvPr/>
          </p:nvSpPr>
          <p:spPr>
            <a:xfrm>
              <a:off x="9661932" y="3287110"/>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102" name="Cube 101"/>
            <p:cNvSpPr/>
            <p:nvPr/>
          </p:nvSpPr>
          <p:spPr>
            <a:xfrm>
              <a:off x="8054687" y="3285781"/>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107" name="Cube 106"/>
            <p:cNvSpPr/>
            <p:nvPr/>
          </p:nvSpPr>
          <p:spPr>
            <a:xfrm>
              <a:off x="10200358" y="3619975"/>
              <a:ext cx="324000" cy="238649"/>
            </a:xfrm>
            <a:prstGeom prst="cub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endParaRPr lang="en-GB" sz="1600" b="1">
                <a:solidFill>
                  <a:schemeClr val="tx1"/>
                </a:solidFill>
              </a:endParaRPr>
            </a:p>
          </p:txBody>
        </p:sp>
        <p:sp>
          <p:nvSpPr>
            <p:cNvPr id="117" name="Right Arrow 116"/>
            <p:cNvSpPr/>
            <p:nvPr/>
          </p:nvSpPr>
          <p:spPr>
            <a:xfrm>
              <a:off x="7800375" y="3345389"/>
              <a:ext cx="2476369" cy="17461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21" name="Straight Connector 120"/>
          <p:cNvCxnSpPr>
            <a:stCxn id="75" idx="0"/>
          </p:cNvCxnSpPr>
          <p:nvPr/>
        </p:nvCxnSpPr>
        <p:spPr>
          <a:xfrm flipV="1">
            <a:off x="1879544" y="5199488"/>
            <a:ext cx="619581" cy="407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Left Brace 121"/>
          <p:cNvSpPr/>
          <p:nvPr/>
        </p:nvSpPr>
        <p:spPr>
          <a:xfrm rot="16200000">
            <a:off x="3215503" y="4575962"/>
            <a:ext cx="120580" cy="1828798"/>
          </a:xfrm>
          <a:prstGeom prst="leftBrace">
            <a:avLst>
              <a:gd name="adj1" fmla="val 40408"/>
              <a:gd name="adj2" fmla="val 5111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1" name="TextBox 130"/>
          <p:cNvSpPr txBox="1"/>
          <p:nvPr/>
        </p:nvSpPr>
        <p:spPr>
          <a:xfrm>
            <a:off x="6686245" y="5607082"/>
            <a:ext cx="2022625" cy="523220"/>
          </a:xfrm>
          <a:prstGeom prst="rect">
            <a:avLst/>
          </a:prstGeom>
          <a:noFill/>
        </p:spPr>
        <p:txBody>
          <a:bodyPr wrap="square" rtlCol="0">
            <a:spAutoFit/>
          </a:bodyPr>
          <a:lstStyle/>
          <a:p>
            <a:r>
              <a:rPr lang="en-GB" sz="1400" b="1" dirty="0" err="1"/>
              <a:t>Tiempo</a:t>
            </a:r>
            <a:r>
              <a:rPr lang="en-GB" sz="1400" b="1" dirty="0"/>
              <a:t> de </a:t>
            </a:r>
            <a:r>
              <a:rPr lang="en-GB" sz="1400" b="1" dirty="0" err="1"/>
              <a:t>espera</a:t>
            </a:r>
            <a:r>
              <a:rPr lang="en-GB" sz="1400" b="1" dirty="0"/>
              <a:t>
</a:t>
            </a:r>
          </a:p>
        </p:txBody>
      </p:sp>
      <p:sp>
        <p:nvSpPr>
          <p:cNvPr id="132" name="TextBox 131"/>
          <p:cNvSpPr txBox="1"/>
          <p:nvPr/>
        </p:nvSpPr>
        <p:spPr>
          <a:xfrm>
            <a:off x="7486925" y="5591239"/>
            <a:ext cx="2022625" cy="307777"/>
          </a:xfrm>
          <a:prstGeom prst="rect">
            <a:avLst/>
          </a:prstGeom>
          <a:noFill/>
        </p:spPr>
        <p:txBody>
          <a:bodyPr wrap="square" rtlCol="0">
            <a:spAutoFit/>
          </a:bodyPr>
          <a:lstStyle/>
          <a:p>
            <a:pPr algn="ctr"/>
            <a:r>
              <a:rPr lang="en-GB" sz="1400" b="1"/>
              <a:t>Lead time</a:t>
            </a:r>
          </a:p>
        </p:txBody>
      </p:sp>
      <p:cxnSp>
        <p:nvCxnSpPr>
          <p:cNvPr id="133" name="Straight Connector 132"/>
          <p:cNvCxnSpPr>
            <a:stCxn id="131" idx="0"/>
          </p:cNvCxnSpPr>
          <p:nvPr/>
        </p:nvCxnSpPr>
        <p:spPr>
          <a:xfrm flipV="1">
            <a:off x="7697558" y="5199488"/>
            <a:ext cx="619581" cy="4075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Left Brace 133"/>
          <p:cNvSpPr/>
          <p:nvPr/>
        </p:nvSpPr>
        <p:spPr>
          <a:xfrm rot="16200000">
            <a:off x="8425118" y="5184361"/>
            <a:ext cx="120580" cy="612000"/>
          </a:xfrm>
          <a:prstGeom prst="leftBrace">
            <a:avLst>
              <a:gd name="adj1" fmla="val 40408"/>
              <a:gd name="adj2" fmla="val 51111"/>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One Piece Flow (</a:t>
            </a:r>
            <a:r>
              <a:rPr lang="en-US" sz="3300" b="1" dirty="0" err="1">
                <a:latin typeface="+mn-lt"/>
              </a:rPr>
              <a:t>flujo</a:t>
            </a:r>
            <a:r>
              <a:rPr lang="en-US" sz="3300" b="1" dirty="0">
                <a:latin typeface="+mn-lt"/>
              </a:rPr>
              <a:t> de </a:t>
            </a:r>
            <a:r>
              <a:rPr lang="en-US" sz="3300" b="1" dirty="0" err="1">
                <a:latin typeface="+mn-lt"/>
              </a:rPr>
              <a:t>una</a:t>
            </a:r>
            <a:r>
              <a:rPr lang="en-US" sz="3300" b="1" dirty="0">
                <a:latin typeface="+mn-lt"/>
              </a:rPr>
              <a:t> </a:t>
            </a:r>
            <a:r>
              <a:rPr lang="en-US" sz="3300" b="1" dirty="0" err="1">
                <a:latin typeface="+mn-lt"/>
              </a:rPr>
              <a:t>pieza</a:t>
            </a:r>
            <a:r>
              <a:rPr lang="en-US" sz="3300" b="1" dirty="0">
                <a:latin typeface="+mn-lt"/>
              </a:rPr>
              <a:t>)</a:t>
            </a:r>
          </a:p>
        </p:txBody>
      </p:sp>
    </p:spTree>
    <p:extLst>
      <p:ext uri="{BB962C8B-B14F-4D97-AF65-F5344CB8AC3E}">
        <p14:creationId xmlns:p14="http://schemas.microsoft.com/office/powerpoint/2010/main" val="462113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isällön paikkamerkki 2">
            <a:extLst>
              <a:ext uri="{FF2B5EF4-FFF2-40B4-BE49-F238E27FC236}">
                <a16:creationId xmlns:a16="http://schemas.microsoft.com/office/drawing/2014/main" id="{89353F3A-3DF2-41C4-8F7A-FFE5FABE5C3E}"/>
              </a:ext>
            </a:extLst>
          </p:cNvPr>
          <p:cNvSpPr txBox="1">
            <a:spLocks/>
          </p:cNvSpPr>
          <p:nvPr/>
        </p:nvSpPr>
        <p:spPr>
          <a:xfrm>
            <a:off x="612560" y="2213629"/>
            <a:ext cx="5483440" cy="296514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58775" indent="-358775">
              <a:lnSpc>
                <a:spcPct val="120000"/>
              </a:lnSpc>
              <a:spcBef>
                <a:spcPts val="600"/>
              </a:spcBef>
              <a:buFont typeface="Wingdings" panose="05000000000000000000" pitchFamily="2" charset="2"/>
              <a:buChar char="§"/>
            </a:pPr>
            <a:r>
              <a:rPr lang="en-US" sz="4000" dirty="0">
                <a:latin typeface="Calibri"/>
                <a:cs typeface="Calibri"/>
              </a:rPr>
              <a:t>T04-G Envelope game</a:t>
            </a:r>
          </a:p>
        </p:txBody>
      </p:sp>
      <p:pic>
        <p:nvPicPr>
          <p:cNvPr id="5" name="Picture 4">
            <a:extLst>
              <a:ext uri="{FF2B5EF4-FFF2-40B4-BE49-F238E27FC236}">
                <a16:creationId xmlns:a16="http://schemas.microsoft.com/office/drawing/2014/main" id="{1FDF8927-21D3-4BC2-BF1E-4A806777C22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00639" y="2191440"/>
            <a:ext cx="2987336" cy="2987336"/>
          </a:xfrm>
          <a:prstGeom prst="rect">
            <a:avLst/>
          </a:prstGeom>
        </p:spPr>
      </p:pic>
    </p:spTree>
    <p:extLst>
      <p:ext uri="{BB962C8B-B14F-4D97-AF65-F5344CB8AC3E}">
        <p14:creationId xmlns:p14="http://schemas.microsoft.com/office/powerpoint/2010/main" val="2948172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p:cNvSpPr txBox="1"/>
          <p:nvPr/>
        </p:nvSpPr>
        <p:spPr>
          <a:xfrm>
            <a:off x="1017303" y="2791368"/>
            <a:ext cx="10175991" cy="1754326"/>
          </a:xfrm>
          <a:prstGeom prst="rect">
            <a:avLst/>
          </a:prstGeom>
          <a:noFill/>
        </p:spPr>
        <p:txBody>
          <a:bodyPr wrap="none" rtlCol="0">
            <a:spAutoFit/>
          </a:bodyPr>
          <a:lstStyle/>
          <a:p>
            <a:pPr algn="ctr"/>
            <a:r>
              <a:rPr lang="sv-SE" sz="3600" b="1" dirty="0">
                <a:ea typeface="Arial" charset="0"/>
                <a:cs typeface="Arial" charset="0"/>
              </a:rPr>
              <a:t>LEAN FOR WORK AND LEAN FOR LIFE</a:t>
            </a:r>
          </a:p>
          <a:p>
            <a:pPr algn="ctr"/>
            <a:r>
              <a:rPr lang="es-ES" sz="3600" b="1" dirty="0"/>
              <a:t>Formación de formadores en habilidades Lean en FP
</a:t>
            </a:r>
            <a:endParaRPr lang="en-US" sz="3600" b="1" dirty="0"/>
          </a:p>
        </p:txBody>
      </p:sp>
    </p:spTree>
    <p:extLst>
      <p:ext uri="{BB962C8B-B14F-4D97-AF65-F5344CB8AC3E}">
        <p14:creationId xmlns:p14="http://schemas.microsoft.com/office/powerpoint/2010/main" val="135888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Principio 4</a:t>
            </a:r>
          </a:p>
        </p:txBody>
      </p:sp>
      <p:sp>
        <p:nvSpPr>
          <p:cNvPr id="3" name="Rectangle 2"/>
          <p:cNvSpPr/>
          <p:nvPr/>
        </p:nvSpPr>
        <p:spPr>
          <a:xfrm>
            <a:off x="2305685" y="1994621"/>
            <a:ext cx="7598042" cy="1723549"/>
          </a:xfrm>
          <a:prstGeom prst="rect">
            <a:avLst/>
          </a:prstGeom>
        </p:spPr>
        <p:txBody>
          <a:bodyPr wrap="none">
            <a:spAutoFit/>
          </a:bodyPr>
          <a:lstStyle/>
          <a:p>
            <a:pPr lvl="0" algn="ctr"/>
            <a:r>
              <a:rPr lang="en-GB" sz="4000" dirty="0" err="1"/>
              <a:t>Preguntar</a:t>
            </a:r>
            <a:r>
              <a:rPr lang="en-GB" sz="4000" dirty="0"/>
              <a:t> al </a:t>
            </a:r>
            <a:r>
              <a:rPr lang="en-GB" sz="4000" dirty="0" err="1"/>
              <a:t>cliente</a:t>
            </a:r>
            <a:endParaRPr lang="en-GB" sz="4000" dirty="0"/>
          </a:p>
          <a:p>
            <a:pPr lvl="0" algn="ctr"/>
            <a:r>
              <a:rPr lang="en-GB" sz="6600" b="1" dirty="0">
                <a:solidFill>
                  <a:schemeClr val="accent2"/>
                </a:solidFill>
              </a:rPr>
              <a:t>PRODUCCIÓN “PULL”</a:t>
            </a:r>
            <a:endParaRPr lang="en-GB" sz="5400" b="1" dirty="0">
              <a:solidFill>
                <a:schemeClr val="accent2"/>
              </a:solidFill>
            </a:endParaRPr>
          </a:p>
        </p:txBody>
      </p:sp>
      <p:sp>
        <p:nvSpPr>
          <p:cNvPr id="4" name="Text Box 5"/>
          <p:cNvSpPr txBox="1">
            <a:spLocks noChangeArrowheads="1"/>
          </p:cNvSpPr>
          <p:nvPr/>
        </p:nvSpPr>
        <p:spPr bwMode="auto">
          <a:xfrm>
            <a:off x="6096000" y="3970337"/>
            <a:ext cx="5704113" cy="1384995"/>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
              <a:defRPr/>
            </a:pPr>
            <a:r>
              <a:rPr lang="en-US" altLang="ja-JP" sz="2800" dirty="0">
                <a:latin typeface="Calibri" pitchFamily="34" charset="0"/>
              </a:rPr>
              <a:t>Sistema Pull </a:t>
            </a:r>
          </a:p>
          <a:p>
            <a:pPr marL="342900" indent="-342900">
              <a:buFont typeface="Wingdings" panose="05000000000000000000" pitchFamily="2" charset="2"/>
              <a:buChar char="§"/>
              <a:defRPr/>
            </a:pPr>
            <a:r>
              <a:rPr lang="en-US" altLang="ja-JP" sz="2800" dirty="0">
                <a:latin typeface="Calibri" pitchFamily="34" charset="0"/>
              </a:rPr>
              <a:t>Kanban</a:t>
            </a:r>
          </a:p>
          <a:p>
            <a:pPr marL="342900" indent="-342900">
              <a:buFont typeface="Wingdings" panose="05000000000000000000" pitchFamily="2" charset="2"/>
              <a:buChar char="§"/>
              <a:defRPr/>
            </a:pPr>
            <a:r>
              <a:rPr lang="en-US" altLang="ja-JP" sz="2800" dirty="0">
                <a:latin typeface="Calibri" pitchFamily="34" charset="0"/>
              </a:rPr>
              <a:t>One Piece Flow (</a:t>
            </a:r>
            <a:r>
              <a:rPr lang="en-US" altLang="ja-JP" sz="2800" dirty="0" err="1">
                <a:latin typeface="Calibri" pitchFamily="34" charset="0"/>
              </a:rPr>
              <a:t>Flujo</a:t>
            </a:r>
            <a:r>
              <a:rPr lang="en-US" altLang="ja-JP" sz="2800" dirty="0">
                <a:latin typeface="Calibri" pitchFamily="34" charset="0"/>
              </a:rPr>
              <a:t> de </a:t>
            </a:r>
            <a:r>
              <a:rPr lang="en-US" altLang="ja-JP" sz="2800" dirty="0" err="1">
                <a:latin typeface="Calibri" pitchFamily="34" charset="0"/>
              </a:rPr>
              <a:t>una</a:t>
            </a:r>
            <a:r>
              <a:rPr lang="en-US" altLang="ja-JP" sz="2800" dirty="0">
                <a:latin typeface="Calibri" pitchFamily="34" charset="0"/>
              </a:rPr>
              <a:t> </a:t>
            </a:r>
            <a:r>
              <a:rPr lang="en-US" altLang="ja-JP" sz="2800" dirty="0" err="1">
                <a:latin typeface="Calibri" pitchFamily="34" charset="0"/>
              </a:rPr>
              <a:t>pieza</a:t>
            </a:r>
            <a:r>
              <a:rPr lang="en-US" altLang="ja-JP" sz="2800" dirty="0">
                <a:latin typeface="Calibri" pitchFamily="34" charset="0"/>
              </a:rPr>
              <a:t>)</a:t>
            </a:r>
          </a:p>
        </p:txBody>
      </p:sp>
      <p:sp>
        <p:nvSpPr>
          <p:cNvPr id="5" name="Text Box 5"/>
          <p:cNvSpPr txBox="1">
            <a:spLocks noChangeArrowheads="1"/>
          </p:cNvSpPr>
          <p:nvPr/>
        </p:nvSpPr>
        <p:spPr bwMode="auto">
          <a:xfrm>
            <a:off x="2714171" y="3980168"/>
            <a:ext cx="3388565" cy="707886"/>
          </a:xfrm>
          <a:prstGeom prst="rect">
            <a:avLst/>
          </a:prstGeom>
          <a:noFill/>
          <a:ln w="9525">
            <a:noFill/>
            <a:miter lim="800000"/>
            <a:headEnd/>
            <a:tailEnd/>
          </a:ln>
        </p:spPr>
        <p:txBody>
          <a:bodyPr wrap="square">
            <a:spAutoFit/>
          </a:bodyPr>
          <a:lstStyle/>
          <a:p>
            <a:pPr>
              <a:defRPr/>
            </a:pPr>
            <a:r>
              <a:rPr lang="en-US" altLang="ja-JP" sz="4000" b="1" dirty="0" err="1">
                <a:latin typeface="Calibri" pitchFamily="34" charset="0"/>
              </a:rPr>
              <a:t>Herramientas</a:t>
            </a:r>
            <a:r>
              <a:rPr lang="en-US" altLang="ja-JP" sz="4000" b="1" dirty="0">
                <a:latin typeface="Calibri" pitchFamily="34" charset="0"/>
              </a:rPr>
              <a:t>:</a:t>
            </a:r>
          </a:p>
        </p:txBody>
      </p:sp>
    </p:spTree>
    <p:extLst>
      <p:ext uri="{BB962C8B-B14F-4D97-AF65-F5344CB8AC3E}">
        <p14:creationId xmlns:p14="http://schemas.microsoft.com/office/powerpoint/2010/main" val="654343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Freeform 1027"/>
          <p:cNvSpPr>
            <a:spLocks/>
          </p:cNvSpPr>
          <p:nvPr/>
        </p:nvSpPr>
        <p:spPr bwMode="auto">
          <a:xfrm flipH="1">
            <a:off x="4845050" y="277814"/>
            <a:ext cx="6350" cy="3175"/>
          </a:xfrm>
          <a:custGeom>
            <a:avLst/>
            <a:gdLst>
              <a:gd name="T0" fmla="*/ 0 w 12"/>
              <a:gd name="T1" fmla="*/ 0 h 9"/>
              <a:gd name="T2" fmla="*/ 2147483647 w 12"/>
              <a:gd name="T3" fmla="*/ 2147483647 h 9"/>
              <a:gd name="T4" fmla="*/ 2147483647 w 12"/>
              <a:gd name="T5" fmla="*/ 2147483647 h 9"/>
              <a:gd name="T6" fmla="*/ 0 w 12"/>
              <a:gd name="T7" fmla="*/ 0 h 9"/>
              <a:gd name="T8" fmla="*/ 0 w 12"/>
              <a:gd name="T9" fmla="*/ 0 h 9"/>
              <a:gd name="T10" fmla="*/ 0 60000 65536"/>
              <a:gd name="T11" fmla="*/ 0 60000 65536"/>
              <a:gd name="T12" fmla="*/ 0 60000 65536"/>
              <a:gd name="T13" fmla="*/ 0 60000 65536"/>
              <a:gd name="T14" fmla="*/ 0 60000 65536"/>
              <a:gd name="T15" fmla="*/ 0 w 12"/>
              <a:gd name="T16" fmla="*/ 0 h 9"/>
              <a:gd name="T17" fmla="*/ 12 w 12"/>
              <a:gd name="T18" fmla="*/ 9 h 9"/>
            </a:gdLst>
            <a:ahLst/>
            <a:cxnLst>
              <a:cxn ang="T10">
                <a:pos x="T0" y="T1"/>
              </a:cxn>
              <a:cxn ang="T11">
                <a:pos x="T2" y="T3"/>
              </a:cxn>
              <a:cxn ang="T12">
                <a:pos x="T4" y="T5"/>
              </a:cxn>
              <a:cxn ang="T13">
                <a:pos x="T6" y="T7"/>
              </a:cxn>
              <a:cxn ang="T14">
                <a:pos x="T8" y="T9"/>
              </a:cxn>
            </a:cxnLst>
            <a:rect l="T15" t="T16" r="T17" b="T18"/>
            <a:pathLst>
              <a:path w="12" h="9">
                <a:moveTo>
                  <a:pt x="0" y="0"/>
                </a:moveTo>
                <a:lnTo>
                  <a:pt x="12" y="1"/>
                </a:lnTo>
                <a:lnTo>
                  <a:pt x="10"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a:p>
        </p:txBody>
      </p:sp>
      <p:grpSp>
        <p:nvGrpSpPr>
          <p:cNvPr id="2" name="Group 1028"/>
          <p:cNvGrpSpPr>
            <a:grpSpLocks/>
          </p:cNvGrpSpPr>
          <p:nvPr/>
        </p:nvGrpSpPr>
        <p:grpSpPr bwMode="auto">
          <a:xfrm>
            <a:off x="3155951" y="2386060"/>
            <a:ext cx="5880100" cy="2597340"/>
            <a:chOff x="2289" y="2727"/>
            <a:chExt cx="2984" cy="609"/>
          </a:xfrm>
        </p:grpSpPr>
        <p:sp>
          <p:nvSpPr>
            <p:cNvPr id="139274" name="Text Box 1029"/>
            <p:cNvSpPr txBox="1">
              <a:spLocks noChangeArrowheads="1"/>
            </p:cNvSpPr>
            <p:nvPr/>
          </p:nvSpPr>
          <p:spPr bwMode="auto">
            <a:xfrm>
              <a:off x="2289" y="2727"/>
              <a:ext cx="2115" cy="599"/>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
                  <a:schemeClr val="hlink"/>
                </a:buClr>
              </a:pPr>
              <a:endParaRPr lang="es-ES" altLang="en-US" sz="3200" b="1" dirty="0">
                <a:latin typeface="+mn-lt"/>
                <a:cs typeface="Arial"/>
              </a:endParaRPr>
            </a:p>
            <a:p>
              <a:pPr algn="ctr" eaLnBrk="1" hangingPunct="1">
                <a:spcBef>
                  <a:spcPct val="50000"/>
                </a:spcBef>
                <a:buClr>
                  <a:schemeClr val="hlink"/>
                </a:buClr>
              </a:pPr>
              <a:r>
                <a:rPr lang="es-ES" altLang="en-US" sz="3200" b="1" dirty="0">
                  <a:latin typeface="+mn-lt"/>
                  <a:cs typeface="Arial"/>
                </a:rPr>
                <a:t>Es el CLIENTE el que tira del flujo
</a:t>
              </a:r>
              <a:endParaRPr lang="en-US" altLang="en-US" sz="3200" b="1" dirty="0">
                <a:latin typeface="+mn-lt"/>
                <a:cs typeface="Arial"/>
              </a:endParaRPr>
            </a:p>
          </p:txBody>
        </p:sp>
        <p:sp>
          <p:nvSpPr>
            <p:cNvPr id="139275" name="Line 1031"/>
            <p:cNvSpPr>
              <a:spLocks noChangeShapeType="1"/>
            </p:cNvSpPr>
            <p:nvPr/>
          </p:nvSpPr>
          <p:spPr bwMode="auto">
            <a:xfrm>
              <a:off x="4398" y="3114"/>
              <a:ext cx="186" cy="0"/>
            </a:xfrm>
            <a:prstGeom prst="line">
              <a:avLst/>
            </a:prstGeom>
            <a:noFill/>
            <a:ln w="952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pt-PT" sz="2800"/>
            </a:p>
          </p:txBody>
        </p:sp>
        <p:grpSp>
          <p:nvGrpSpPr>
            <p:cNvPr id="139276" name="Group 1032"/>
            <p:cNvGrpSpPr>
              <a:grpSpLocks/>
            </p:cNvGrpSpPr>
            <p:nvPr/>
          </p:nvGrpSpPr>
          <p:grpSpPr bwMode="auto">
            <a:xfrm>
              <a:off x="4502" y="2934"/>
              <a:ext cx="771" cy="402"/>
              <a:chOff x="2665" y="878"/>
              <a:chExt cx="525" cy="212"/>
            </a:xfrm>
          </p:grpSpPr>
          <p:sp>
            <p:nvSpPr>
              <p:cNvPr id="139277" name="Freeform 1033"/>
              <p:cNvSpPr>
                <a:spLocks/>
              </p:cNvSpPr>
              <p:nvPr/>
            </p:nvSpPr>
            <p:spPr bwMode="auto">
              <a:xfrm>
                <a:off x="2665" y="884"/>
                <a:ext cx="525" cy="206"/>
              </a:xfrm>
              <a:custGeom>
                <a:avLst/>
                <a:gdLst>
                  <a:gd name="T0" fmla="*/ 1 w 1050"/>
                  <a:gd name="T1" fmla="*/ 1 h 412"/>
                  <a:gd name="T2" fmla="*/ 1 w 1050"/>
                  <a:gd name="T3" fmla="*/ 1 h 412"/>
                  <a:gd name="T4" fmla="*/ 1 w 1050"/>
                  <a:gd name="T5" fmla="*/ 1 h 412"/>
                  <a:gd name="T6" fmla="*/ 1 w 1050"/>
                  <a:gd name="T7" fmla="*/ 1 h 412"/>
                  <a:gd name="T8" fmla="*/ 1 w 1050"/>
                  <a:gd name="T9" fmla="*/ 1 h 412"/>
                  <a:gd name="T10" fmla="*/ 1 w 1050"/>
                  <a:gd name="T11" fmla="*/ 1 h 412"/>
                  <a:gd name="T12" fmla="*/ 1 w 1050"/>
                  <a:gd name="T13" fmla="*/ 1 h 412"/>
                  <a:gd name="T14" fmla="*/ 1 w 1050"/>
                  <a:gd name="T15" fmla="*/ 1 h 412"/>
                  <a:gd name="T16" fmla="*/ 1 w 1050"/>
                  <a:gd name="T17" fmla="*/ 1 h 412"/>
                  <a:gd name="T18" fmla="*/ 1 w 1050"/>
                  <a:gd name="T19" fmla="*/ 1 h 412"/>
                  <a:gd name="T20" fmla="*/ 1 w 1050"/>
                  <a:gd name="T21" fmla="*/ 1 h 412"/>
                  <a:gd name="T22" fmla="*/ 1 w 1050"/>
                  <a:gd name="T23" fmla="*/ 1 h 412"/>
                  <a:gd name="T24" fmla="*/ 1 w 1050"/>
                  <a:gd name="T25" fmla="*/ 1 h 412"/>
                  <a:gd name="T26" fmla="*/ 1 w 1050"/>
                  <a:gd name="T27" fmla="*/ 1 h 412"/>
                  <a:gd name="T28" fmla="*/ 1 w 1050"/>
                  <a:gd name="T29" fmla="*/ 1 h 412"/>
                  <a:gd name="T30" fmla="*/ 1 w 1050"/>
                  <a:gd name="T31" fmla="*/ 1 h 412"/>
                  <a:gd name="T32" fmla="*/ 1 w 1050"/>
                  <a:gd name="T33" fmla="*/ 1 h 412"/>
                  <a:gd name="T34" fmla="*/ 1 w 1050"/>
                  <a:gd name="T35" fmla="*/ 1 h 412"/>
                  <a:gd name="T36" fmla="*/ 1 w 1050"/>
                  <a:gd name="T37" fmla="*/ 1 h 412"/>
                  <a:gd name="T38" fmla="*/ 1 w 1050"/>
                  <a:gd name="T39" fmla="*/ 1 h 412"/>
                  <a:gd name="T40" fmla="*/ 1 w 1050"/>
                  <a:gd name="T41" fmla="*/ 1 h 412"/>
                  <a:gd name="T42" fmla="*/ 1 w 1050"/>
                  <a:gd name="T43" fmla="*/ 1 h 412"/>
                  <a:gd name="T44" fmla="*/ 1 w 1050"/>
                  <a:gd name="T45" fmla="*/ 1 h 412"/>
                  <a:gd name="T46" fmla="*/ 1 w 1050"/>
                  <a:gd name="T47" fmla="*/ 1 h 412"/>
                  <a:gd name="T48" fmla="*/ 1 w 1050"/>
                  <a:gd name="T49" fmla="*/ 1 h 412"/>
                  <a:gd name="T50" fmla="*/ 1 w 1050"/>
                  <a:gd name="T51" fmla="*/ 1 h 412"/>
                  <a:gd name="T52" fmla="*/ 1 w 1050"/>
                  <a:gd name="T53" fmla="*/ 1 h 412"/>
                  <a:gd name="T54" fmla="*/ 1 w 1050"/>
                  <a:gd name="T55" fmla="*/ 1 h 412"/>
                  <a:gd name="T56" fmla="*/ 1 w 1050"/>
                  <a:gd name="T57" fmla="*/ 1 h 412"/>
                  <a:gd name="T58" fmla="*/ 1 w 1050"/>
                  <a:gd name="T59" fmla="*/ 1 h 412"/>
                  <a:gd name="T60" fmla="*/ 1 w 1050"/>
                  <a:gd name="T61" fmla="*/ 1 h 412"/>
                  <a:gd name="T62" fmla="*/ 1 w 1050"/>
                  <a:gd name="T63" fmla="*/ 1 h 412"/>
                  <a:gd name="T64" fmla="*/ 1 w 1050"/>
                  <a:gd name="T65" fmla="*/ 1 h 412"/>
                  <a:gd name="T66" fmla="*/ 1 w 1050"/>
                  <a:gd name="T67" fmla="*/ 1 h 412"/>
                  <a:gd name="T68" fmla="*/ 1 w 1050"/>
                  <a:gd name="T69" fmla="*/ 1 h 412"/>
                  <a:gd name="T70" fmla="*/ 1 w 1050"/>
                  <a:gd name="T71" fmla="*/ 1 h 412"/>
                  <a:gd name="T72" fmla="*/ 1 w 1050"/>
                  <a:gd name="T73" fmla="*/ 1 h 412"/>
                  <a:gd name="T74" fmla="*/ 1 w 1050"/>
                  <a:gd name="T75" fmla="*/ 1 h 412"/>
                  <a:gd name="T76" fmla="*/ 1 w 1050"/>
                  <a:gd name="T77" fmla="*/ 1 h 412"/>
                  <a:gd name="T78" fmla="*/ 1 w 1050"/>
                  <a:gd name="T79" fmla="*/ 1 h 412"/>
                  <a:gd name="T80" fmla="*/ 1 w 1050"/>
                  <a:gd name="T81" fmla="*/ 1 h 412"/>
                  <a:gd name="T82" fmla="*/ 1 w 1050"/>
                  <a:gd name="T83" fmla="*/ 0 h 412"/>
                  <a:gd name="T84" fmla="*/ 1 w 1050"/>
                  <a:gd name="T85" fmla="*/ 1 h 412"/>
                  <a:gd name="T86" fmla="*/ 1 w 1050"/>
                  <a:gd name="T87" fmla="*/ 1 h 412"/>
                  <a:gd name="T88" fmla="*/ 1 w 1050"/>
                  <a:gd name="T89" fmla="*/ 1 h 412"/>
                  <a:gd name="T90" fmla="*/ 1 w 1050"/>
                  <a:gd name="T91" fmla="*/ 1 h 412"/>
                  <a:gd name="T92" fmla="*/ 1 w 1050"/>
                  <a:gd name="T93" fmla="*/ 1 h 412"/>
                  <a:gd name="T94" fmla="*/ 1 w 1050"/>
                  <a:gd name="T95" fmla="*/ 1 h 412"/>
                  <a:gd name="T96" fmla="*/ 1 w 1050"/>
                  <a:gd name="T97" fmla="*/ 1 h 412"/>
                  <a:gd name="T98" fmla="*/ 1 w 1050"/>
                  <a:gd name="T99" fmla="*/ 1 h 412"/>
                  <a:gd name="T100" fmla="*/ 1 w 1050"/>
                  <a:gd name="T101" fmla="*/ 1 h 412"/>
                  <a:gd name="T102" fmla="*/ 1 w 1050"/>
                  <a:gd name="T103" fmla="*/ 1 h 412"/>
                  <a:gd name="T104" fmla="*/ 1 w 1050"/>
                  <a:gd name="T105" fmla="*/ 1 h 412"/>
                  <a:gd name="T106" fmla="*/ 1 w 1050"/>
                  <a:gd name="T107" fmla="*/ 1 h 412"/>
                  <a:gd name="T108" fmla="*/ 1 w 1050"/>
                  <a:gd name="T109" fmla="*/ 1 h 412"/>
                  <a:gd name="T110" fmla="*/ 1 w 1050"/>
                  <a:gd name="T111" fmla="*/ 1 h 412"/>
                  <a:gd name="T112" fmla="*/ 1 w 1050"/>
                  <a:gd name="T113" fmla="*/ 1 h 412"/>
                  <a:gd name="T114" fmla="*/ 1 w 1050"/>
                  <a:gd name="T115" fmla="*/ 1 h 412"/>
                  <a:gd name="T116" fmla="*/ 1 w 1050"/>
                  <a:gd name="T117" fmla="*/ 1 h 412"/>
                  <a:gd name="T118" fmla="*/ 1 w 1050"/>
                  <a:gd name="T119" fmla="*/ 1 h 412"/>
                  <a:gd name="T120" fmla="*/ 1 w 1050"/>
                  <a:gd name="T121" fmla="*/ 1 h 4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50"/>
                  <a:gd name="T184" fmla="*/ 0 h 412"/>
                  <a:gd name="T185" fmla="*/ 1050 w 1050"/>
                  <a:gd name="T186" fmla="*/ 412 h 4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50" h="412">
                    <a:moveTo>
                      <a:pt x="673" y="350"/>
                    </a:moveTo>
                    <a:lnTo>
                      <a:pt x="589" y="356"/>
                    </a:lnTo>
                    <a:lnTo>
                      <a:pt x="514" y="357"/>
                    </a:lnTo>
                    <a:lnTo>
                      <a:pt x="505" y="356"/>
                    </a:lnTo>
                    <a:lnTo>
                      <a:pt x="485" y="356"/>
                    </a:lnTo>
                    <a:lnTo>
                      <a:pt x="411" y="357"/>
                    </a:lnTo>
                    <a:lnTo>
                      <a:pt x="390" y="356"/>
                    </a:lnTo>
                    <a:lnTo>
                      <a:pt x="294" y="357"/>
                    </a:lnTo>
                    <a:lnTo>
                      <a:pt x="255" y="354"/>
                    </a:lnTo>
                    <a:lnTo>
                      <a:pt x="156" y="353"/>
                    </a:lnTo>
                    <a:lnTo>
                      <a:pt x="164" y="327"/>
                    </a:lnTo>
                    <a:lnTo>
                      <a:pt x="167" y="301"/>
                    </a:lnTo>
                    <a:lnTo>
                      <a:pt x="167" y="283"/>
                    </a:lnTo>
                    <a:lnTo>
                      <a:pt x="167" y="275"/>
                    </a:lnTo>
                    <a:lnTo>
                      <a:pt x="172" y="270"/>
                    </a:lnTo>
                    <a:lnTo>
                      <a:pt x="181" y="267"/>
                    </a:lnTo>
                    <a:lnTo>
                      <a:pt x="192" y="265"/>
                    </a:lnTo>
                    <a:lnTo>
                      <a:pt x="203" y="262"/>
                    </a:lnTo>
                    <a:lnTo>
                      <a:pt x="215" y="261"/>
                    </a:lnTo>
                    <a:lnTo>
                      <a:pt x="225" y="260"/>
                    </a:lnTo>
                    <a:lnTo>
                      <a:pt x="232" y="260"/>
                    </a:lnTo>
                    <a:lnTo>
                      <a:pt x="234" y="260"/>
                    </a:lnTo>
                    <a:lnTo>
                      <a:pt x="218" y="268"/>
                    </a:lnTo>
                    <a:lnTo>
                      <a:pt x="238" y="311"/>
                    </a:lnTo>
                    <a:lnTo>
                      <a:pt x="238" y="322"/>
                    </a:lnTo>
                    <a:lnTo>
                      <a:pt x="247" y="335"/>
                    </a:lnTo>
                    <a:lnTo>
                      <a:pt x="249" y="341"/>
                    </a:lnTo>
                    <a:lnTo>
                      <a:pt x="252" y="343"/>
                    </a:lnTo>
                    <a:lnTo>
                      <a:pt x="254" y="345"/>
                    </a:lnTo>
                    <a:lnTo>
                      <a:pt x="255" y="345"/>
                    </a:lnTo>
                    <a:lnTo>
                      <a:pt x="255" y="354"/>
                    </a:lnTo>
                    <a:lnTo>
                      <a:pt x="294" y="357"/>
                    </a:lnTo>
                    <a:lnTo>
                      <a:pt x="293" y="351"/>
                    </a:lnTo>
                    <a:lnTo>
                      <a:pt x="298" y="343"/>
                    </a:lnTo>
                    <a:lnTo>
                      <a:pt x="298" y="337"/>
                    </a:lnTo>
                    <a:lnTo>
                      <a:pt x="298" y="322"/>
                    </a:lnTo>
                    <a:lnTo>
                      <a:pt x="294" y="304"/>
                    </a:lnTo>
                    <a:lnTo>
                      <a:pt x="286" y="288"/>
                    </a:lnTo>
                    <a:lnTo>
                      <a:pt x="281" y="261"/>
                    </a:lnTo>
                    <a:lnTo>
                      <a:pt x="283" y="260"/>
                    </a:lnTo>
                    <a:lnTo>
                      <a:pt x="286" y="258"/>
                    </a:lnTo>
                    <a:lnTo>
                      <a:pt x="291" y="255"/>
                    </a:lnTo>
                    <a:lnTo>
                      <a:pt x="298" y="252"/>
                    </a:lnTo>
                    <a:lnTo>
                      <a:pt x="305" y="249"/>
                    </a:lnTo>
                    <a:lnTo>
                      <a:pt x="311" y="246"/>
                    </a:lnTo>
                    <a:lnTo>
                      <a:pt x="318" y="245"/>
                    </a:lnTo>
                    <a:lnTo>
                      <a:pt x="325" y="245"/>
                    </a:lnTo>
                    <a:lnTo>
                      <a:pt x="329" y="242"/>
                    </a:lnTo>
                    <a:lnTo>
                      <a:pt x="337" y="232"/>
                    </a:lnTo>
                    <a:lnTo>
                      <a:pt x="346" y="222"/>
                    </a:lnTo>
                    <a:lnTo>
                      <a:pt x="352" y="212"/>
                    </a:lnTo>
                    <a:lnTo>
                      <a:pt x="355" y="211"/>
                    </a:lnTo>
                    <a:lnTo>
                      <a:pt x="364" y="208"/>
                    </a:lnTo>
                    <a:lnTo>
                      <a:pt x="375" y="207"/>
                    </a:lnTo>
                    <a:lnTo>
                      <a:pt x="383" y="208"/>
                    </a:lnTo>
                    <a:lnTo>
                      <a:pt x="392" y="213"/>
                    </a:lnTo>
                    <a:lnTo>
                      <a:pt x="435" y="199"/>
                    </a:lnTo>
                    <a:lnTo>
                      <a:pt x="381" y="244"/>
                    </a:lnTo>
                    <a:lnTo>
                      <a:pt x="379" y="245"/>
                    </a:lnTo>
                    <a:lnTo>
                      <a:pt x="377" y="249"/>
                    </a:lnTo>
                    <a:lnTo>
                      <a:pt x="375" y="254"/>
                    </a:lnTo>
                    <a:lnTo>
                      <a:pt x="374" y="261"/>
                    </a:lnTo>
                    <a:lnTo>
                      <a:pt x="377" y="272"/>
                    </a:lnTo>
                    <a:lnTo>
                      <a:pt x="383" y="297"/>
                    </a:lnTo>
                    <a:lnTo>
                      <a:pt x="389" y="328"/>
                    </a:lnTo>
                    <a:lnTo>
                      <a:pt x="390" y="356"/>
                    </a:lnTo>
                    <a:lnTo>
                      <a:pt x="411" y="357"/>
                    </a:lnTo>
                    <a:lnTo>
                      <a:pt x="417" y="337"/>
                    </a:lnTo>
                    <a:lnTo>
                      <a:pt x="421" y="322"/>
                    </a:lnTo>
                    <a:lnTo>
                      <a:pt x="423" y="312"/>
                    </a:lnTo>
                    <a:lnTo>
                      <a:pt x="423" y="308"/>
                    </a:lnTo>
                    <a:lnTo>
                      <a:pt x="449" y="303"/>
                    </a:lnTo>
                    <a:lnTo>
                      <a:pt x="452" y="305"/>
                    </a:lnTo>
                    <a:lnTo>
                      <a:pt x="458" y="312"/>
                    </a:lnTo>
                    <a:lnTo>
                      <a:pt x="464" y="320"/>
                    </a:lnTo>
                    <a:lnTo>
                      <a:pt x="470" y="329"/>
                    </a:lnTo>
                    <a:lnTo>
                      <a:pt x="476" y="339"/>
                    </a:lnTo>
                    <a:lnTo>
                      <a:pt x="481" y="348"/>
                    </a:lnTo>
                    <a:lnTo>
                      <a:pt x="484" y="353"/>
                    </a:lnTo>
                    <a:lnTo>
                      <a:pt x="485" y="356"/>
                    </a:lnTo>
                    <a:lnTo>
                      <a:pt x="505" y="356"/>
                    </a:lnTo>
                    <a:lnTo>
                      <a:pt x="499" y="314"/>
                    </a:lnTo>
                    <a:lnTo>
                      <a:pt x="493" y="292"/>
                    </a:lnTo>
                    <a:lnTo>
                      <a:pt x="488" y="283"/>
                    </a:lnTo>
                    <a:lnTo>
                      <a:pt x="485" y="282"/>
                    </a:lnTo>
                    <a:lnTo>
                      <a:pt x="483" y="272"/>
                    </a:lnTo>
                    <a:lnTo>
                      <a:pt x="488" y="269"/>
                    </a:lnTo>
                    <a:lnTo>
                      <a:pt x="493" y="266"/>
                    </a:lnTo>
                    <a:lnTo>
                      <a:pt x="502" y="263"/>
                    </a:lnTo>
                    <a:lnTo>
                      <a:pt x="510" y="262"/>
                    </a:lnTo>
                    <a:lnTo>
                      <a:pt x="517" y="261"/>
                    </a:lnTo>
                    <a:lnTo>
                      <a:pt x="522" y="260"/>
                    </a:lnTo>
                    <a:lnTo>
                      <a:pt x="527" y="259"/>
                    </a:lnTo>
                    <a:lnTo>
                      <a:pt x="528" y="259"/>
                    </a:lnTo>
                    <a:lnTo>
                      <a:pt x="537" y="255"/>
                    </a:lnTo>
                    <a:lnTo>
                      <a:pt x="546" y="251"/>
                    </a:lnTo>
                    <a:lnTo>
                      <a:pt x="553" y="244"/>
                    </a:lnTo>
                    <a:lnTo>
                      <a:pt x="559" y="237"/>
                    </a:lnTo>
                    <a:lnTo>
                      <a:pt x="563" y="231"/>
                    </a:lnTo>
                    <a:lnTo>
                      <a:pt x="566" y="225"/>
                    </a:lnTo>
                    <a:lnTo>
                      <a:pt x="567" y="221"/>
                    </a:lnTo>
                    <a:lnTo>
                      <a:pt x="568" y="220"/>
                    </a:lnTo>
                    <a:lnTo>
                      <a:pt x="585" y="224"/>
                    </a:lnTo>
                    <a:lnTo>
                      <a:pt x="599" y="217"/>
                    </a:lnTo>
                    <a:lnTo>
                      <a:pt x="636" y="216"/>
                    </a:lnTo>
                    <a:lnTo>
                      <a:pt x="596" y="242"/>
                    </a:lnTo>
                    <a:lnTo>
                      <a:pt x="528" y="346"/>
                    </a:lnTo>
                    <a:lnTo>
                      <a:pt x="514" y="357"/>
                    </a:lnTo>
                    <a:lnTo>
                      <a:pt x="589" y="356"/>
                    </a:lnTo>
                    <a:lnTo>
                      <a:pt x="589" y="350"/>
                    </a:lnTo>
                    <a:lnTo>
                      <a:pt x="593" y="350"/>
                    </a:lnTo>
                    <a:lnTo>
                      <a:pt x="642" y="267"/>
                    </a:lnTo>
                    <a:lnTo>
                      <a:pt x="661" y="265"/>
                    </a:lnTo>
                    <a:lnTo>
                      <a:pt x="680" y="341"/>
                    </a:lnTo>
                    <a:lnTo>
                      <a:pt x="673" y="350"/>
                    </a:lnTo>
                    <a:lnTo>
                      <a:pt x="674" y="390"/>
                    </a:lnTo>
                    <a:lnTo>
                      <a:pt x="681" y="390"/>
                    </a:lnTo>
                    <a:lnTo>
                      <a:pt x="687" y="391"/>
                    </a:lnTo>
                    <a:lnTo>
                      <a:pt x="694" y="391"/>
                    </a:lnTo>
                    <a:lnTo>
                      <a:pt x="700" y="392"/>
                    </a:lnTo>
                    <a:lnTo>
                      <a:pt x="705" y="394"/>
                    </a:lnTo>
                    <a:lnTo>
                      <a:pt x="711" y="395"/>
                    </a:lnTo>
                    <a:lnTo>
                      <a:pt x="717" y="396"/>
                    </a:lnTo>
                    <a:lnTo>
                      <a:pt x="723" y="397"/>
                    </a:lnTo>
                    <a:lnTo>
                      <a:pt x="725" y="397"/>
                    </a:lnTo>
                    <a:lnTo>
                      <a:pt x="732" y="397"/>
                    </a:lnTo>
                    <a:lnTo>
                      <a:pt x="741" y="398"/>
                    </a:lnTo>
                    <a:lnTo>
                      <a:pt x="753" y="397"/>
                    </a:lnTo>
                    <a:lnTo>
                      <a:pt x="764" y="397"/>
                    </a:lnTo>
                    <a:lnTo>
                      <a:pt x="776" y="395"/>
                    </a:lnTo>
                    <a:lnTo>
                      <a:pt x="784" y="391"/>
                    </a:lnTo>
                    <a:lnTo>
                      <a:pt x="790" y="387"/>
                    </a:lnTo>
                    <a:lnTo>
                      <a:pt x="792" y="387"/>
                    </a:lnTo>
                    <a:lnTo>
                      <a:pt x="798" y="384"/>
                    </a:lnTo>
                    <a:lnTo>
                      <a:pt x="807" y="382"/>
                    </a:lnTo>
                    <a:lnTo>
                      <a:pt x="817" y="380"/>
                    </a:lnTo>
                    <a:lnTo>
                      <a:pt x="829" y="376"/>
                    </a:lnTo>
                    <a:lnTo>
                      <a:pt x="839" y="373"/>
                    </a:lnTo>
                    <a:lnTo>
                      <a:pt x="847" y="368"/>
                    </a:lnTo>
                    <a:lnTo>
                      <a:pt x="852" y="365"/>
                    </a:lnTo>
                    <a:lnTo>
                      <a:pt x="823" y="361"/>
                    </a:lnTo>
                    <a:lnTo>
                      <a:pt x="767" y="351"/>
                    </a:lnTo>
                    <a:lnTo>
                      <a:pt x="729" y="351"/>
                    </a:lnTo>
                    <a:lnTo>
                      <a:pt x="726" y="339"/>
                    </a:lnTo>
                    <a:lnTo>
                      <a:pt x="730" y="336"/>
                    </a:lnTo>
                    <a:lnTo>
                      <a:pt x="723" y="275"/>
                    </a:lnTo>
                    <a:lnTo>
                      <a:pt x="717" y="266"/>
                    </a:lnTo>
                    <a:lnTo>
                      <a:pt x="788" y="242"/>
                    </a:lnTo>
                    <a:lnTo>
                      <a:pt x="803" y="221"/>
                    </a:lnTo>
                    <a:lnTo>
                      <a:pt x="810" y="222"/>
                    </a:lnTo>
                    <a:lnTo>
                      <a:pt x="818" y="223"/>
                    </a:lnTo>
                    <a:lnTo>
                      <a:pt x="828" y="225"/>
                    </a:lnTo>
                    <a:lnTo>
                      <a:pt x="837" y="229"/>
                    </a:lnTo>
                    <a:lnTo>
                      <a:pt x="845" y="234"/>
                    </a:lnTo>
                    <a:lnTo>
                      <a:pt x="853" y="240"/>
                    </a:lnTo>
                    <a:lnTo>
                      <a:pt x="859" y="250"/>
                    </a:lnTo>
                    <a:lnTo>
                      <a:pt x="862" y="261"/>
                    </a:lnTo>
                    <a:lnTo>
                      <a:pt x="863" y="268"/>
                    </a:lnTo>
                    <a:lnTo>
                      <a:pt x="867" y="284"/>
                    </a:lnTo>
                    <a:lnTo>
                      <a:pt x="875" y="306"/>
                    </a:lnTo>
                    <a:lnTo>
                      <a:pt x="890" y="333"/>
                    </a:lnTo>
                    <a:lnTo>
                      <a:pt x="899" y="345"/>
                    </a:lnTo>
                    <a:lnTo>
                      <a:pt x="912" y="358"/>
                    </a:lnTo>
                    <a:lnTo>
                      <a:pt x="927" y="371"/>
                    </a:lnTo>
                    <a:lnTo>
                      <a:pt x="944" y="382"/>
                    </a:lnTo>
                    <a:lnTo>
                      <a:pt x="966" y="394"/>
                    </a:lnTo>
                    <a:lnTo>
                      <a:pt x="990" y="402"/>
                    </a:lnTo>
                    <a:lnTo>
                      <a:pt x="1018" y="409"/>
                    </a:lnTo>
                    <a:lnTo>
                      <a:pt x="1050" y="412"/>
                    </a:lnTo>
                    <a:lnTo>
                      <a:pt x="1050" y="403"/>
                    </a:lnTo>
                    <a:lnTo>
                      <a:pt x="995" y="395"/>
                    </a:lnTo>
                    <a:lnTo>
                      <a:pt x="952" y="377"/>
                    </a:lnTo>
                    <a:lnTo>
                      <a:pt x="920" y="356"/>
                    </a:lnTo>
                    <a:lnTo>
                      <a:pt x="898" y="330"/>
                    </a:lnTo>
                    <a:lnTo>
                      <a:pt x="883" y="306"/>
                    </a:lnTo>
                    <a:lnTo>
                      <a:pt x="875" y="284"/>
                    </a:lnTo>
                    <a:lnTo>
                      <a:pt x="871" y="268"/>
                    </a:lnTo>
                    <a:lnTo>
                      <a:pt x="870" y="261"/>
                    </a:lnTo>
                    <a:lnTo>
                      <a:pt x="867" y="249"/>
                    </a:lnTo>
                    <a:lnTo>
                      <a:pt x="861" y="238"/>
                    </a:lnTo>
                    <a:lnTo>
                      <a:pt x="853" y="230"/>
                    </a:lnTo>
                    <a:lnTo>
                      <a:pt x="845" y="224"/>
                    </a:lnTo>
                    <a:lnTo>
                      <a:pt x="835" y="220"/>
                    </a:lnTo>
                    <a:lnTo>
                      <a:pt x="825" y="216"/>
                    </a:lnTo>
                    <a:lnTo>
                      <a:pt x="817" y="214"/>
                    </a:lnTo>
                    <a:lnTo>
                      <a:pt x="809" y="213"/>
                    </a:lnTo>
                    <a:lnTo>
                      <a:pt x="818" y="200"/>
                    </a:lnTo>
                    <a:lnTo>
                      <a:pt x="820" y="187"/>
                    </a:lnTo>
                    <a:lnTo>
                      <a:pt x="822" y="159"/>
                    </a:lnTo>
                    <a:lnTo>
                      <a:pt x="821" y="121"/>
                    </a:lnTo>
                    <a:lnTo>
                      <a:pt x="813" y="86"/>
                    </a:lnTo>
                    <a:lnTo>
                      <a:pt x="810" y="85"/>
                    </a:lnTo>
                    <a:lnTo>
                      <a:pt x="806" y="83"/>
                    </a:lnTo>
                    <a:lnTo>
                      <a:pt x="798" y="80"/>
                    </a:lnTo>
                    <a:lnTo>
                      <a:pt x="790" y="82"/>
                    </a:lnTo>
                    <a:lnTo>
                      <a:pt x="787" y="76"/>
                    </a:lnTo>
                    <a:lnTo>
                      <a:pt x="791" y="74"/>
                    </a:lnTo>
                    <a:lnTo>
                      <a:pt x="798" y="67"/>
                    </a:lnTo>
                    <a:lnTo>
                      <a:pt x="803" y="54"/>
                    </a:lnTo>
                    <a:lnTo>
                      <a:pt x="805" y="38"/>
                    </a:lnTo>
                    <a:lnTo>
                      <a:pt x="802" y="34"/>
                    </a:lnTo>
                    <a:lnTo>
                      <a:pt x="795" y="25"/>
                    </a:lnTo>
                    <a:lnTo>
                      <a:pt x="786" y="16"/>
                    </a:lnTo>
                    <a:lnTo>
                      <a:pt x="776" y="12"/>
                    </a:lnTo>
                    <a:lnTo>
                      <a:pt x="752" y="22"/>
                    </a:lnTo>
                    <a:lnTo>
                      <a:pt x="748" y="27"/>
                    </a:lnTo>
                    <a:lnTo>
                      <a:pt x="741" y="40"/>
                    </a:lnTo>
                    <a:lnTo>
                      <a:pt x="735" y="59"/>
                    </a:lnTo>
                    <a:lnTo>
                      <a:pt x="734" y="78"/>
                    </a:lnTo>
                    <a:lnTo>
                      <a:pt x="737" y="82"/>
                    </a:lnTo>
                    <a:lnTo>
                      <a:pt x="735" y="82"/>
                    </a:lnTo>
                    <a:lnTo>
                      <a:pt x="731" y="84"/>
                    </a:lnTo>
                    <a:lnTo>
                      <a:pt x="724" y="85"/>
                    </a:lnTo>
                    <a:lnTo>
                      <a:pt x="716" y="87"/>
                    </a:lnTo>
                    <a:lnTo>
                      <a:pt x="708" y="91"/>
                    </a:lnTo>
                    <a:lnTo>
                      <a:pt x="700" y="94"/>
                    </a:lnTo>
                    <a:lnTo>
                      <a:pt x="693" y="98"/>
                    </a:lnTo>
                    <a:lnTo>
                      <a:pt x="688" y="101"/>
                    </a:lnTo>
                    <a:lnTo>
                      <a:pt x="686" y="123"/>
                    </a:lnTo>
                    <a:lnTo>
                      <a:pt x="657" y="166"/>
                    </a:lnTo>
                    <a:lnTo>
                      <a:pt x="599" y="181"/>
                    </a:lnTo>
                    <a:lnTo>
                      <a:pt x="588" y="187"/>
                    </a:lnTo>
                    <a:lnTo>
                      <a:pt x="572" y="186"/>
                    </a:lnTo>
                    <a:lnTo>
                      <a:pt x="573" y="184"/>
                    </a:lnTo>
                    <a:lnTo>
                      <a:pt x="576" y="178"/>
                    </a:lnTo>
                    <a:lnTo>
                      <a:pt x="580" y="170"/>
                    </a:lnTo>
                    <a:lnTo>
                      <a:pt x="586" y="160"/>
                    </a:lnTo>
                    <a:lnTo>
                      <a:pt x="593" y="149"/>
                    </a:lnTo>
                    <a:lnTo>
                      <a:pt x="599" y="140"/>
                    </a:lnTo>
                    <a:lnTo>
                      <a:pt x="605" y="133"/>
                    </a:lnTo>
                    <a:lnTo>
                      <a:pt x="612" y="129"/>
                    </a:lnTo>
                    <a:lnTo>
                      <a:pt x="613" y="126"/>
                    </a:lnTo>
                    <a:lnTo>
                      <a:pt x="616" y="118"/>
                    </a:lnTo>
                    <a:lnTo>
                      <a:pt x="618" y="110"/>
                    </a:lnTo>
                    <a:lnTo>
                      <a:pt x="619" y="102"/>
                    </a:lnTo>
                    <a:lnTo>
                      <a:pt x="624" y="100"/>
                    </a:lnTo>
                    <a:lnTo>
                      <a:pt x="625" y="99"/>
                    </a:lnTo>
                    <a:lnTo>
                      <a:pt x="627" y="95"/>
                    </a:lnTo>
                    <a:lnTo>
                      <a:pt x="627" y="88"/>
                    </a:lnTo>
                    <a:lnTo>
                      <a:pt x="624" y="78"/>
                    </a:lnTo>
                    <a:lnTo>
                      <a:pt x="623" y="75"/>
                    </a:lnTo>
                    <a:lnTo>
                      <a:pt x="620" y="68"/>
                    </a:lnTo>
                    <a:lnTo>
                      <a:pt x="619" y="57"/>
                    </a:lnTo>
                    <a:lnTo>
                      <a:pt x="619" y="47"/>
                    </a:lnTo>
                    <a:lnTo>
                      <a:pt x="619" y="44"/>
                    </a:lnTo>
                    <a:lnTo>
                      <a:pt x="618" y="33"/>
                    </a:lnTo>
                    <a:lnTo>
                      <a:pt x="612" y="22"/>
                    </a:lnTo>
                    <a:lnTo>
                      <a:pt x="599" y="12"/>
                    </a:lnTo>
                    <a:lnTo>
                      <a:pt x="583" y="9"/>
                    </a:lnTo>
                    <a:lnTo>
                      <a:pt x="582" y="7"/>
                    </a:lnTo>
                    <a:lnTo>
                      <a:pt x="578" y="1"/>
                    </a:lnTo>
                    <a:lnTo>
                      <a:pt x="570" y="0"/>
                    </a:lnTo>
                    <a:lnTo>
                      <a:pt x="557" y="8"/>
                    </a:lnTo>
                    <a:lnTo>
                      <a:pt x="555" y="10"/>
                    </a:lnTo>
                    <a:lnTo>
                      <a:pt x="550" y="15"/>
                    </a:lnTo>
                    <a:lnTo>
                      <a:pt x="545" y="23"/>
                    </a:lnTo>
                    <a:lnTo>
                      <a:pt x="545" y="30"/>
                    </a:lnTo>
                    <a:lnTo>
                      <a:pt x="548" y="36"/>
                    </a:lnTo>
                    <a:lnTo>
                      <a:pt x="546" y="41"/>
                    </a:lnTo>
                    <a:lnTo>
                      <a:pt x="546" y="54"/>
                    </a:lnTo>
                    <a:lnTo>
                      <a:pt x="548" y="70"/>
                    </a:lnTo>
                    <a:lnTo>
                      <a:pt x="551" y="84"/>
                    </a:lnTo>
                    <a:lnTo>
                      <a:pt x="506" y="91"/>
                    </a:lnTo>
                    <a:lnTo>
                      <a:pt x="506" y="100"/>
                    </a:lnTo>
                    <a:lnTo>
                      <a:pt x="453" y="149"/>
                    </a:lnTo>
                    <a:lnTo>
                      <a:pt x="385" y="181"/>
                    </a:lnTo>
                    <a:lnTo>
                      <a:pt x="369" y="184"/>
                    </a:lnTo>
                    <a:lnTo>
                      <a:pt x="370" y="182"/>
                    </a:lnTo>
                    <a:lnTo>
                      <a:pt x="374" y="176"/>
                    </a:lnTo>
                    <a:lnTo>
                      <a:pt x="378" y="168"/>
                    </a:lnTo>
                    <a:lnTo>
                      <a:pt x="385" y="158"/>
                    </a:lnTo>
                    <a:lnTo>
                      <a:pt x="391" y="147"/>
                    </a:lnTo>
                    <a:lnTo>
                      <a:pt x="397" y="136"/>
                    </a:lnTo>
                    <a:lnTo>
                      <a:pt x="401" y="124"/>
                    </a:lnTo>
                    <a:lnTo>
                      <a:pt x="404" y="115"/>
                    </a:lnTo>
                    <a:lnTo>
                      <a:pt x="404" y="113"/>
                    </a:lnTo>
                    <a:lnTo>
                      <a:pt x="402" y="106"/>
                    </a:lnTo>
                    <a:lnTo>
                      <a:pt x="398" y="99"/>
                    </a:lnTo>
                    <a:lnTo>
                      <a:pt x="387" y="91"/>
                    </a:lnTo>
                    <a:lnTo>
                      <a:pt x="401" y="74"/>
                    </a:lnTo>
                    <a:lnTo>
                      <a:pt x="413" y="52"/>
                    </a:lnTo>
                    <a:lnTo>
                      <a:pt x="414" y="49"/>
                    </a:lnTo>
                    <a:lnTo>
                      <a:pt x="415" y="42"/>
                    </a:lnTo>
                    <a:lnTo>
                      <a:pt x="414" y="33"/>
                    </a:lnTo>
                    <a:lnTo>
                      <a:pt x="409" y="26"/>
                    </a:lnTo>
                    <a:lnTo>
                      <a:pt x="408" y="25"/>
                    </a:lnTo>
                    <a:lnTo>
                      <a:pt x="406" y="24"/>
                    </a:lnTo>
                    <a:lnTo>
                      <a:pt x="400" y="22"/>
                    </a:lnTo>
                    <a:lnTo>
                      <a:pt x="394" y="19"/>
                    </a:lnTo>
                    <a:lnTo>
                      <a:pt x="385" y="18"/>
                    </a:lnTo>
                    <a:lnTo>
                      <a:pt x="375" y="17"/>
                    </a:lnTo>
                    <a:lnTo>
                      <a:pt x="362" y="17"/>
                    </a:lnTo>
                    <a:lnTo>
                      <a:pt x="348" y="18"/>
                    </a:lnTo>
                    <a:lnTo>
                      <a:pt x="347" y="19"/>
                    </a:lnTo>
                    <a:lnTo>
                      <a:pt x="346" y="21"/>
                    </a:lnTo>
                    <a:lnTo>
                      <a:pt x="346" y="24"/>
                    </a:lnTo>
                    <a:lnTo>
                      <a:pt x="351" y="29"/>
                    </a:lnTo>
                    <a:lnTo>
                      <a:pt x="346" y="38"/>
                    </a:lnTo>
                    <a:lnTo>
                      <a:pt x="346" y="45"/>
                    </a:lnTo>
                    <a:lnTo>
                      <a:pt x="344" y="49"/>
                    </a:lnTo>
                    <a:lnTo>
                      <a:pt x="345" y="69"/>
                    </a:lnTo>
                    <a:lnTo>
                      <a:pt x="302" y="65"/>
                    </a:lnTo>
                    <a:lnTo>
                      <a:pt x="226" y="130"/>
                    </a:lnTo>
                    <a:lnTo>
                      <a:pt x="208" y="146"/>
                    </a:lnTo>
                    <a:lnTo>
                      <a:pt x="129" y="174"/>
                    </a:lnTo>
                    <a:lnTo>
                      <a:pt x="119" y="177"/>
                    </a:lnTo>
                    <a:lnTo>
                      <a:pt x="103" y="176"/>
                    </a:lnTo>
                    <a:lnTo>
                      <a:pt x="86" y="173"/>
                    </a:lnTo>
                    <a:lnTo>
                      <a:pt x="67" y="183"/>
                    </a:lnTo>
                    <a:lnTo>
                      <a:pt x="71" y="206"/>
                    </a:lnTo>
                    <a:lnTo>
                      <a:pt x="99" y="216"/>
                    </a:lnTo>
                    <a:lnTo>
                      <a:pt x="121" y="213"/>
                    </a:lnTo>
                    <a:lnTo>
                      <a:pt x="127" y="208"/>
                    </a:lnTo>
                    <a:lnTo>
                      <a:pt x="132" y="211"/>
                    </a:lnTo>
                    <a:lnTo>
                      <a:pt x="201" y="191"/>
                    </a:lnTo>
                    <a:lnTo>
                      <a:pt x="207" y="181"/>
                    </a:lnTo>
                    <a:lnTo>
                      <a:pt x="216" y="178"/>
                    </a:lnTo>
                    <a:lnTo>
                      <a:pt x="184" y="211"/>
                    </a:lnTo>
                    <a:lnTo>
                      <a:pt x="182" y="222"/>
                    </a:lnTo>
                    <a:lnTo>
                      <a:pt x="117" y="246"/>
                    </a:lnTo>
                    <a:lnTo>
                      <a:pt x="112" y="265"/>
                    </a:lnTo>
                    <a:lnTo>
                      <a:pt x="73" y="342"/>
                    </a:lnTo>
                    <a:lnTo>
                      <a:pt x="71" y="352"/>
                    </a:lnTo>
                    <a:lnTo>
                      <a:pt x="49" y="353"/>
                    </a:lnTo>
                    <a:lnTo>
                      <a:pt x="44" y="358"/>
                    </a:lnTo>
                    <a:lnTo>
                      <a:pt x="0" y="360"/>
                    </a:lnTo>
                    <a:lnTo>
                      <a:pt x="0" y="361"/>
                    </a:lnTo>
                    <a:lnTo>
                      <a:pt x="0" y="364"/>
                    </a:lnTo>
                    <a:lnTo>
                      <a:pt x="1" y="365"/>
                    </a:lnTo>
                    <a:lnTo>
                      <a:pt x="4" y="367"/>
                    </a:lnTo>
                    <a:lnTo>
                      <a:pt x="7" y="371"/>
                    </a:lnTo>
                    <a:lnTo>
                      <a:pt x="12" y="373"/>
                    </a:lnTo>
                    <a:lnTo>
                      <a:pt x="19" y="375"/>
                    </a:lnTo>
                    <a:lnTo>
                      <a:pt x="28" y="379"/>
                    </a:lnTo>
                    <a:lnTo>
                      <a:pt x="40" y="381"/>
                    </a:lnTo>
                    <a:lnTo>
                      <a:pt x="54" y="382"/>
                    </a:lnTo>
                    <a:lnTo>
                      <a:pt x="72" y="384"/>
                    </a:lnTo>
                    <a:lnTo>
                      <a:pt x="94" y="384"/>
                    </a:lnTo>
                    <a:lnTo>
                      <a:pt x="119" y="386"/>
                    </a:lnTo>
                    <a:lnTo>
                      <a:pt x="148" y="384"/>
                    </a:lnTo>
                    <a:lnTo>
                      <a:pt x="181" y="383"/>
                    </a:lnTo>
                    <a:lnTo>
                      <a:pt x="188" y="386"/>
                    </a:lnTo>
                    <a:lnTo>
                      <a:pt x="355" y="384"/>
                    </a:lnTo>
                    <a:lnTo>
                      <a:pt x="358" y="384"/>
                    </a:lnTo>
                    <a:lnTo>
                      <a:pt x="362" y="386"/>
                    </a:lnTo>
                    <a:lnTo>
                      <a:pt x="371" y="387"/>
                    </a:lnTo>
                    <a:lnTo>
                      <a:pt x="382" y="388"/>
                    </a:lnTo>
                    <a:lnTo>
                      <a:pt x="396" y="389"/>
                    </a:lnTo>
                    <a:lnTo>
                      <a:pt x="411" y="390"/>
                    </a:lnTo>
                    <a:lnTo>
                      <a:pt x="428" y="392"/>
                    </a:lnTo>
                    <a:lnTo>
                      <a:pt x="446" y="394"/>
                    </a:lnTo>
                    <a:lnTo>
                      <a:pt x="465" y="396"/>
                    </a:lnTo>
                    <a:lnTo>
                      <a:pt x="484" y="397"/>
                    </a:lnTo>
                    <a:lnTo>
                      <a:pt x="503" y="398"/>
                    </a:lnTo>
                    <a:lnTo>
                      <a:pt x="522" y="399"/>
                    </a:lnTo>
                    <a:lnTo>
                      <a:pt x="540" y="400"/>
                    </a:lnTo>
                    <a:lnTo>
                      <a:pt x="557" y="400"/>
                    </a:lnTo>
                    <a:lnTo>
                      <a:pt x="572" y="400"/>
                    </a:lnTo>
                    <a:lnTo>
                      <a:pt x="585" y="400"/>
                    </a:lnTo>
                    <a:lnTo>
                      <a:pt x="589" y="397"/>
                    </a:lnTo>
                    <a:lnTo>
                      <a:pt x="591" y="397"/>
                    </a:lnTo>
                    <a:lnTo>
                      <a:pt x="596" y="396"/>
                    </a:lnTo>
                    <a:lnTo>
                      <a:pt x="604" y="395"/>
                    </a:lnTo>
                    <a:lnTo>
                      <a:pt x="616" y="394"/>
                    </a:lnTo>
                    <a:lnTo>
                      <a:pt x="628" y="392"/>
                    </a:lnTo>
                    <a:lnTo>
                      <a:pt x="642" y="391"/>
                    </a:lnTo>
                    <a:lnTo>
                      <a:pt x="658" y="390"/>
                    </a:lnTo>
                    <a:lnTo>
                      <a:pt x="674" y="390"/>
                    </a:lnTo>
                    <a:lnTo>
                      <a:pt x="673" y="3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78" name="Freeform 1034"/>
              <p:cNvSpPr>
                <a:spLocks/>
              </p:cNvSpPr>
              <p:nvPr/>
            </p:nvSpPr>
            <p:spPr bwMode="auto">
              <a:xfrm>
                <a:off x="2717" y="965"/>
                <a:ext cx="17" cy="11"/>
              </a:xfrm>
              <a:custGeom>
                <a:avLst/>
                <a:gdLst>
                  <a:gd name="T0" fmla="*/ 0 w 35"/>
                  <a:gd name="T1" fmla="*/ 1 h 22"/>
                  <a:gd name="T2" fmla="*/ 0 w 35"/>
                  <a:gd name="T3" fmla="*/ 0 h 22"/>
                  <a:gd name="T4" fmla="*/ 0 w 35"/>
                  <a:gd name="T5" fmla="*/ 1 h 22"/>
                  <a:gd name="T6" fmla="*/ 0 w 35"/>
                  <a:gd name="T7" fmla="*/ 1 h 22"/>
                  <a:gd name="T8" fmla="*/ 0 w 35"/>
                  <a:gd name="T9" fmla="*/ 1 h 22"/>
                  <a:gd name="T10" fmla="*/ 0 w 35"/>
                  <a:gd name="T11" fmla="*/ 1 h 22"/>
                  <a:gd name="T12" fmla="*/ 0 w 35"/>
                  <a:gd name="T13" fmla="*/ 1 h 22"/>
                  <a:gd name="T14" fmla="*/ 0 60000 65536"/>
                  <a:gd name="T15" fmla="*/ 0 60000 65536"/>
                  <a:gd name="T16" fmla="*/ 0 60000 65536"/>
                  <a:gd name="T17" fmla="*/ 0 60000 65536"/>
                  <a:gd name="T18" fmla="*/ 0 60000 65536"/>
                  <a:gd name="T19" fmla="*/ 0 60000 65536"/>
                  <a:gd name="T20" fmla="*/ 0 60000 65536"/>
                  <a:gd name="T21" fmla="*/ 0 w 35"/>
                  <a:gd name="T22" fmla="*/ 0 h 22"/>
                  <a:gd name="T23" fmla="*/ 35 w 35"/>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22">
                    <a:moveTo>
                      <a:pt x="0" y="6"/>
                    </a:moveTo>
                    <a:lnTo>
                      <a:pt x="8" y="0"/>
                    </a:lnTo>
                    <a:lnTo>
                      <a:pt x="19" y="3"/>
                    </a:lnTo>
                    <a:lnTo>
                      <a:pt x="31" y="4"/>
                    </a:lnTo>
                    <a:lnTo>
                      <a:pt x="35" y="17"/>
                    </a:lnTo>
                    <a:lnTo>
                      <a:pt x="5" y="22"/>
                    </a:lnTo>
                    <a:lnTo>
                      <a:pt x="0" y="6"/>
                    </a:lnTo>
                    <a:close/>
                  </a:path>
                </a:pathLst>
              </a:cu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79" name="Freeform 1035"/>
              <p:cNvSpPr>
                <a:spLocks/>
              </p:cNvSpPr>
              <p:nvPr/>
            </p:nvSpPr>
            <p:spPr bwMode="auto">
              <a:xfrm>
                <a:off x="2739" y="922"/>
                <a:ext cx="80" cy="52"/>
              </a:xfrm>
              <a:custGeom>
                <a:avLst/>
                <a:gdLst>
                  <a:gd name="T0" fmla="*/ 0 w 161"/>
                  <a:gd name="T1" fmla="*/ 1 h 104"/>
                  <a:gd name="T2" fmla="*/ 0 w 161"/>
                  <a:gd name="T3" fmla="*/ 1 h 104"/>
                  <a:gd name="T4" fmla="*/ 0 w 161"/>
                  <a:gd name="T5" fmla="*/ 1 h 104"/>
                  <a:gd name="T6" fmla="*/ 0 w 161"/>
                  <a:gd name="T7" fmla="*/ 1 h 104"/>
                  <a:gd name="T8" fmla="*/ 0 w 161"/>
                  <a:gd name="T9" fmla="*/ 1 h 104"/>
                  <a:gd name="T10" fmla="*/ 0 w 161"/>
                  <a:gd name="T11" fmla="*/ 1 h 104"/>
                  <a:gd name="T12" fmla="*/ 0 w 161"/>
                  <a:gd name="T13" fmla="*/ 1 h 104"/>
                  <a:gd name="T14" fmla="*/ 0 w 161"/>
                  <a:gd name="T15" fmla="*/ 1 h 104"/>
                  <a:gd name="T16" fmla="*/ 0 w 161"/>
                  <a:gd name="T17" fmla="*/ 1 h 104"/>
                  <a:gd name="T18" fmla="*/ 0 w 161"/>
                  <a:gd name="T19" fmla="*/ 1 h 104"/>
                  <a:gd name="T20" fmla="*/ 0 w 161"/>
                  <a:gd name="T21" fmla="*/ 1 h 104"/>
                  <a:gd name="T22" fmla="*/ 0 w 161"/>
                  <a:gd name="T23" fmla="*/ 1 h 104"/>
                  <a:gd name="T24" fmla="*/ 0 w 161"/>
                  <a:gd name="T25" fmla="*/ 1 h 104"/>
                  <a:gd name="T26" fmla="*/ 0 w 161"/>
                  <a:gd name="T27" fmla="*/ 1 h 104"/>
                  <a:gd name="T28" fmla="*/ 0 w 161"/>
                  <a:gd name="T29" fmla="*/ 1 h 104"/>
                  <a:gd name="T30" fmla="*/ 0 w 161"/>
                  <a:gd name="T31" fmla="*/ 1 h 104"/>
                  <a:gd name="T32" fmla="*/ 0 w 161"/>
                  <a:gd name="T33" fmla="*/ 1 h 104"/>
                  <a:gd name="T34" fmla="*/ 0 w 161"/>
                  <a:gd name="T35" fmla="*/ 1 h 104"/>
                  <a:gd name="T36" fmla="*/ 0 w 161"/>
                  <a:gd name="T37" fmla="*/ 1 h 104"/>
                  <a:gd name="T38" fmla="*/ 0 w 161"/>
                  <a:gd name="T39" fmla="*/ 1 h 104"/>
                  <a:gd name="T40" fmla="*/ 0 w 161"/>
                  <a:gd name="T41" fmla="*/ 1 h 104"/>
                  <a:gd name="T42" fmla="*/ 0 w 161"/>
                  <a:gd name="T43" fmla="*/ 1 h 104"/>
                  <a:gd name="T44" fmla="*/ 0 w 161"/>
                  <a:gd name="T45" fmla="*/ 1 h 104"/>
                  <a:gd name="T46" fmla="*/ 0 w 161"/>
                  <a:gd name="T47" fmla="*/ 1 h 104"/>
                  <a:gd name="T48" fmla="*/ 0 w 161"/>
                  <a:gd name="T49" fmla="*/ 1 h 104"/>
                  <a:gd name="T50" fmla="*/ 0 w 161"/>
                  <a:gd name="T51" fmla="*/ 1 h 104"/>
                  <a:gd name="T52" fmla="*/ 0 w 161"/>
                  <a:gd name="T53" fmla="*/ 1 h 104"/>
                  <a:gd name="T54" fmla="*/ 0 w 161"/>
                  <a:gd name="T55" fmla="*/ 1 h 104"/>
                  <a:gd name="T56" fmla="*/ 0 w 161"/>
                  <a:gd name="T57" fmla="*/ 1 h 104"/>
                  <a:gd name="T58" fmla="*/ 0 w 161"/>
                  <a:gd name="T59" fmla="*/ 1 h 104"/>
                  <a:gd name="T60" fmla="*/ 0 w 161"/>
                  <a:gd name="T61" fmla="*/ 1 h 104"/>
                  <a:gd name="T62" fmla="*/ 0 w 161"/>
                  <a:gd name="T63" fmla="*/ 1 h 104"/>
                  <a:gd name="T64" fmla="*/ 0 w 161"/>
                  <a:gd name="T65" fmla="*/ 0 h 104"/>
                  <a:gd name="T66" fmla="*/ 0 w 161"/>
                  <a:gd name="T67" fmla="*/ 1 h 104"/>
                  <a:gd name="T68" fmla="*/ 0 w 161"/>
                  <a:gd name="T69" fmla="*/ 1 h 104"/>
                  <a:gd name="T70" fmla="*/ 0 w 161"/>
                  <a:gd name="T71" fmla="*/ 1 h 104"/>
                  <a:gd name="T72" fmla="*/ 0 w 161"/>
                  <a:gd name="T73" fmla="*/ 1 h 104"/>
                  <a:gd name="T74" fmla="*/ 0 w 161"/>
                  <a:gd name="T75" fmla="*/ 1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1"/>
                  <a:gd name="T115" fmla="*/ 0 h 104"/>
                  <a:gd name="T116" fmla="*/ 161 w 161"/>
                  <a:gd name="T117" fmla="*/ 104 h 1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1" h="104">
                    <a:moveTo>
                      <a:pt x="1" y="88"/>
                    </a:moveTo>
                    <a:lnTo>
                      <a:pt x="0" y="89"/>
                    </a:lnTo>
                    <a:lnTo>
                      <a:pt x="0" y="92"/>
                    </a:lnTo>
                    <a:lnTo>
                      <a:pt x="0" y="98"/>
                    </a:lnTo>
                    <a:lnTo>
                      <a:pt x="5" y="104"/>
                    </a:lnTo>
                    <a:lnTo>
                      <a:pt x="8" y="96"/>
                    </a:lnTo>
                    <a:lnTo>
                      <a:pt x="9" y="96"/>
                    </a:lnTo>
                    <a:lnTo>
                      <a:pt x="12" y="96"/>
                    </a:lnTo>
                    <a:lnTo>
                      <a:pt x="16" y="97"/>
                    </a:lnTo>
                    <a:lnTo>
                      <a:pt x="23" y="97"/>
                    </a:lnTo>
                    <a:lnTo>
                      <a:pt x="30" y="96"/>
                    </a:lnTo>
                    <a:lnTo>
                      <a:pt x="38" y="95"/>
                    </a:lnTo>
                    <a:lnTo>
                      <a:pt x="46" y="91"/>
                    </a:lnTo>
                    <a:lnTo>
                      <a:pt x="55" y="88"/>
                    </a:lnTo>
                    <a:lnTo>
                      <a:pt x="77" y="82"/>
                    </a:lnTo>
                    <a:lnTo>
                      <a:pt x="78" y="82"/>
                    </a:lnTo>
                    <a:lnTo>
                      <a:pt x="82" y="80"/>
                    </a:lnTo>
                    <a:lnTo>
                      <a:pt x="85" y="76"/>
                    </a:lnTo>
                    <a:lnTo>
                      <a:pt x="88" y="67"/>
                    </a:lnTo>
                    <a:lnTo>
                      <a:pt x="104" y="50"/>
                    </a:lnTo>
                    <a:lnTo>
                      <a:pt x="109" y="50"/>
                    </a:lnTo>
                    <a:lnTo>
                      <a:pt x="111" y="49"/>
                    </a:lnTo>
                    <a:lnTo>
                      <a:pt x="115" y="44"/>
                    </a:lnTo>
                    <a:lnTo>
                      <a:pt x="120" y="39"/>
                    </a:lnTo>
                    <a:lnTo>
                      <a:pt x="127" y="35"/>
                    </a:lnTo>
                    <a:lnTo>
                      <a:pt x="129" y="35"/>
                    </a:lnTo>
                    <a:lnTo>
                      <a:pt x="134" y="32"/>
                    </a:lnTo>
                    <a:lnTo>
                      <a:pt x="139" y="30"/>
                    </a:lnTo>
                    <a:lnTo>
                      <a:pt x="146" y="27"/>
                    </a:lnTo>
                    <a:lnTo>
                      <a:pt x="153" y="22"/>
                    </a:lnTo>
                    <a:lnTo>
                      <a:pt x="158" y="16"/>
                    </a:lnTo>
                    <a:lnTo>
                      <a:pt x="161" y="8"/>
                    </a:lnTo>
                    <a:lnTo>
                      <a:pt x="160" y="0"/>
                    </a:lnTo>
                    <a:lnTo>
                      <a:pt x="134" y="20"/>
                    </a:lnTo>
                    <a:lnTo>
                      <a:pt x="113" y="41"/>
                    </a:lnTo>
                    <a:lnTo>
                      <a:pt x="104" y="42"/>
                    </a:lnTo>
                    <a:lnTo>
                      <a:pt x="86" y="58"/>
                    </a:lnTo>
                    <a:lnTo>
                      <a:pt x="1" y="88"/>
                    </a:lnTo>
                    <a:close/>
                  </a:path>
                </a:pathLst>
              </a:custGeom>
              <a:solidFill>
                <a:srgbClr val="33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0" name="Freeform 1036"/>
              <p:cNvSpPr>
                <a:spLocks/>
              </p:cNvSpPr>
              <p:nvPr/>
            </p:nvSpPr>
            <p:spPr bwMode="auto">
              <a:xfrm>
                <a:off x="2824" y="924"/>
                <a:ext cx="3" cy="7"/>
              </a:xfrm>
              <a:custGeom>
                <a:avLst/>
                <a:gdLst>
                  <a:gd name="T0" fmla="*/ 0 w 4"/>
                  <a:gd name="T1" fmla="*/ 0 h 15"/>
                  <a:gd name="T2" fmla="*/ 0 w 4"/>
                  <a:gd name="T3" fmla="*/ 0 h 15"/>
                  <a:gd name="T4" fmla="*/ 1 w 4"/>
                  <a:gd name="T5" fmla="*/ 0 h 15"/>
                  <a:gd name="T6" fmla="*/ 1 w 4"/>
                  <a:gd name="T7" fmla="*/ 0 h 15"/>
                  <a:gd name="T8" fmla="*/ 1 w 4"/>
                  <a:gd name="T9" fmla="*/ 0 h 15"/>
                  <a:gd name="T10" fmla="*/ 2 w 4"/>
                  <a:gd name="T11" fmla="*/ 0 h 15"/>
                  <a:gd name="T12" fmla="*/ 2 w 4"/>
                  <a:gd name="T13" fmla="*/ 0 h 15"/>
                  <a:gd name="T14" fmla="*/ 2 w 4"/>
                  <a:gd name="T15" fmla="*/ 0 h 15"/>
                  <a:gd name="T16" fmla="*/ 0 w 4"/>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
                  <a:gd name="T28" fmla="*/ 0 h 15"/>
                  <a:gd name="T29" fmla="*/ 4 w 4"/>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 h="15">
                    <a:moveTo>
                      <a:pt x="0" y="0"/>
                    </a:moveTo>
                    <a:lnTo>
                      <a:pt x="0" y="2"/>
                    </a:lnTo>
                    <a:lnTo>
                      <a:pt x="1" y="5"/>
                    </a:lnTo>
                    <a:lnTo>
                      <a:pt x="1" y="11"/>
                    </a:lnTo>
                    <a:lnTo>
                      <a:pt x="1" y="15"/>
                    </a:lnTo>
                    <a:lnTo>
                      <a:pt x="2" y="13"/>
                    </a:lnTo>
                    <a:lnTo>
                      <a:pt x="4" y="9"/>
                    </a:lnTo>
                    <a:lnTo>
                      <a:pt x="4" y="4"/>
                    </a:lnTo>
                    <a:lnTo>
                      <a:pt x="0" y="0"/>
                    </a:lnTo>
                    <a:close/>
                  </a:path>
                </a:pathLst>
              </a:custGeom>
              <a:solidFill>
                <a:srgbClr val="33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1" name="Freeform 1037"/>
              <p:cNvSpPr>
                <a:spLocks/>
              </p:cNvSpPr>
              <p:nvPr/>
            </p:nvSpPr>
            <p:spPr bwMode="auto">
              <a:xfrm>
                <a:off x="2776" y="910"/>
                <a:ext cx="100" cy="76"/>
              </a:xfrm>
              <a:custGeom>
                <a:avLst/>
                <a:gdLst>
                  <a:gd name="T0" fmla="*/ 1 w 200"/>
                  <a:gd name="T1" fmla="*/ 1 h 152"/>
                  <a:gd name="T2" fmla="*/ 1 w 200"/>
                  <a:gd name="T3" fmla="*/ 0 h 152"/>
                  <a:gd name="T4" fmla="*/ 1 w 200"/>
                  <a:gd name="T5" fmla="*/ 0 h 152"/>
                  <a:gd name="T6" fmla="*/ 1 w 200"/>
                  <a:gd name="T7" fmla="*/ 0 h 152"/>
                  <a:gd name="T8" fmla="*/ 1 w 200"/>
                  <a:gd name="T9" fmla="*/ 1 h 152"/>
                  <a:gd name="T10" fmla="*/ 1 w 200"/>
                  <a:gd name="T11" fmla="*/ 1 h 152"/>
                  <a:gd name="T12" fmla="*/ 1 w 200"/>
                  <a:gd name="T13" fmla="*/ 1 h 152"/>
                  <a:gd name="T14" fmla="*/ 1 w 200"/>
                  <a:gd name="T15" fmla="*/ 1 h 152"/>
                  <a:gd name="T16" fmla="*/ 1 w 200"/>
                  <a:gd name="T17" fmla="*/ 1 h 152"/>
                  <a:gd name="T18" fmla="*/ 1 w 200"/>
                  <a:gd name="T19" fmla="*/ 1 h 152"/>
                  <a:gd name="T20" fmla="*/ 1 w 200"/>
                  <a:gd name="T21" fmla="*/ 1 h 152"/>
                  <a:gd name="T22" fmla="*/ 1 w 200"/>
                  <a:gd name="T23" fmla="*/ 1 h 152"/>
                  <a:gd name="T24" fmla="*/ 1 w 200"/>
                  <a:gd name="T25" fmla="*/ 1 h 152"/>
                  <a:gd name="T26" fmla="*/ 1 w 200"/>
                  <a:gd name="T27" fmla="*/ 1 h 152"/>
                  <a:gd name="T28" fmla="*/ 1 w 200"/>
                  <a:gd name="T29" fmla="*/ 1 h 152"/>
                  <a:gd name="T30" fmla="*/ 1 w 200"/>
                  <a:gd name="T31" fmla="*/ 1 h 152"/>
                  <a:gd name="T32" fmla="*/ 1 w 200"/>
                  <a:gd name="T33" fmla="*/ 1 h 152"/>
                  <a:gd name="T34" fmla="*/ 1 w 200"/>
                  <a:gd name="T35" fmla="*/ 1 h 152"/>
                  <a:gd name="T36" fmla="*/ 1 w 200"/>
                  <a:gd name="T37" fmla="*/ 1 h 152"/>
                  <a:gd name="T38" fmla="*/ 1 w 200"/>
                  <a:gd name="T39" fmla="*/ 1 h 152"/>
                  <a:gd name="T40" fmla="*/ 1 w 200"/>
                  <a:gd name="T41" fmla="*/ 1 h 152"/>
                  <a:gd name="T42" fmla="*/ 1 w 200"/>
                  <a:gd name="T43" fmla="*/ 1 h 152"/>
                  <a:gd name="T44" fmla="*/ 1 w 200"/>
                  <a:gd name="T45" fmla="*/ 1 h 152"/>
                  <a:gd name="T46" fmla="*/ 1 w 200"/>
                  <a:gd name="T47" fmla="*/ 1 h 152"/>
                  <a:gd name="T48" fmla="*/ 1 w 200"/>
                  <a:gd name="T49" fmla="*/ 1 h 152"/>
                  <a:gd name="T50" fmla="*/ 1 w 200"/>
                  <a:gd name="T51" fmla="*/ 1 h 152"/>
                  <a:gd name="T52" fmla="*/ 1 w 200"/>
                  <a:gd name="T53" fmla="*/ 1 h 152"/>
                  <a:gd name="T54" fmla="*/ 1 w 200"/>
                  <a:gd name="T55" fmla="*/ 1 h 152"/>
                  <a:gd name="T56" fmla="*/ 1 w 200"/>
                  <a:gd name="T57" fmla="*/ 1 h 152"/>
                  <a:gd name="T58" fmla="*/ 1 w 200"/>
                  <a:gd name="T59" fmla="*/ 1 h 152"/>
                  <a:gd name="T60" fmla="*/ 1 w 200"/>
                  <a:gd name="T61" fmla="*/ 1 h 152"/>
                  <a:gd name="T62" fmla="*/ 1 w 200"/>
                  <a:gd name="T63" fmla="*/ 1 h 152"/>
                  <a:gd name="T64" fmla="*/ 1 w 200"/>
                  <a:gd name="T65" fmla="*/ 1 h 152"/>
                  <a:gd name="T66" fmla="*/ 1 w 200"/>
                  <a:gd name="T67" fmla="*/ 1 h 152"/>
                  <a:gd name="T68" fmla="*/ 1 w 200"/>
                  <a:gd name="T69" fmla="*/ 1 h 152"/>
                  <a:gd name="T70" fmla="*/ 1 w 200"/>
                  <a:gd name="T71" fmla="*/ 1 h 152"/>
                  <a:gd name="T72" fmla="*/ 1 w 200"/>
                  <a:gd name="T73" fmla="*/ 1 h 152"/>
                  <a:gd name="T74" fmla="*/ 1 w 200"/>
                  <a:gd name="T75" fmla="*/ 1 h 152"/>
                  <a:gd name="T76" fmla="*/ 0 w 200"/>
                  <a:gd name="T77" fmla="*/ 1 h 152"/>
                  <a:gd name="T78" fmla="*/ 1 w 200"/>
                  <a:gd name="T79" fmla="*/ 1 h 152"/>
                  <a:gd name="T80" fmla="*/ 1 w 200"/>
                  <a:gd name="T81" fmla="*/ 1 h 152"/>
                  <a:gd name="T82" fmla="*/ 1 w 200"/>
                  <a:gd name="T83" fmla="*/ 1 h 152"/>
                  <a:gd name="T84" fmla="*/ 1 w 200"/>
                  <a:gd name="T85" fmla="*/ 1 h 152"/>
                  <a:gd name="T86" fmla="*/ 1 w 200"/>
                  <a:gd name="T87" fmla="*/ 1 h 152"/>
                  <a:gd name="T88" fmla="*/ 1 w 200"/>
                  <a:gd name="T89" fmla="*/ 1 h 152"/>
                  <a:gd name="T90" fmla="*/ 1 w 200"/>
                  <a:gd name="T91" fmla="*/ 1 h 152"/>
                  <a:gd name="T92" fmla="*/ 1 w 200"/>
                  <a:gd name="T93" fmla="*/ 1 h 152"/>
                  <a:gd name="T94" fmla="*/ 1 w 200"/>
                  <a:gd name="T95" fmla="*/ 1 h 152"/>
                  <a:gd name="T96" fmla="*/ 1 w 200"/>
                  <a:gd name="T97" fmla="*/ 1 h 152"/>
                  <a:gd name="T98" fmla="*/ 1 w 200"/>
                  <a:gd name="T99" fmla="*/ 1 h 152"/>
                  <a:gd name="T100" fmla="*/ 1 w 200"/>
                  <a:gd name="T101" fmla="*/ 1 h 152"/>
                  <a:gd name="T102" fmla="*/ 1 w 200"/>
                  <a:gd name="T103" fmla="*/ 1 h 152"/>
                  <a:gd name="T104" fmla="*/ 1 w 200"/>
                  <a:gd name="T105" fmla="*/ 1 h 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0"/>
                  <a:gd name="T160" fmla="*/ 0 h 152"/>
                  <a:gd name="T161" fmla="*/ 200 w 200"/>
                  <a:gd name="T162" fmla="*/ 152 h 1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0" h="152">
                    <a:moveTo>
                      <a:pt x="89" y="20"/>
                    </a:moveTo>
                    <a:lnTo>
                      <a:pt x="106" y="0"/>
                    </a:lnTo>
                    <a:lnTo>
                      <a:pt x="108" y="0"/>
                    </a:lnTo>
                    <a:lnTo>
                      <a:pt x="116" y="0"/>
                    </a:lnTo>
                    <a:lnTo>
                      <a:pt x="128" y="1"/>
                    </a:lnTo>
                    <a:lnTo>
                      <a:pt x="142" y="4"/>
                    </a:lnTo>
                    <a:lnTo>
                      <a:pt x="157" y="8"/>
                    </a:lnTo>
                    <a:lnTo>
                      <a:pt x="172" y="15"/>
                    </a:lnTo>
                    <a:lnTo>
                      <a:pt x="184" y="24"/>
                    </a:lnTo>
                    <a:lnTo>
                      <a:pt x="195" y="37"/>
                    </a:lnTo>
                    <a:lnTo>
                      <a:pt x="199" y="37"/>
                    </a:lnTo>
                    <a:lnTo>
                      <a:pt x="200" y="43"/>
                    </a:lnTo>
                    <a:lnTo>
                      <a:pt x="195" y="41"/>
                    </a:lnTo>
                    <a:lnTo>
                      <a:pt x="187" y="53"/>
                    </a:lnTo>
                    <a:lnTo>
                      <a:pt x="185" y="52"/>
                    </a:lnTo>
                    <a:lnTo>
                      <a:pt x="184" y="50"/>
                    </a:lnTo>
                    <a:lnTo>
                      <a:pt x="182" y="47"/>
                    </a:lnTo>
                    <a:lnTo>
                      <a:pt x="180" y="45"/>
                    </a:lnTo>
                    <a:lnTo>
                      <a:pt x="154" y="85"/>
                    </a:lnTo>
                    <a:lnTo>
                      <a:pt x="149" y="86"/>
                    </a:lnTo>
                    <a:lnTo>
                      <a:pt x="174" y="37"/>
                    </a:lnTo>
                    <a:lnTo>
                      <a:pt x="167" y="36"/>
                    </a:lnTo>
                    <a:lnTo>
                      <a:pt x="137" y="85"/>
                    </a:lnTo>
                    <a:lnTo>
                      <a:pt x="135" y="84"/>
                    </a:lnTo>
                    <a:lnTo>
                      <a:pt x="142" y="65"/>
                    </a:lnTo>
                    <a:lnTo>
                      <a:pt x="123" y="79"/>
                    </a:lnTo>
                    <a:lnTo>
                      <a:pt x="115" y="82"/>
                    </a:lnTo>
                    <a:lnTo>
                      <a:pt x="69" y="142"/>
                    </a:lnTo>
                    <a:lnTo>
                      <a:pt x="61" y="142"/>
                    </a:lnTo>
                    <a:lnTo>
                      <a:pt x="58" y="150"/>
                    </a:lnTo>
                    <a:lnTo>
                      <a:pt x="56" y="150"/>
                    </a:lnTo>
                    <a:lnTo>
                      <a:pt x="55" y="151"/>
                    </a:lnTo>
                    <a:lnTo>
                      <a:pt x="52" y="152"/>
                    </a:lnTo>
                    <a:lnTo>
                      <a:pt x="47" y="152"/>
                    </a:lnTo>
                    <a:lnTo>
                      <a:pt x="41" y="152"/>
                    </a:lnTo>
                    <a:lnTo>
                      <a:pt x="34" y="151"/>
                    </a:lnTo>
                    <a:lnTo>
                      <a:pt x="26" y="149"/>
                    </a:lnTo>
                    <a:lnTo>
                      <a:pt x="18" y="144"/>
                    </a:lnTo>
                    <a:lnTo>
                      <a:pt x="0" y="142"/>
                    </a:lnTo>
                    <a:lnTo>
                      <a:pt x="5" y="138"/>
                    </a:lnTo>
                    <a:lnTo>
                      <a:pt x="14" y="128"/>
                    </a:lnTo>
                    <a:lnTo>
                      <a:pt x="23" y="116"/>
                    </a:lnTo>
                    <a:lnTo>
                      <a:pt x="29" y="105"/>
                    </a:lnTo>
                    <a:lnTo>
                      <a:pt x="39" y="103"/>
                    </a:lnTo>
                    <a:lnTo>
                      <a:pt x="93" y="56"/>
                    </a:lnTo>
                    <a:lnTo>
                      <a:pt x="101" y="55"/>
                    </a:lnTo>
                    <a:lnTo>
                      <a:pt x="105" y="52"/>
                    </a:lnTo>
                    <a:lnTo>
                      <a:pt x="109" y="41"/>
                    </a:lnTo>
                    <a:lnTo>
                      <a:pt x="109" y="28"/>
                    </a:lnTo>
                    <a:lnTo>
                      <a:pt x="100" y="13"/>
                    </a:lnTo>
                    <a:lnTo>
                      <a:pt x="96" y="17"/>
                    </a:lnTo>
                    <a:lnTo>
                      <a:pt x="96" y="22"/>
                    </a:lnTo>
                    <a:lnTo>
                      <a:pt x="89" y="20"/>
                    </a:lnTo>
                    <a:close/>
                  </a:path>
                </a:pathLst>
              </a:custGeom>
              <a:solidFill>
                <a:srgbClr val="33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2" name="Freeform 1038"/>
              <p:cNvSpPr>
                <a:spLocks/>
              </p:cNvSpPr>
              <p:nvPr/>
            </p:nvSpPr>
            <p:spPr bwMode="auto">
              <a:xfrm>
                <a:off x="2852" y="892"/>
                <a:ext cx="13" cy="17"/>
              </a:xfrm>
              <a:custGeom>
                <a:avLst/>
                <a:gdLst>
                  <a:gd name="T0" fmla="*/ 1 w 25"/>
                  <a:gd name="T1" fmla="*/ 0 h 36"/>
                  <a:gd name="T2" fmla="*/ 1 w 25"/>
                  <a:gd name="T3" fmla="*/ 0 h 36"/>
                  <a:gd name="T4" fmla="*/ 1 w 25"/>
                  <a:gd name="T5" fmla="*/ 0 h 36"/>
                  <a:gd name="T6" fmla="*/ 0 w 25"/>
                  <a:gd name="T7" fmla="*/ 0 h 36"/>
                  <a:gd name="T8" fmla="*/ 1 w 25"/>
                  <a:gd name="T9" fmla="*/ 0 h 36"/>
                  <a:gd name="T10" fmla="*/ 1 w 25"/>
                  <a:gd name="T11" fmla="*/ 0 h 36"/>
                  <a:gd name="T12" fmla="*/ 1 w 25"/>
                  <a:gd name="T13" fmla="*/ 0 h 36"/>
                  <a:gd name="T14" fmla="*/ 1 w 25"/>
                  <a:gd name="T15" fmla="*/ 0 h 36"/>
                  <a:gd name="T16" fmla="*/ 1 w 25"/>
                  <a:gd name="T17" fmla="*/ 0 h 36"/>
                  <a:gd name="T18" fmla="*/ 1 w 25"/>
                  <a:gd name="T19" fmla="*/ 0 h 36"/>
                  <a:gd name="T20" fmla="*/ 1 w 25"/>
                  <a:gd name="T21" fmla="*/ 0 h 36"/>
                  <a:gd name="T22" fmla="*/ 1 w 25"/>
                  <a:gd name="T23" fmla="*/ 0 h 36"/>
                  <a:gd name="T24" fmla="*/ 1 w 25"/>
                  <a:gd name="T25" fmla="*/ 0 h 36"/>
                  <a:gd name="T26" fmla="*/ 1 w 25"/>
                  <a:gd name="T27" fmla="*/ 0 h 36"/>
                  <a:gd name="T28" fmla="*/ 1 w 25"/>
                  <a:gd name="T29" fmla="*/ 0 h 36"/>
                  <a:gd name="T30" fmla="*/ 1 w 25"/>
                  <a:gd name="T31" fmla="*/ 0 h 36"/>
                  <a:gd name="T32" fmla="*/ 1 w 25"/>
                  <a:gd name="T33" fmla="*/ 0 h 36"/>
                  <a:gd name="T34" fmla="*/ 1 w 25"/>
                  <a:gd name="T35" fmla="*/ 0 h 36"/>
                  <a:gd name="T36" fmla="*/ 1 w 25"/>
                  <a:gd name="T37" fmla="*/ 0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6"/>
                  <a:gd name="T59" fmla="*/ 25 w 25"/>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6">
                    <a:moveTo>
                      <a:pt x="6" y="0"/>
                    </a:moveTo>
                    <a:lnTo>
                      <a:pt x="2" y="5"/>
                    </a:lnTo>
                    <a:lnTo>
                      <a:pt x="2" y="11"/>
                    </a:lnTo>
                    <a:lnTo>
                      <a:pt x="0" y="16"/>
                    </a:lnTo>
                    <a:lnTo>
                      <a:pt x="1" y="36"/>
                    </a:lnTo>
                    <a:lnTo>
                      <a:pt x="22" y="36"/>
                    </a:lnTo>
                    <a:lnTo>
                      <a:pt x="23" y="32"/>
                    </a:lnTo>
                    <a:lnTo>
                      <a:pt x="25" y="26"/>
                    </a:lnTo>
                    <a:lnTo>
                      <a:pt x="25" y="19"/>
                    </a:lnTo>
                    <a:lnTo>
                      <a:pt x="22" y="15"/>
                    </a:lnTo>
                    <a:lnTo>
                      <a:pt x="21" y="15"/>
                    </a:lnTo>
                    <a:lnTo>
                      <a:pt x="18" y="16"/>
                    </a:lnTo>
                    <a:lnTo>
                      <a:pt x="16" y="19"/>
                    </a:lnTo>
                    <a:lnTo>
                      <a:pt x="15" y="21"/>
                    </a:lnTo>
                    <a:lnTo>
                      <a:pt x="12" y="22"/>
                    </a:lnTo>
                    <a:lnTo>
                      <a:pt x="9" y="12"/>
                    </a:lnTo>
                    <a:lnTo>
                      <a:pt x="13" y="8"/>
                    </a:lnTo>
                    <a:lnTo>
                      <a:pt x="13" y="3"/>
                    </a:lnTo>
                    <a:lnTo>
                      <a:pt x="6" y="0"/>
                    </a:lnTo>
                    <a:close/>
                  </a:path>
                </a:pathLst>
              </a:cu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3" name="Freeform 1039"/>
              <p:cNvSpPr>
                <a:spLocks/>
              </p:cNvSpPr>
              <p:nvPr/>
            </p:nvSpPr>
            <p:spPr bwMode="auto">
              <a:xfrm>
                <a:off x="2853" y="911"/>
                <a:ext cx="14" cy="5"/>
              </a:xfrm>
              <a:custGeom>
                <a:avLst/>
                <a:gdLst>
                  <a:gd name="T0" fmla="*/ 0 w 29"/>
                  <a:gd name="T1" fmla="*/ 0 h 12"/>
                  <a:gd name="T2" fmla="*/ 0 w 29"/>
                  <a:gd name="T3" fmla="*/ 0 h 12"/>
                  <a:gd name="T4" fmla="*/ 0 w 29"/>
                  <a:gd name="T5" fmla="*/ 0 h 12"/>
                  <a:gd name="T6" fmla="*/ 0 w 29"/>
                  <a:gd name="T7" fmla="*/ 0 h 12"/>
                  <a:gd name="T8" fmla="*/ 0 w 29"/>
                  <a:gd name="T9" fmla="*/ 0 h 12"/>
                  <a:gd name="T10" fmla="*/ 0 w 29"/>
                  <a:gd name="T11" fmla="*/ 0 h 12"/>
                  <a:gd name="T12" fmla="*/ 0 w 29"/>
                  <a:gd name="T13" fmla="*/ 0 h 12"/>
                  <a:gd name="T14" fmla="*/ 0 w 29"/>
                  <a:gd name="T15" fmla="*/ 0 h 12"/>
                  <a:gd name="T16" fmla="*/ 0 w 29"/>
                  <a:gd name="T17" fmla="*/ 0 h 12"/>
                  <a:gd name="T18" fmla="*/ 0 w 29"/>
                  <a:gd name="T19" fmla="*/ 0 h 12"/>
                  <a:gd name="T20" fmla="*/ 0 w 29"/>
                  <a:gd name="T21" fmla="*/ 0 h 12"/>
                  <a:gd name="T22" fmla="*/ 0 w 29"/>
                  <a:gd name="T23" fmla="*/ 0 h 12"/>
                  <a:gd name="T24" fmla="*/ 0 w 29"/>
                  <a:gd name="T25" fmla="*/ 0 h 12"/>
                  <a:gd name="T26" fmla="*/ 0 w 29"/>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12"/>
                  <a:gd name="T44" fmla="*/ 29 w 29"/>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12">
                    <a:moveTo>
                      <a:pt x="28" y="12"/>
                    </a:moveTo>
                    <a:lnTo>
                      <a:pt x="28" y="11"/>
                    </a:lnTo>
                    <a:lnTo>
                      <a:pt x="22" y="7"/>
                    </a:lnTo>
                    <a:lnTo>
                      <a:pt x="28" y="8"/>
                    </a:lnTo>
                    <a:lnTo>
                      <a:pt x="23" y="6"/>
                    </a:lnTo>
                    <a:lnTo>
                      <a:pt x="29" y="6"/>
                    </a:lnTo>
                    <a:lnTo>
                      <a:pt x="24" y="4"/>
                    </a:lnTo>
                    <a:lnTo>
                      <a:pt x="29" y="4"/>
                    </a:lnTo>
                    <a:lnTo>
                      <a:pt x="29" y="3"/>
                    </a:lnTo>
                    <a:lnTo>
                      <a:pt x="0" y="0"/>
                    </a:lnTo>
                    <a:lnTo>
                      <a:pt x="4" y="1"/>
                    </a:lnTo>
                    <a:lnTo>
                      <a:pt x="12" y="4"/>
                    </a:lnTo>
                    <a:lnTo>
                      <a:pt x="21" y="8"/>
                    </a:lnTo>
                    <a:lnTo>
                      <a:pt x="2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4" name="Freeform 1040"/>
              <p:cNvSpPr>
                <a:spLocks/>
              </p:cNvSpPr>
              <p:nvPr/>
            </p:nvSpPr>
            <p:spPr bwMode="auto">
              <a:xfrm>
                <a:off x="2719" y="985"/>
                <a:ext cx="79" cy="66"/>
              </a:xfrm>
              <a:custGeom>
                <a:avLst/>
                <a:gdLst>
                  <a:gd name="T0" fmla="*/ 1 w 158"/>
                  <a:gd name="T1" fmla="*/ 1 h 132"/>
                  <a:gd name="T2" fmla="*/ 1 w 158"/>
                  <a:gd name="T3" fmla="*/ 1 h 132"/>
                  <a:gd name="T4" fmla="*/ 1 w 158"/>
                  <a:gd name="T5" fmla="*/ 1 h 132"/>
                  <a:gd name="T6" fmla="*/ 1 w 158"/>
                  <a:gd name="T7" fmla="*/ 0 h 132"/>
                  <a:gd name="T8" fmla="*/ 1 w 158"/>
                  <a:gd name="T9" fmla="*/ 1 h 132"/>
                  <a:gd name="T10" fmla="*/ 1 w 158"/>
                  <a:gd name="T11" fmla="*/ 1 h 132"/>
                  <a:gd name="T12" fmla="*/ 1 w 158"/>
                  <a:gd name="T13" fmla="*/ 1 h 132"/>
                  <a:gd name="T14" fmla="*/ 1 w 158"/>
                  <a:gd name="T15" fmla="*/ 1 h 132"/>
                  <a:gd name="T16" fmla="*/ 1 w 158"/>
                  <a:gd name="T17" fmla="*/ 1 h 132"/>
                  <a:gd name="T18" fmla="*/ 1 w 158"/>
                  <a:gd name="T19" fmla="*/ 1 h 132"/>
                  <a:gd name="T20" fmla="*/ 1 w 158"/>
                  <a:gd name="T21" fmla="*/ 1 h 132"/>
                  <a:gd name="T22" fmla="*/ 1 w 158"/>
                  <a:gd name="T23" fmla="*/ 1 h 132"/>
                  <a:gd name="T24" fmla="*/ 1 w 158"/>
                  <a:gd name="T25" fmla="*/ 1 h 132"/>
                  <a:gd name="T26" fmla="*/ 1 w 158"/>
                  <a:gd name="T27" fmla="*/ 1 h 132"/>
                  <a:gd name="T28" fmla="*/ 1 w 158"/>
                  <a:gd name="T29" fmla="*/ 1 h 132"/>
                  <a:gd name="T30" fmla="*/ 1 w 158"/>
                  <a:gd name="T31" fmla="*/ 1 h 132"/>
                  <a:gd name="T32" fmla="*/ 1 w 158"/>
                  <a:gd name="T33" fmla="*/ 1 h 132"/>
                  <a:gd name="T34" fmla="*/ 1 w 158"/>
                  <a:gd name="T35" fmla="*/ 1 h 132"/>
                  <a:gd name="T36" fmla="*/ 1 w 158"/>
                  <a:gd name="T37" fmla="*/ 1 h 132"/>
                  <a:gd name="T38" fmla="*/ 1 w 158"/>
                  <a:gd name="T39" fmla="*/ 1 h 132"/>
                  <a:gd name="T40" fmla="*/ 1 w 158"/>
                  <a:gd name="T41" fmla="*/ 1 h 132"/>
                  <a:gd name="T42" fmla="*/ 1 w 158"/>
                  <a:gd name="T43" fmla="*/ 1 h 132"/>
                  <a:gd name="T44" fmla="*/ 1 w 158"/>
                  <a:gd name="T45" fmla="*/ 1 h 132"/>
                  <a:gd name="T46" fmla="*/ 1 w 158"/>
                  <a:gd name="T47" fmla="*/ 1 h 132"/>
                  <a:gd name="T48" fmla="*/ 1 w 158"/>
                  <a:gd name="T49" fmla="*/ 1 h 132"/>
                  <a:gd name="T50" fmla="*/ 1 w 158"/>
                  <a:gd name="T51" fmla="*/ 1 h 132"/>
                  <a:gd name="T52" fmla="*/ 1 w 158"/>
                  <a:gd name="T53" fmla="*/ 1 h 132"/>
                  <a:gd name="T54" fmla="*/ 1 w 158"/>
                  <a:gd name="T55" fmla="*/ 1 h 132"/>
                  <a:gd name="T56" fmla="*/ 1 w 158"/>
                  <a:gd name="T57" fmla="*/ 1 h 132"/>
                  <a:gd name="T58" fmla="*/ 1 w 158"/>
                  <a:gd name="T59" fmla="*/ 1 h 132"/>
                  <a:gd name="T60" fmla="*/ 1 w 158"/>
                  <a:gd name="T61" fmla="*/ 1 h 132"/>
                  <a:gd name="T62" fmla="*/ 1 w 158"/>
                  <a:gd name="T63" fmla="*/ 1 h 132"/>
                  <a:gd name="T64" fmla="*/ 1 w 158"/>
                  <a:gd name="T65" fmla="*/ 1 h 132"/>
                  <a:gd name="T66" fmla="*/ 1 w 158"/>
                  <a:gd name="T67" fmla="*/ 1 h 132"/>
                  <a:gd name="T68" fmla="*/ 1 w 158"/>
                  <a:gd name="T69" fmla="*/ 1 h 132"/>
                  <a:gd name="T70" fmla="*/ 1 w 158"/>
                  <a:gd name="T71" fmla="*/ 1 h 132"/>
                  <a:gd name="T72" fmla="*/ 1 w 158"/>
                  <a:gd name="T73" fmla="*/ 1 h 132"/>
                  <a:gd name="T74" fmla="*/ 1 w 158"/>
                  <a:gd name="T75" fmla="*/ 1 h 132"/>
                  <a:gd name="T76" fmla="*/ 1 w 158"/>
                  <a:gd name="T77" fmla="*/ 1 h 132"/>
                  <a:gd name="T78" fmla="*/ 1 w 158"/>
                  <a:gd name="T79" fmla="*/ 1 h 132"/>
                  <a:gd name="T80" fmla="*/ 1 w 158"/>
                  <a:gd name="T81" fmla="*/ 1 h 132"/>
                  <a:gd name="T82" fmla="*/ 1 w 158"/>
                  <a:gd name="T83" fmla="*/ 1 h 132"/>
                  <a:gd name="T84" fmla="*/ 1 w 158"/>
                  <a:gd name="T85" fmla="*/ 1 h 132"/>
                  <a:gd name="T86" fmla="*/ 1 w 158"/>
                  <a:gd name="T87" fmla="*/ 1 h 132"/>
                  <a:gd name="T88" fmla="*/ 1 w 158"/>
                  <a:gd name="T89" fmla="*/ 1 h 132"/>
                  <a:gd name="T90" fmla="*/ 1 w 158"/>
                  <a:gd name="T91" fmla="*/ 1 h 132"/>
                  <a:gd name="T92" fmla="*/ 1 w 158"/>
                  <a:gd name="T93" fmla="*/ 1 h 132"/>
                  <a:gd name="T94" fmla="*/ 1 w 158"/>
                  <a:gd name="T95" fmla="*/ 1 h 132"/>
                  <a:gd name="T96" fmla="*/ 0 w 158"/>
                  <a:gd name="T97" fmla="*/ 1 h 132"/>
                  <a:gd name="T98" fmla="*/ 1 w 158"/>
                  <a:gd name="T99" fmla="*/ 1 h 132"/>
                  <a:gd name="T100" fmla="*/ 1 w 158"/>
                  <a:gd name="T101" fmla="*/ 1 h 132"/>
                  <a:gd name="T102" fmla="*/ 1 w 158"/>
                  <a:gd name="T103" fmla="*/ 1 h 132"/>
                  <a:gd name="T104" fmla="*/ 1 w 158"/>
                  <a:gd name="T105" fmla="*/ 1 h 132"/>
                  <a:gd name="T106" fmla="*/ 1 w 158"/>
                  <a:gd name="T107" fmla="*/ 1 h 132"/>
                  <a:gd name="T108" fmla="*/ 1 w 158"/>
                  <a:gd name="T109" fmla="*/ 1 h 132"/>
                  <a:gd name="T110" fmla="*/ 1 w 158"/>
                  <a:gd name="T111" fmla="*/ 1 h 132"/>
                  <a:gd name="T112" fmla="*/ 1 w 158"/>
                  <a:gd name="T113" fmla="*/ 1 h 132"/>
                  <a:gd name="T114" fmla="*/ 1 w 158"/>
                  <a:gd name="T115" fmla="*/ 1 h 1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58"/>
                  <a:gd name="T175" fmla="*/ 0 h 132"/>
                  <a:gd name="T176" fmla="*/ 158 w 158"/>
                  <a:gd name="T177" fmla="*/ 132 h 1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58" h="132">
                    <a:moveTo>
                      <a:pt x="114" y="2"/>
                    </a:moveTo>
                    <a:lnTo>
                      <a:pt x="115" y="2"/>
                    </a:lnTo>
                    <a:lnTo>
                      <a:pt x="120" y="1"/>
                    </a:lnTo>
                    <a:lnTo>
                      <a:pt x="127" y="0"/>
                    </a:lnTo>
                    <a:lnTo>
                      <a:pt x="135" y="1"/>
                    </a:lnTo>
                    <a:lnTo>
                      <a:pt x="137" y="2"/>
                    </a:lnTo>
                    <a:lnTo>
                      <a:pt x="142" y="4"/>
                    </a:lnTo>
                    <a:lnTo>
                      <a:pt x="149" y="8"/>
                    </a:lnTo>
                    <a:lnTo>
                      <a:pt x="157" y="10"/>
                    </a:lnTo>
                    <a:lnTo>
                      <a:pt x="158" y="14"/>
                    </a:lnTo>
                    <a:lnTo>
                      <a:pt x="157" y="14"/>
                    </a:lnTo>
                    <a:lnTo>
                      <a:pt x="153" y="14"/>
                    </a:lnTo>
                    <a:lnTo>
                      <a:pt x="149" y="12"/>
                    </a:lnTo>
                    <a:lnTo>
                      <a:pt x="143" y="12"/>
                    </a:lnTo>
                    <a:lnTo>
                      <a:pt x="137" y="11"/>
                    </a:lnTo>
                    <a:lnTo>
                      <a:pt x="131" y="11"/>
                    </a:lnTo>
                    <a:lnTo>
                      <a:pt x="127" y="11"/>
                    </a:lnTo>
                    <a:lnTo>
                      <a:pt x="123" y="12"/>
                    </a:lnTo>
                    <a:lnTo>
                      <a:pt x="124" y="23"/>
                    </a:lnTo>
                    <a:lnTo>
                      <a:pt x="119" y="18"/>
                    </a:lnTo>
                    <a:lnTo>
                      <a:pt x="122" y="29"/>
                    </a:lnTo>
                    <a:lnTo>
                      <a:pt x="121" y="31"/>
                    </a:lnTo>
                    <a:lnTo>
                      <a:pt x="120" y="30"/>
                    </a:lnTo>
                    <a:lnTo>
                      <a:pt x="116" y="27"/>
                    </a:lnTo>
                    <a:lnTo>
                      <a:pt x="112" y="25"/>
                    </a:lnTo>
                    <a:lnTo>
                      <a:pt x="107" y="24"/>
                    </a:lnTo>
                    <a:lnTo>
                      <a:pt x="112" y="32"/>
                    </a:lnTo>
                    <a:lnTo>
                      <a:pt x="111" y="38"/>
                    </a:lnTo>
                    <a:lnTo>
                      <a:pt x="100" y="25"/>
                    </a:lnTo>
                    <a:lnTo>
                      <a:pt x="98" y="25"/>
                    </a:lnTo>
                    <a:lnTo>
                      <a:pt x="93" y="25"/>
                    </a:lnTo>
                    <a:lnTo>
                      <a:pt x="88" y="27"/>
                    </a:lnTo>
                    <a:lnTo>
                      <a:pt x="83" y="31"/>
                    </a:lnTo>
                    <a:lnTo>
                      <a:pt x="81" y="33"/>
                    </a:lnTo>
                    <a:lnTo>
                      <a:pt x="75" y="37"/>
                    </a:lnTo>
                    <a:lnTo>
                      <a:pt x="67" y="40"/>
                    </a:lnTo>
                    <a:lnTo>
                      <a:pt x="58" y="40"/>
                    </a:lnTo>
                    <a:lnTo>
                      <a:pt x="59" y="43"/>
                    </a:lnTo>
                    <a:lnTo>
                      <a:pt x="62" y="50"/>
                    </a:lnTo>
                    <a:lnTo>
                      <a:pt x="62" y="57"/>
                    </a:lnTo>
                    <a:lnTo>
                      <a:pt x="61" y="72"/>
                    </a:lnTo>
                    <a:lnTo>
                      <a:pt x="55" y="88"/>
                    </a:lnTo>
                    <a:lnTo>
                      <a:pt x="45" y="98"/>
                    </a:lnTo>
                    <a:lnTo>
                      <a:pt x="43" y="83"/>
                    </a:lnTo>
                    <a:lnTo>
                      <a:pt x="40" y="87"/>
                    </a:lnTo>
                    <a:lnTo>
                      <a:pt x="32" y="99"/>
                    </a:lnTo>
                    <a:lnTo>
                      <a:pt x="24" y="115"/>
                    </a:lnTo>
                    <a:lnTo>
                      <a:pt x="15" y="132"/>
                    </a:lnTo>
                    <a:lnTo>
                      <a:pt x="0" y="132"/>
                    </a:lnTo>
                    <a:lnTo>
                      <a:pt x="2" y="129"/>
                    </a:lnTo>
                    <a:lnTo>
                      <a:pt x="8" y="121"/>
                    </a:lnTo>
                    <a:lnTo>
                      <a:pt x="13" y="110"/>
                    </a:lnTo>
                    <a:lnTo>
                      <a:pt x="15" y="100"/>
                    </a:lnTo>
                    <a:lnTo>
                      <a:pt x="18" y="93"/>
                    </a:lnTo>
                    <a:lnTo>
                      <a:pt x="28" y="75"/>
                    </a:lnTo>
                    <a:lnTo>
                      <a:pt x="37" y="52"/>
                    </a:lnTo>
                    <a:lnTo>
                      <a:pt x="41" y="30"/>
                    </a:lnTo>
                    <a:lnTo>
                      <a:pt x="114" y="2"/>
                    </a:lnTo>
                    <a:close/>
                  </a:path>
                </a:pathLst>
              </a:custGeom>
              <a:solidFill>
                <a:srgbClr val="33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5" name="Freeform 1041"/>
              <p:cNvSpPr>
                <a:spLocks/>
              </p:cNvSpPr>
              <p:nvPr/>
            </p:nvSpPr>
            <p:spPr bwMode="auto">
              <a:xfrm>
                <a:off x="2868" y="930"/>
                <a:ext cx="69" cy="47"/>
              </a:xfrm>
              <a:custGeom>
                <a:avLst/>
                <a:gdLst>
                  <a:gd name="T0" fmla="*/ 0 w 137"/>
                  <a:gd name="T1" fmla="*/ 0 h 95"/>
                  <a:gd name="T2" fmla="*/ 0 w 137"/>
                  <a:gd name="T3" fmla="*/ 0 h 95"/>
                  <a:gd name="T4" fmla="*/ 1 w 137"/>
                  <a:gd name="T5" fmla="*/ 0 h 95"/>
                  <a:gd name="T6" fmla="*/ 1 w 137"/>
                  <a:gd name="T7" fmla="*/ 0 h 95"/>
                  <a:gd name="T8" fmla="*/ 1 w 137"/>
                  <a:gd name="T9" fmla="*/ 0 h 95"/>
                  <a:gd name="T10" fmla="*/ 1 w 137"/>
                  <a:gd name="T11" fmla="*/ 0 h 95"/>
                  <a:gd name="T12" fmla="*/ 1 w 137"/>
                  <a:gd name="T13" fmla="*/ 0 h 95"/>
                  <a:gd name="T14" fmla="*/ 1 w 137"/>
                  <a:gd name="T15" fmla="*/ 0 h 95"/>
                  <a:gd name="T16" fmla="*/ 1 w 137"/>
                  <a:gd name="T17" fmla="*/ 0 h 95"/>
                  <a:gd name="T18" fmla="*/ 1 w 137"/>
                  <a:gd name="T19" fmla="*/ 0 h 95"/>
                  <a:gd name="T20" fmla="*/ 1 w 137"/>
                  <a:gd name="T21" fmla="*/ 0 h 95"/>
                  <a:gd name="T22" fmla="*/ 1 w 137"/>
                  <a:gd name="T23" fmla="*/ 0 h 95"/>
                  <a:gd name="T24" fmla="*/ 1 w 137"/>
                  <a:gd name="T25" fmla="*/ 0 h 95"/>
                  <a:gd name="T26" fmla="*/ 1 w 137"/>
                  <a:gd name="T27" fmla="*/ 0 h 95"/>
                  <a:gd name="T28" fmla="*/ 1 w 137"/>
                  <a:gd name="T29" fmla="*/ 0 h 95"/>
                  <a:gd name="T30" fmla="*/ 1 w 137"/>
                  <a:gd name="T31" fmla="*/ 0 h 95"/>
                  <a:gd name="T32" fmla="*/ 1 w 137"/>
                  <a:gd name="T33" fmla="*/ 0 h 95"/>
                  <a:gd name="T34" fmla="*/ 1 w 137"/>
                  <a:gd name="T35" fmla="*/ 0 h 95"/>
                  <a:gd name="T36" fmla="*/ 1 w 137"/>
                  <a:gd name="T37" fmla="*/ 0 h 95"/>
                  <a:gd name="T38" fmla="*/ 1 w 137"/>
                  <a:gd name="T39" fmla="*/ 0 h 95"/>
                  <a:gd name="T40" fmla="*/ 1 w 137"/>
                  <a:gd name="T41" fmla="*/ 0 h 95"/>
                  <a:gd name="T42" fmla="*/ 1 w 137"/>
                  <a:gd name="T43" fmla="*/ 0 h 95"/>
                  <a:gd name="T44" fmla="*/ 1 w 137"/>
                  <a:gd name="T45" fmla="*/ 0 h 95"/>
                  <a:gd name="T46" fmla="*/ 1 w 137"/>
                  <a:gd name="T47" fmla="*/ 0 h 95"/>
                  <a:gd name="T48" fmla="*/ 1 w 137"/>
                  <a:gd name="T49" fmla="*/ 0 h 95"/>
                  <a:gd name="T50" fmla="*/ 1 w 137"/>
                  <a:gd name="T51" fmla="*/ 0 h 95"/>
                  <a:gd name="T52" fmla="*/ 1 w 137"/>
                  <a:gd name="T53" fmla="*/ 0 h 95"/>
                  <a:gd name="T54" fmla="*/ 1 w 137"/>
                  <a:gd name="T55" fmla="*/ 0 h 95"/>
                  <a:gd name="T56" fmla="*/ 1 w 137"/>
                  <a:gd name="T57" fmla="*/ 0 h 95"/>
                  <a:gd name="T58" fmla="*/ 1 w 137"/>
                  <a:gd name="T59" fmla="*/ 0 h 95"/>
                  <a:gd name="T60" fmla="*/ 1 w 137"/>
                  <a:gd name="T61" fmla="*/ 0 h 95"/>
                  <a:gd name="T62" fmla="*/ 1 w 137"/>
                  <a:gd name="T63" fmla="*/ 0 h 95"/>
                  <a:gd name="T64" fmla="*/ 0 w 137"/>
                  <a:gd name="T65" fmla="*/ 0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95"/>
                  <a:gd name="T101" fmla="*/ 137 w 137"/>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95">
                    <a:moveTo>
                      <a:pt x="0" y="80"/>
                    </a:moveTo>
                    <a:lnTo>
                      <a:pt x="0" y="81"/>
                    </a:lnTo>
                    <a:lnTo>
                      <a:pt x="3" y="84"/>
                    </a:lnTo>
                    <a:lnTo>
                      <a:pt x="6" y="89"/>
                    </a:lnTo>
                    <a:lnTo>
                      <a:pt x="11" y="95"/>
                    </a:lnTo>
                    <a:lnTo>
                      <a:pt x="12" y="93"/>
                    </a:lnTo>
                    <a:lnTo>
                      <a:pt x="15" y="91"/>
                    </a:lnTo>
                    <a:lnTo>
                      <a:pt x="21" y="89"/>
                    </a:lnTo>
                    <a:lnTo>
                      <a:pt x="28" y="85"/>
                    </a:lnTo>
                    <a:lnTo>
                      <a:pt x="36" y="82"/>
                    </a:lnTo>
                    <a:lnTo>
                      <a:pt x="45" y="78"/>
                    </a:lnTo>
                    <a:lnTo>
                      <a:pt x="54" y="76"/>
                    </a:lnTo>
                    <a:lnTo>
                      <a:pt x="65" y="75"/>
                    </a:lnTo>
                    <a:lnTo>
                      <a:pt x="62" y="70"/>
                    </a:lnTo>
                    <a:lnTo>
                      <a:pt x="65" y="69"/>
                    </a:lnTo>
                    <a:lnTo>
                      <a:pt x="69" y="65"/>
                    </a:lnTo>
                    <a:lnTo>
                      <a:pt x="77" y="61"/>
                    </a:lnTo>
                    <a:lnTo>
                      <a:pt x="86" y="60"/>
                    </a:lnTo>
                    <a:lnTo>
                      <a:pt x="91" y="60"/>
                    </a:lnTo>
                    <a:lnTo>
                      <a:pt x="91" y="59"/>
                    </a:lnTo>
                    <a:lnTo>
                      <a:pt x="89" y="59"/>
                    </a:lnTo>
                    <a:lnTo>
                      <a:pt x="88" y="59"/>
                    </a:lnTo>
                    <a:lnTo>
                      <a:pt x="137" y="4"/>
                    </a:lnTo>
                    <a:lnTo>
                      <a:pt x="130" y="0"/>
                    </a:lnTo>
                    <a:lnTo>
                      <a:pt x="99" y="28"/>
                    </a:lnTo>
                    <a:lnTo>
                      <a:pt x="95" y="29"/>
                    </a:lnTo>
                    <a:lnTo>
                      <a:pt x="96" y="32"/>
                    </a:lnTo>
                    <a:lnTo>
                      <a:pt x="84" y="45"/>
                    </a:lnTo>
                    <a:lnTo>
                      <a:pt x="76" y="46"/>
                    </a:lnTo>
                    <a:lnTo>
                      <a:pt x="71" y="54"/>
                    </a:lnTo>
                    <a:lnTo>
                      <a:pt x="54" y="58"/>
                    </a:lnTo>
                    <a:lnTo>
                      <a:pt x="46" y="67"/>
                    </a:lnTo>
                    <a:lnTo>
                      <a:pt x="0" y="80"/>
                    </a:lnTo>
                    <a:close/>
                  </a:path>
                </a:pathLst>
              </a:custGeom>
              <a:solidFill>
                <a:srgbClr val="A52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6" name="Freeform 1042"/>
              <p:cNvSpPr>
                <a:spLocks/>
              </p:cNvSpPr>
              <p:nvPr/>
            </p:nvSpPr>
            <p:spPr bwMode="auto">
              <a:xfrm>
                <a:off x="2908" y="922"/>
                <a:ext cx="67" cy="62"/>
              </a:xfrm>
              <a:custGeom>
                <a:avLst/>
                <a:gdLst>
                  <a:gd name="T0" fmla="*/ 1 w 133"/>
                  <a:gd name="T1" fmla="*/ 0 h 123"/>
                  <a:gd name="T2" fmla="*/ 1 w 133"/>
                  <a:gd name="T3" fmla="*/ 1 h 123"/>
                  <a:gd name="T4" fmla="*/ 1 w 133"/>
                  <a:gd name="T5" fmla="*/ 1 h 123"/>
                  <a:gd name="T6" fmla="*/ 1 w 133"/>
                  <a:gd name="T7" fmla="*/ 1 h 123"/>
                  <a:gd name="T8" fmla="*/ 1 w 133"/>
                  <a:gd name="T9" fmla="*/ 1 h 123"/>
                  <a:gd name="T10" fmla="*/ 1 w 133"/>
                  <a:gd name="T11" fmla="*/ 1 h 123"/>
                  <a:gd name="T12" fmla="*/ 1 w 133"/>
                  <a:gd name="T13" fmla="*/ 1 h 123"/>
                  <a:gd name="T14" fmla="*/ 1 w 133"/>
                  <a:gd name="T15" fmla="*/ 1 h 123"/>
                  <a:gd name="T16" fmla="*/ 1 w 133"/>
                  <a:gd name="T17" fmla="*/ 1 h 123"/>
                  <a:gd name="T18" fmla="*/ 1 w 133"/>
                  <a:gd name="T19" fmla="*/ 1 h 123"/>
                  <a:gd name="T20" fmla="*/ 1 w 133"/>
                  <a:gd name="T21" fmla="*/ 1 h 123"/>
                  <a:gd name="T22" fmla="*/ 1 w 133"/>
                  <a:gd name="T23" fmla="*/ 1 h 123"/>
                  <a:gd name="T24" fmla="*/ 1 w 133"/>
                  <a:gd name="T25" fmla="*/ 1 h 123"/>
                  <a:gd name="T26" fmla="*/ 1 w 133"/>
                  <a:gd name="T27" fmla="*/ 1 h 123"/>
                  <a:gd name="T28" fmla="*/ 1 w 133"/>
                  <a:gd name="T29" fmla="*/ 1 h 123"/>
                  <a:gd name="T30" fmla="*/ 1 w 133"/>
                  <a:gd name="T31" fmla="*/ 1 h 123"/>
                  <a:gd name="T32" fmla="*/ 1 w 133"/>
                  <a:gd name="T33" fmla="*/ 1 h 123"/>
                  <a:gd name="T34" fmla="*/ 1 w 133"/>
                  <a:gd name="T35" fmla="*/ 1 h 123"/>
                  <a:gd name="T36" fmla="*/ 0 w 133"/>
                  <a:gd name="T37" fmla="*/ 1 h 123"/>
                  <a:gd name="T38" fmla="*/ 1 w 133"/>
                  <a:gd name="T39" fmla="*/ 1 h 123"/>
                  <a:gd name="T40" fmla="*/ 1 w 133"/>
                  <a:gd name="T41" fmla="*/ 1 h 123"/>
                  <a:gd name="T42" fmla="*/ 1 w 133"/>
                  <a:gd name="T43" fmla="*/ 1 h 123"/>
                  <a:gd name="T44" fmla="*/ 1 w 133"/>
                  <a:gd name="T45" fmla="*/ 1 h 123"/>
                  <a:gd name="T46" fmla="*/ 1 w 133"/>
                  <a:gd name="T47" fmla="*/ 1 h 123"/>
                  <a:gd name="T48" fmla="*/ 1 w 133"/>
                  <a:gd name="T49" fmla="*/ 1 h 123"/>
                  <a:gd name="T50" fmla="*/ 1 w 133"/>
                  <a:gd name="T51" fmla="*/ 1 h 123"/>
                  <a:gd name="T52" fmla="*/ 1 w 133"/>
                  <a:gd name="T53" fmla="*/ 1 h 123"/>
                  <a:gd name="T54" fmla="*/ 1 w 133"/>
                  <a:gd name="T55" fmla="*/ 1 h 123"/>
                  <a:gd name="T56" fmla="*/ 1 w 133"/>
                  <a:gd name="T57" fmla="*/ 1 h 123"/>
                  <a:gd name="T58" fmla="*/ 1 w 133"/>
                  <a:gd name="T59" fmla="*/ 1 h 123"/>
                  <a:gd name="T60" fmla="*/ 1 w 133"/>
                  <a:gd name="T61" fmla="*/ 1 h 123"/>
                  <a:gd name="T62" fmla="*/ 1 w 133"/>
                  <a:gd name="T63" fmla="*/ 1 h 123"/>
                  <a:gd name="T64" fmla="*/ 1 w 133"/>
                  <a:gd name="T65" fmla="*/ 1 h 123"/>
                  <a:gd name="T66" fmla="*/ 1 w 133"/>
                  <a:gd name="T67" fmla="*/ 1 h 123"/>
                  <a:gd name="T68" fmla="*/ 1 w 133"/>
                  <a:gd name="T69" fmla="*/ 1 h 123"/>
                  <a:gd name="T70" fmla="*/ 1 w 133"/>
                  <a:gd name="T71" fmla="*/ 1 h 123"/>
                  <a:gd name="T72" fmla="*/ 1 w 133"/>
                  <a:gd name="T73" fmla="*/ 1 h 123"/>
                  <a:gd name="T74" fmla="*/ 1 w 133"/>
                  <a:gd name="T75" fmla="*/ 1 h 123"/>
                  <a:gd name="T76" fmla="*/ 1 w 133"/>
                  <a:gd name="T77" fmla="*/ 1 h 123"/>
                  <a:gd name="T78" fmla="*/ 1 w 133"/>
                  <a:gd name="T79" fmla="*/ 1 h 123"/>
                  <a:gd name="T80" fmla="*/ 1 w 133"/>
                  <a:gd name="T81" fmla="*/ 1 h 123"/>
                  <a:gd name="T82" fmla="*/ 1 w 133"/>
                  <a:gd name="T83" fmla="*/ 0 h 123"/>
                  <a:gd name="T84" fmla="*/ 1 w 133"/>
                  <a:gd name="T85" fmla="*/ 0 h 1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3"/>
                  <a:gd name="T130" fmla="*/ 0 h 123"/>
                  <a:gd name="T131" fmla="*/ 133 w 133"/>
                  <a:gd name="T132" fmla="*/ 123 h 1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3" h="123">
                    <a:moveTo>
                      <a:pt x="61" y="0"/>
                    </a:moveTo>
                    <a:lnTo>
                      <a:pt x="64" y="9"/>
                    </a:lnTo>
                    <a:lnTo>
                      <a:pt x="65" y="9"/>
                    </a:lnTo>
                    <a:lnTo>
                      <a:pt x="69" y="9"/>
                    </a:lnTo>
                    <a:lnTo>
                      <a:pt x="70" y="12"/>
                    </a:lnTo>
                    <a:lnTo>
                      <a:pt x="70" y="16"/>
                    </a:lnTo>
                    <a:lnTo>
                      <a:pt x="69" y="20"/>
                    </a:lnTo>
                    <a:lnTo>
                      <a:pt x="69" y="21"/>
                    </a:lnTo>
                    <a:lnTo>
                      <a:pt x="67" y="26"/>
                    </a:lnTo>
                    <a:lnTo>
                      <a:pt x="64" y="31"/>
                    </a:lnTo>
                    <a:lnTo>
                      <a:pt x="61" y="39"/>
                    </a:lnTo>
                    <a:lnTo>
                      <a:pt x="55" y="49"/>
                    </a:lnTo>
                    <a:lnTo>
                      <a:pt x="48" y="58"/>
                    </a:lnTo>
                    <a:lnTo>
                      <a:pt x="40" y="68"/>
                    </a:lnTo>
                    <a:lnTo>
                      <a:pt x="31" y="77"/>
                    </a:lnTo>
                    <a:lnTo>
                      <a:pt x="30" y="77"/>
                    </a:lnTo>
                    <a:lnTo>
                      <a:pt x="24" y="82"/>
                    </a:lnTo>
                    <a:lnTo>
                      <a:pt x="15" y="92"/>
                    </a:lnTo>
                    <a:lnTo>
                      <a:pt x="0" y="115"/>
                    </a:lnTo>
                    <a:lnTo>
                      <a:pt x="2" y="115"/>
                    </a:lnTo>
                    <a:lnTo>
                      <a:pt x="7" y="115"/>
                    </a:lnTo>
                    <a:lnTo>
                      <a:pt x="15" y="115"/>
                    </a:lnTo>
                    <a:lnTo>
                      <a:pt x="24" y="115"/>
                    </a:lnTo>
                    <a:lnTo>
                      <a:pt x="34" y="117"/>
                    </a:lnTo>
                    <a:lnTo>
                      <a:pt x="46" y="119"/>
                    </a:lnTo>
                    <a:lnTo>
                      <a:pt x="56" y="120"/>
                    </a:lnTo>
                    <a:lnTo>
                      <a:pt x="65" y="123"/>
                    </a:lnTo>
                    <a:lnTo>
                      <a:pt x="67" y="122"/>
                    </a:lnTo>
                    <a:lnTo>
                      <a:pt x="69" y="119"/>
                    </a:lnTo>
                    <a:lnTo>
                      <a:pt x="69" y="112"/>
                    </a:lnTo>
                    <a:lnTo>
                      <a:pt x="64" y="104"/>
                    </a:lnTo>
                    <a:lnTo>
                      <a:pt x="64" y="102"/>
                    </a:lnTo>
                    <a:lnTo>
                      <a:pt x="64" y="97"/>
                    </a:lnTo>
                    <a:lnTo>
                      <a:pt x="64" y="89"/>
                    </a:lnTo>
                    <a:lnTo>
                      <a:pt x="67" y="79"/>
                    </a:lnTo>
                    <a:lnTo>
                      <a:pt x="70" y="66"/>
                    </a:lnTo>
                    <a:lnTo>
                      <a:pt x="77" y="54"/>
                    </a:lnTo>
                    <a:lnTo>
                      <a:pt x="87" y="42"/>
                    </a:lnTo>
                    <a:lnTo>
                      <a:pt x="102" y="29"/>
                    </a:lnTo>
                    <a:lnTo>
                      <a:pt x="133" y="21"/>
                    </a:lnTo>
                    <a:lnTo>
                      <a:pt x="133" y="16"/>
                    </a:lnTo>
                    <a:lnTo>
                      <a:pt x="114" y="0"/>
                    </a:lnTo>
                    <a:lnTo>
                      <a:pt x="61" y="0"/>
                    </a:lnTo>
                    <a:close/>
                  </a:path>
                </a:pathLst>
              </a:custGeom>
              <a:solidFill>
                <a:srgbClr val="A52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7" name="Freeform 1043"/>
              <p:cNvSpPr>
                <a:spLocks/>
              </p:cNvSpPr>
              <p:nvPr/>
            </p:nvSpPr>
            <p:spPr bwMode="auto">
              <a:xfrm>
                <a:off x="2870" y="981"/>
                <a:ext cx="44" cy="39"/>
              </a:xfrm>
              <a:custGeom>
                <a:avLst/>
                <a:gdLst>
                  <a:gd name="T0" fmla="*/ 1 w 86"/>
                  <a:gd name="T1" fmla="*/ 0 h 78"/>
                  <a:gd name="T2" fmla="*/ 1 w 86"/>
                  <a:gd name="T3" fmla="*/ 1 h 78"/>
                  <a:gd name="T4" fmla="*/ 1 w 86"/>
                  <a:gd name="T5" fmla="*/ 1 h 78"/>
                  <a:gd name="T6" fmla="*/ 0 w 86"/>
                  <a:gd name="T7" fmla="*/ 1 h 78"/>
                  <a:gd name="T8" fmla="*/ 1 w 86"/>
                  <a:gd name="T9" fmla="*/ 1 h 78"/>
                  <a:gd name="T10" fmla="*/ 1 w 86"/>
                  <a:gd name="T11" fmla="*/ 1 h 78"/>
                  <a:gd name="T12" fmla="*/ 1 w 86"/>
                  <a:gd name="T13" fmla="*/ 1 h 78"/>
                  <a:gd name="T14" fmla="*/ 1 w 86"/>
                  <a:gd name="T15" fmla="*/ 1 h 78"/>
                  <a:gd name="T16" fmla="*/ 1 w 86"/>
                  <a:gd name="T17" fmla="*/ 1 h 78"/>
                  <a:gd name="T18" fmla="*/ 1 w 86"/>
                  <a:gd name="T19" fmla="*/ 1 h 78"/>
                  <a:gd name="T20" fmla="*/ 1 w 86"/>
                  <a:gd name="T21" fmla="*/ 1 h 78"/>
                  <a:gd name="T22" fmla="*/ 1 w 86"/>
                  <a:gd name="T23" fmla="*/ 1 h 78"/>
                  <a:gd name="T24" fmla="*/ 1 w 86"/>
                  <a:gd name="T25" fmla="*/ 1 h 78"/>
                  <a:gd name="T26" fmla="*/ 1 w 86"/>
                  <a:gd name="T27" fmla="*/ 1 h 78"/>
                  <a:gd name="T28" fmla="*/ 1 w 86"/>
                  <a:gd name="T29" fmla="*/ 1 h 78"/>
                  <a:gd name="T30" fmla="*/ 1 w 86"/>
                  <a:gd name="T31" fmla="*/ 1 h 78"/>
                  <a:gd name="T32" fmla="*/ 1 w 86"/>
                  <a:gd name="T33" fmla="*/ 1 h 78"/>
                  <a:gd name="T34" fmla="*/ 1 w 86"/>
                  <a:gd name="T35" fmla="*/ 1 h 78"/>
                  <a:gd name="T36" fmla="*/ 1 w 86"/>
                  <a:gd name="T37" fmla="*/ 1 h 78"/>
                  <a:gd name="T38" fmla="*/ 1 w 86"/>
                  <a:gd name="T39" fmla="*/ 1 h 78"/>
                  <a:gd name="T40" fmla="*/ 1 w 86"/>
                  <a:gd name="T41" fmla="*/ 1 h 78"/>
                  <a:gd name="T42" fmla="*/ 1 w 86"/>
                  <a:gd name="T43" fmla="*/ 1 h 78"/>
                  <a:gd name="T44" fmla="*/ 1 w 86"/>
                  <a:gd name="T45" fmla="*/ 1 h 78"/>
                  <a:gd name="T46" fmla="*/ 1 w 86"/>
                  <a:gd name="T47" fmla="*/ 1 h 78"/>
                  <a:gd name="T48" fmla="*/ 1 w 86"/>
                  <a:gd name="T49" fmla="*/ 1 h 78"/>
                  <a:gd name="T50" fmla="*/ 1 w 86"/>
                  <a:gd name="T51" fmla="*/ 1 h 78"/>
                  <a:gd name="T52" fmla="*/ 1 w 86"/>
                  <a:gd name="T53" fmla="*/ 1 h 78"/>
                  <a:gd name="T54" fmla="*/ 1 w 86"/>
                  <a:gd name="T55" fmla="*/ 1 h 78"/>
                  <a:gd name="T56" fmla="*/ 1 w 86"/>
                  <a:gd name="T57" fmla="*/ 1 h 78"/>
                  <a:gd name="T58" fmla="*/ 1 w 86"/>
                  <a:gd name="T59" fmla="*/ 0 h 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6"/>
                  <a:gd name="T91" fmla="*/ 0 h 78"/>
                  <a:gd name="T92" fmla="*/ 86 w 86"/>
                  <a:gd name="T93" fmla="*/ 78 h 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6" h="78">
                    <a:moveTo>
                      <a:pt x="54" y="0"/>
                    </a:moveTo>
                    <a:lnTo>
                      <a:pt x="2" y="43"/>
                    </a:lnTo>
                    <a:lnTo>
                      <a:pt x="1" y="47"/>
                    </a:lnTo>
                    <a:lnTo>
                      <a:pt x="0" y="56"/>
                    </a:lnTo>
                    <a:lnTo>
                      <a:pt x="2" y="68"/>
                    </a:lnTo>
                    <a:lnTo>
                      <a:pt x="8" y="78"/>
                    </a:lnTo>
                    <a:lnTo>
                      <a:pt x="29" y="69"/>
                    </a:lnTo>
                    <a:lnTo>
                      <a:pt x="30" y="63"/>
                    </a:lnTo>
                    <a:lnTo>
                      <a:pt x="33" y="64"/>
                    </a:lnTo>
                    <a:lnTo>
                      <a:pt x="31" y="62"/>
                    </a:lnTo>
                    <a:lnTo>
                      <a:pt x="26" y="55"/>
                    </a:lnTo>
                    <a:lnTo>
                      <a:pt x="22" y="48"/>
                    </a:lnTo>
                    <a:lnTo>
                      <a:pt x="21" y="41"/>
                    </a:lnTo>
                    <a:lnTo>
                      <a:pt x="24" y="41"/>
                    </a:lnTo>
                    <a:lnTo>
                      <a:pt x="31" y="40"/>
                    </a:lnTo>
                    <a:lnTo>
                      <a:pt x="39" y="37"/>
                    </a:lnTo>
                    <a:lnTo>
                      <a:pt x="45" y="28"/>
                    </a:lnTo>
                    <a:lnTo>
                      <a:pt x="59" y="27"/>
                    </a:lnTo>
                    <a:lnTo>
                      <a:pt x="59" y="22"/>
                    </a:lnTo>
                    <a:lnTo>
                      <a:pt x="67" y="27"/>
                    </a:lnTo>
                    <a:lnTo>
                      <a:pt x="67" y="26"/>
                    </a:lnTo>
                    <a:lnTo>
                      <a:pt x="69" y="23"/>
                    </a:lnTo>
                    <a:lnTo>
                      <a:pt x="72" y="19"/>
                    </a:lnTo>
                    <a:lnTo>
                      <a:pt x="79" y="18"/>
                    </a:lnTo>
                    <a:lnTo>
                      <a:pt x="81" y="17"/>
                    </a:lnTo>
                    <a:lnTo>
                      <a:pt x="84" y="15"/>
                    </a:lnTo>
                    <a:lnTo>
                      <a:pt x="86" y="12"/>
                    </a:lnTo>
                    <a:lnTo>
                      <a:pt x="86" y="8"/>
                    </a:lnTo>
                    <a:lnTo>
                      <a:pt x="64" y="8"/>
                    </a:lnTo>
                    <a:lnTo>
                      <a:pt x="54" y="0"/>
                    </a:lnTo>
                    <a:close/>
                  </a:path>
                </a:pathLst>
              </a:custGeom>
              <a:solidFill>
                <a:srgbClr val="A52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8" name="Freeform 1044"/>
              <p:cNvSpPr>
                <a:spLocks/>
              </p:cNvSpPr>
              <p:nvPr/>
            </p:nvSpPr>
            <p:spPr bwMode="auto">
              <a:xfrm>
                <a:off x="2875" y="1027"/>
                <a:ext cx="10" cy="23"/>
              </a:xfrm>
              <a:custGeom>
                <a:avLst/>
                <a:gdLst>
                  <a:gd name="T0" fmla="*/ 0 w 20"/>
                  <a:gd name="T1" fmla="*/ 0 h 46"/>
                  <a:gd name="T2" fmla="*/ 1 w 20"/>
                  <a:gd name="T3" fmla="*/ 1 h 46"/>
                  <a:gd name="T4" fmla="*/ 1 w 20"/>
                  <a:gd name="T5" fmla="*/ 1 h 46"/>
                  <a:gd name="T6" fmla="*/ 1 w 20"/>
                  <a:gd name="T7" fmla="*/ 1 h 46"/>
                  <a:gd name="T8" fmla="*/ 0 w 20"/>
                  <a:gd name="T9" fmla="*/ 0 h 46"/>
                  <a:gd name="T10" fmla="*/ 0 60000 65536"/>
                  <a:gd name="T11" fmla="*/ 0 60000 65536"/>
                  <a:gd name="T12" fmla="*/ 0 60000 65536"/>
                  <a:gd name="T13" fmla="*/ 0 60000 65536"/>
                  <a:gd name="T14" fmla="*/ 0 60000 65536"/>
                  <a:gd name="T15" fmla="*/ 0 w 20"/>
                  <a:gd name="T16" fmla="*/ 0 h 46"/>
                  <a:gd name="T17" fmla="*/ 20 w 20"/>
                  <a:gd name="T18" fmla="*/ 46 h 46"/>
                </a:gdLst>
                <a:ahLst/>
                <a:cxnLst>
                  <a:cxn ang="T10">
                    <a:pos x="T0" y="T1"/>
                  </a:cxn>
                  <a:cxn ang="T11">
                    <a:pos x="T2" y="T3"/>
                  </a:cxn>
                  <a:cxn ang="T12">
                    <a:pos x="T4" y="T5"/>
                  </a:cxn>
                  <a:cxn ang="T13">
                    <a:pos x="T6" y="T7"/>
                  </a:cxn>
                  <a:cxn ang="T14">
                    <a:pos x="T8" y="T9"/>
                  </a:cxn>
                </a:cxnLst>
                <a:rect l="T15" t="T16" r="T17" b="T18"/>
                <a:pathLst>
                  <a:path w="20" h="46">
                    <a:moveTo>
                      <a:pt x="0" y="0"/>
                    </a:moveTo>
                    <a:lnTo>
                      <a:pt x="20" y="1"/>
                    </a:lnTo>
                    <a:lnTo>
                      <a:pt x="10" y="46"/>
                    </a:lnTo>
                    <a:lnTo>
                      <a:pt x="4" y="46"/>
                    </a:lnTo>
                    <a:lnTo>
                      <a:pt x="0" y="0"/>
                    </a:lnTo>
                    <a:close/>
                  </a:path>
                </a:pathLst>
              </a:custGeom>
              <a:solidFill>
                <a:srgbClr val="E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89" name="Freeform 1045"/>
              <p:cNvSpPr>
                <a:spLocks/>
              </p:cNvSpPr>
              <p:nvPr/>
            </p:nvSpPr>
            <p:spPr bwMode="auto">
              <a:xfrm>
                <a:off x="2911" y="1022"/>
                <a:ext cx="14" cy="28"/>
              </a:xfrm>
              <a:custGeom>
                <a:avLst/>
                <a:gdLst>
                  <a:gd name="T0" fmla="*/ 0 w 27"/>
                  <a:gd name="T1" fmla="*/ 1 h 56"/>
                  <a:gd name="T2" fmla="*/ 1 w 27"/>
                  <a:gd name="T3" fmla="*/ 0 h 56"/>
                  <a:gd name="T4" fmla="*/ 1 w 27"/>
                  <a:gd name="T5" fmla="*/ 1 h 56"/>
                  <a:gd name="T6" fmla="*/ 1 w 27"/>
                  <a:gd name="T7" fmla="*/ 1 h 56"/>
                  <a:gd name="T8" fmla="*/ 1 w 27"/>
                  <a:gd name="T9" fmla="*/ 1 h 56"/>
                  <a:gd name="T10" fmla="*/ 1 w 27"/>
                  <a:gd name="T11" fmla="*/ 1 h 56"/>
                  <a:gd name="T12" fmla="*/ 1 w 27"/>
                  <a:gd name="T13" fmla="*/ 1 h 56"/>
                  <a:gd name="T14" fmla="*/ 0 w 27"/>
                  <a:gd name="T15" fmla="*/ 1 h 56"/>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6"/>
                  <a:gd name="T26" fmla="*/ 27 w 27"/>
                  <a:gd name="T27" fmla="*/ 56 h 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6">
                    <a:moveTo>
                      <a:pt x="0" y="6"/>
                    </a:moveTo>
                    <a:lnTo>
                      <a:pt x="7" y="0"/>
                    </a:lnTo>
                    <a:lnTo>
                      <a:pt x="9" y="4"/>
                    </a:lnTo>
                    <a:lnTo>
                      <a:pt x="16" y="17"/>
                    </a:lnTo>
                    <a:lnTo>
                      <a:pt x="23" y="34"/>
                    </a:lnTo>
                    <a:lnTo>
                      <a:pt x="27" y="53"/>
                    </a:lnTo>
                    <a:lnTo>
                      <a:pt x="26" y="56"/>
                    </a:lnTo>
                    <a:lnTo>
                      <a:pt x="0" y="6"/>
                    </a:lnTo>
                    <a:close/>
                  </a:path>
                </a:pathLst>
              </a:custGeom>
              <a:solidFill>
                <a:srgbClr val="E58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90" name="Freeform 1046"/>
              <p:cNvSpPr>
                <a:spLocks/>
              </p:cNvSpPr>
              <p:nvPr/>
            </p:nvSpPr>
            <p:spPr bwMode="auto">
              <a:xfrm>
                <a:off x="2955" y="895"/>
                <a:ext cx="10" cy="21"/>
              </a:xfrm>
              <a:custGeom>
                <a:avLst/>
                <a:gdLst>
                  <a:gd name="T0" fmla="*/ 0 w 20"/>
                  <a:gd name="T1" fmla="*/ 0 h 43"/>
                  <a:gd name="T2" fmla="*/ 0 w 20"/>
                  <a:gd name="T3" fmla="*/ 0 h 43"/>
                  <a:gd name="T4" fmla="*/ 0 w 20"/>
                  <a:gd name="T5" fmla="*/ 0 h 43"/>
                  <a:gd name="T6" fmla="*/ 1 w 20"/>
                  <a:gd name="T7" fmla="*/ 0 h 43"/>
                  <a:gd name="T8" fmla="*/ 1 w 20"/>
                  <a:gd name="T9" fmla="*/ 0 h 43"/>
                  <a:gd name="T10" fmla="*/ 1 w 20"/>
                  <a:gd name="T11" fmla="*/ 0 h 43"/>
                  <a:gd name="T12" fmla="*/ 1 w 20"/>
                  <a:gd name="T13" fmla="*/ 0 h 43"/>
                  <a:gd name="T14" fmla="*/ 1 w 20"/>
                  <a:gd name="T15" fmla="*/ 0 h 43"/>
                  <a:gd name="T16" fmla="*/ 1 w 20"/>
                  <a:gd name="T17" fmla="*/ 0 h 43"/>
                  <a:gd name="T18" fmla="*/ 1 w 20"/>
                  <a:gd name="T19" fmla="*/ 0 h 43"/>
                  <a:gd name="T20" fmla="*/ 1 w 20"/>
                  <a:gd name="T21" fmla="*/ 0 h 43"/>
                  <a:gd name="T22" fmla="*/ 1 w 20"/>
                  <a:gd name="T23" fmla="*/ 0 h 43"/>
                  <a:gd name="T24" fmla="*/ 1 w 20"/>
                  <a:gd name="T25" fmla="*/ 0 h 43"/>
                  <a:gd name="T26" fmla="*/ 1 w 20"/>
                  <a:gd name="T27" fmla="*/ 0 h 43"/>
                  <a:gd name="T28" fmla="*/ 0 w 20"/>
                  <a:gd name="T29" fmla="*/ 0 h 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3"/>
                  <a:gd name="T47" fmla="*/ 20 w 20"/>
                  <a:gd name="T48" fmla="*/ 43 h 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3">
                    <a:moveTo>
                      <a:pt x="0" y="0"/>
                    </a:moveTo>
                    <a:lnTo>
                      <a:pt x="0" y="5"/>
                    </a:lnTo>
                    <a:lnTo>
                      <a:pt x="0" y="17"/>
                    </a:lnTo>
                    <a:lnTo>
                      <a:pt x="1" y="31"/>
                    </a:lnTo>
                    <a:lnTo>
                      <a:pt x="6" y="43"/>
                    </a:lnTo>
                    <a:lnTo>
                      <a:pt x="20" y="43"/>
                    </a:lnTo>
                    <a:lnTo>
                      <a:pt x="18" y="39"/>
                    </a:lnTo>
                    <a:lnTo>
                      <a:pt x="15" y="31"/>
                    </a:lnTo>
                    <a:lnTo>
                      <a:pt x="14" y="21"/>
                    </a:lnTo>
                    <a:lnTo>
                      <a:pt x="20" y="14"/>
                    </a:lnTo>
                    <a:lnTo>
                      <a:pt x="20" y="8"/>
                    </a:lnTo>
                    <a:lnTo>
                      <a:pt x="18" y="6"/>
                    </a:lnTo>
                    <a:lnTo>
                      <a:pt x="14" y="2"/>
                    </a:lnTo>
                    <a:lnTo>
                      <a:pt x="7" y="0"/>
                    </a:lnTo>
                    <a:lnTo>
                      <a:pt x="0" y="0"/>
                    </a:lnTo>
                    <a:close/>
                  </a:path>
                </a:pathLst>
              </a:custGeom>
              <a:solidFill>
                <a:srgbClr val="FFCC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91" name="Freeform 1047"/>
              <p:cNvSpPr>
                <a:spLocks/>
              </p:cNvSpPr>
              <p:nvPr/>
            </p:nvSpPr>
            <p:spPr bwMode="auto">
              <a:xfrm>
                <a:off x="2964" y="901"/>
                <a:ext cx="11" cy="19"/>
              </a:xfrm>
              <a:custGeom>
                <a:avLst/>
                <a:gdLst>
                  <a:gd name="T0" fmla="*/ 1 w 20"/>
                  <a:gd name="T1" fmla="*/ 0 h 37"/>
                  <a:gd name="T2" fmla="*/ 1 w 20"/>
                  <a:gd name="T3" fmla="*/ 1 h 37"/>
                  <a:gd name="T4" fmla="*/ 1 w 20"/>
                  <a:gd name="T5" fmla="*/ 1 h 37"/>
                  <a:gd name="T6" fmla="*/ 1 w 20"/>
                  <a:gd name="T7" fmla="*/ 1 h 37"/>
                  <a:gd name="T8" fmla="*/ 0 w 20"/>
                  <a:gd name="T9" fmla="*/ 1 h 37"/>
                  <a:gd name="T10" fmla="*/ 1 w 20"/>
                  <a:gd name="T11" fmla="*/ 1 h 37"/>
                  <a:gd name="T12" fmla="*/ 1 w 20"/>
                  <a:gd name="T13" fmla="*/ 1 h 37"/>
                  <a:gd name="T14" fmla="*/ 1 w 20"/>
                  <a:gd name="T15" fmla="*/ 1 h 37"/>
                  <a:gd name="T16" fmla="*/ 1 w 20"/>
                  <a:gd name="T17" fmla="*/ 1 h 37"/>
                  <a:gd name="T18" fmla="*/ 1 w 20"/>
                  <a:gd name="T19" fmla="*/ 1 h 37"/>
                  <a:gd name="T20" fmla="*/ 1 w 20"/>
                  <a:gd name="T21" fmla="*/ 1 h 37"/>
                  <a:gd name="T22" fmla="*/ 1 w 20"/>
                  <a:gd name="T23" fmla="*/ 1 h 37"/>
                  <a:gd name="T24" fmla="*/ 1 w 2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37"/>
                  <a:gd name="T41" fmla="*/ 20 w 20"/>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37">
                    <a:moveTo>
                      <a:pt x="12" y="0"/>
                    </a:moveTo>
                    <a:lnTo>
                      <a:pt x="10" y="1"/>
                    </a:lnTo>
                    <a:lnTo>
                      <a:pt x="5" y="4"/>
                    </a:lnTo>
                    <a:lnTo>
                      <a:pt x="1" y="9"/>
                    </a:lnTo>
                    <a:lnTo>
                      <a:pt x="0" y="16"/>
                    </a:lnTo>
                    <a:lnTo>
                      <a:pt x="1" y="19"/>
                    </a:lnTo>
                    <a:lnTo>
                      <a:pt x="5" y="26"/>
                    </a:lnTo>
                    <a:lnTo>
                      <a:pt x="12" y="33"/>
                    </a:lnTo>
                    <a:lnTo>
                      <a:pt x="20" y="37"/>
                    </a:lnTo>
                    <a:lnTo>
                      <a:pt x="18" y="32"/>
                    </a:lnTo>
                    <a:lnTo>
                      <a:pt x="15" y="22"/>
                    </a:lnTo>
                    <a:lnTo>
                      <a:pt x="12" y="10"/>
                    </a:lnTo>
                    <a:lnTo>
                      <a:pt x="12" y="0"/>
                    </a:lnTo>
                    <a:close/>
                  </a:path>
                </a:pathLst>
              </a:custGeom>
              <a:solidFill>
                <a:srgbClr val="FF5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92" name="Freeform 1048"/>
              <p:cNvSpPr>
                <a:spLocks/>
              </p:cNvSpPr>
              <p:nvPr/>
            </p:nvSpPr>
            <p:spPr bwMode="auto">
              <a:xfrm>
                <a:off x="2953" y="878"/>
                <a:ext cx="22" cy="20"/>
              </a:xfrm>
              <a:custGeom>
                <a:avLst/>
                <a:gdLst>
                  <a:gd name="T0" fmla="*/ 1 w 44"/>
                  <a:gd name="T1" fmla="*/ 1 h 40"/>
                  <a:gd name="T2" fmla="*/ 1 w 44"/>
                  <a:gd name="T3" fmla="*/ 1 h 40"/>
                  <a:gd name="T4" fmla="*/ 1 w 44"/>
                  <a:gd name="T5" fmla="*/ 1 h 40"/>
                  <a:gd name="T6" fmla="*/ 1 w 44"/>
                  <a:gd name="T7" fmla="*/ 1 h 40"/>
                  <a:gd name="T8" fmla="*/ 1 w 44"/>
                  <a:gd name="T9" fmla="*/ 1 h 40"/>
                  <a:gd name="T10" fmla="*/ 1 w 44"/>
                  <a:gd name="T11" fmla="*/ 1 h 40"/>
                  <a:gd name="T12" fmla="*/ 1 w 44"/>
                  <a:gd name="T13" fmla="*/ 1 h 40"/>
                  <a:gd name="T14" fmla="*/ 1 w 44"/>
                  <a:gd name="T15" fmla="*/ 1 h 40"/>
                  <a:gd name="T16" fmla="*/ 1 w 44"/>
                  <a:gd name="T17" fmla="*/ 1 h 40"/>
                  <a:gd name="T18" fmla="*/ 1 w 44"/>
                  <a:gd name="T19" fmla="*/ 1 h 40"/>
                  <a:gd name="T20" fmla="*/ 1 w 44"/>
                  <a:gd name="T21" fmla="*/ 1 h 40"/>
                  <a:gd name="T22" fmla="*/ 1 w 44"/>
                  <a:gd name="T23" fmla="*/ 1 h 40"/>
                  <a:gd name="T24" fmla="*/ 1 w 44"/>
                  <a:gd name="T25" fmla="*/ 1 h 40"/>
                  <a:gd name="T26" fmla="*/ 1 w 44"/>
                  <a:gd name="T27" fmla="*/ 1 h 40"/>
                  <a:gd name="T28" fmla="*/ 1 w 44"/>
                  <a:gd name="T29" fmla="*/ 1 h 40"/>
                  <a:gd name="T30" fmla="*/ 1 w 44"/>
                  <a:gd name="T31" fmla="*/ 1 h 40"/>
                  <a:gd name="T32" fmla="*/ 1 w 44"/>
                  <a:gd name="T33" fmla="*/ 1 h 40"/>
                  <a:gd name="T34" fmla="*/ 1 w 44"/>
                  <a:gd name="T35" fmla="*/ 1 h 40"/>
                  <a:gd name="T36" fmla="*/ 1 w 44"/>
                  <a:gd name="T37" fmla="*/ 1 h 40"/>
                  <a:gd name="T38" fmla="*/ 1 w 44"/>
                  <a:gd name="T39" fmla="*/ 1 h 40"/>
                  <a:gd name="T40" fmla="*/ 1 w 44"/>
                  <a:gd name="T41" fmla="*/ 1 h 40"/>
                  <a:gd name="T42" fmla="*/ 1 w 44"/>
                  <a:gd name="T43" fmla="*/ 1 h 40"/>
                  <a:gd name="T44" fmla="*/ 1 w 44"/>
                  <a:gd name="T45" fmla="*/ 1 h 40"/>
                  <a:gd name="T46" fmla="*/ 1 w 44"/>
                  <a:gd name="T47" fmla="*/ 1 h 40"/>
                  <a:gd name="T48" fmla="*/ 1 w 44"/>
                  <a:gd name="T49" fmla="*/ 1 h 40"/>
                  <a:gd name="T50" fmla="*/ 1 w 44"/>
                  <a:gd name="T51" fmla="*/ 1 h 40"/>
                  <a:gd name="T52" fmla="*/ 1 w 44"/>
                  <a:gd name="T53" fmla="*/ 1 h 40"/>
                  <a:gd name="T54" fmla="*/ 1 w 44"/>
                  <a:gd name="T55" fmla="*/ 1 h 40"/>
                  <a:gd name="T56" fmla="*/ 1 w 44"/>
                  <a:gd name="T57" fmla="*/ 1 h 40"/>
                  <a:gd name="T58" fmla="*/ 1 w 44"/>
                  <a:gd name="T59" fmla="*/ 1 h 40"/>
                  <a:gd name="T60" fmla="*/ 1 w 44"/>
                  <a:gd name="T61" fmla="*/ 1 h 40"/>
                  <a:gd name="T62" fmla="*/ 1 w 44"/>
                  <a:gd name="T63" fmla="*/ 1 h 40"/>
                  <a:gd name="T64" fmla="*/ 1 w 44"/>
                  <a:gd name="T65" fmla="*/ 1 h 40"/>
                  <a:gd name="T66" fmla="*/ 1 w 44"/>
                  <a:gd name="T67" fmla="*/ 1 h 40"/>
                  <a:gd name="T68" fmla="*/ 1 w 44"/>
                  <a:gd name="T69" fmla="*/ 1 h 40"/>
                  <a:gd name="T70" fmla="*/ 1 w 44"/>
                  <a:gd name="T71" fmla="*/ 1 h 40"/>
                  <a:gd name="T72" fmla="*/ 1 w 44"/>
                  <a:gd name="T73" fmla="*/ 0 h 40"/>
                  <a:gd name="T74" fmla="*/ 1 w 44"/>
                  <a:gd name="T75" fmla="*/ 1 h 40"/>
                  <a:gd name="T76" fmla="*/ 1 w 44"/>
                  <a:gd name="T77" fmla="*/ 1 h 40"/>
                  <a:gd name="T78" fmla="*/ 1 w 44"/>
                  <a:gd name="T79" fmla="*/ 1 h 40"/>
                  <a:gd name="T80" fmla="*/ 0 w 44"/>
                  <a:gd name="T81" fmla="*/ 1 h 40"/>
                  <a:gd name="T82" fmla="*/ 1 w 44"/>
                  <a:gd name="T83" fmla="*/ 1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
                  <a:gd name="T127" fmla="*/ 0 h 40"/>
                  <a:gd name="T128" fmla="*/ 44 w 4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 h="40">
                    <a:moveTo>
                      <a:pt x="4" y="23"/>
                    </a:moveTo>
                    <a:lnTo>
                      <a:pt x="6" y="23"/>
                    </a:lnTo>
                    <a:lnTo>
                      <a:pt x="9" y="23"/>
                    </a:lnTo>
                    <a:lnTo>
                      <a:pt x="15" y="24"/>
                    </a:lnTo>
                    <a:lnTo>
                      <a:pt x="22" y="28"/>
                    </a:lnTo>
                    <a:lnTo>
                      <a:pt x="22" y="30"/>
                    </a:lnTo>
                    <a:lnTo>
                      <a:pt x="24" y="34"/>
                    </a:lnTo>
                    <a:lnTo>
                      <a:pt x="26" y="38"/>
                    </a:lnTo>
                    <a:lnTo>
                      <a:pt x="30" y="40"/>
                    </a:lnTo>
                    <a:lnTo>
                      <a:pt x="30" y="32"/>
                    </a:lnTo>
                    <a:lnTo>
                      <a:pt x="31" y="32"/>
                    </a:lnTo>
                    <a:lnTo>
                      <a:pt x="33" y="33"/>
                    </a:lnTo>
                    <a:lnTo>
                      <a:pt x="37" y="35"/>
                    </a:lnTo>
                    <a:lnTo>
                      <a:pt x="39" y="38"/>
                    </a:lnTo>
                    <a:lnTo>
                      <a:pt x="36" y="27"/>
                    </a:lnTo>
                    <a:lnTo>
                      <a:pt x="44" y="31"/>
                    </a:lnTo>
                    <a:lnTo>
                      <a:pt x="44" y="30"/>
                    </a:lnTo>
                    <a:lnTo>
                      <a:pt x="42" y="26"/>
                    </a:lnTo>
                    <a:lnTo>
                      <a:pt x="38" y="21"/>
                    </a:lnTo>
                    <a:lnTo>
                      <a:pt x="30" y="18"/>
                    </a:lnTo>
                    <a:lnTo>
                      <a:pt x="29" y="18"/>
                    </a:lnTo>
                    <a:lnTo>
                      <a:pt x="27" y="16"/>
                    </a:lnTo>
                    <a:lnTo>
                      <a:pt x="24" y="15"/>
                    </a:lnTo>
                    <a:lnTo>
                      <a:pt x="19" y="15"/>
                    </a:lnTo>
                    <a:lnTo>
                      <a:pt x="27" y="21"/>
                    </a:lnTo>
                    <a:lnTo>
                      <a:pt x="23" y="25"/>
                    </a:lnTo>
                    <a:lnTo>
                      <a:pt x="19" y="24"/>
                    </a:lnTo>
                    <a:lnTo>
                      <a:pt x="14" y="20"/>
                    </a:lnTo>
                    <a:lnTo>
                      <a:pt x="9" y="16"/>
                    </a:lnTo>
                    <a:lnTo>
                      <a:pt x="10" y="9"/>
                    </a:lnTo>
                    <a:lnTo>
                      <a:pt x="11" y="8"/>
                    </a:lnTo>
                    <a:lnTo>
                      <a:pt x="16" y="5"/>
                    </a:lnTo>
                    <a:lnTo>
                      <a:pt x="21" y="3"/>
                    </a:lnTo>
                    <a:lnTo>
                      <a:pt x="24" y="3"/>
                    </a:lnTo>
                    <a:lnTo>
                      <a:pt x="24" y="2"/>
                    </a:lnTo>
                    <a:lnTo>
                      <a:pt x="22" y="1"/>
                    </a:lnTo>
                    <a:lnTo>
                      <a:pt x="18" y="0"/>
                    </a:lnTo>
                    <a:lnTo>
                      <a:pt x="14" y="1"/>
                    </a:lnTo>
                    <a:lnTo>
                      <a:pt x="10" y="4"/>
                    </a:lnTo>
                    <a:lnTo>
                      <a:pt x="4" y="12"/>
                    </a:lnTo>
                    <a:lnTo>
                      <a:pt x="0" y="19"/>
                    </a:lnTo>
                    <a:lnTo>
                      <a:pt x="4" y="23"/>
                    </a:lnTo>
                    <a:close/>
                  </a:path>
                </a:pathLst>
              </a:custGeom>
              <a:solidFill>
                <a:srgbClr val="FF59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93" name="Freeform 1049"/>
              <p:cNvSpPr>
                <a:spLocks/>
              </p:cNvSpPr>
              <p:nvPr/>
            </p:nvSpPr>
            <p:spPr bwMode="auto">
              <a:xfrm>
                <a:off x="2974" y="917"/>
                <a:ext cx="108" cy="71"/>
              </a:xfrm>
              <a:custGeom>
                <a:avLst/>
                <a:gdLst>
                  <a:gd name="T0" fmla="*/ 0 w 217"/>
                  <a:gd name="T1" fmla="*/ 1 h 141"/>
                  <a:gd name="T2" fmla="*/ 0 w 217"/>
                  <a:gd name="T3" fmla="*/ 1 h 141"/>
                  <a:gd name="T4" fmla="*/ 0 w 217"/>
                  <a:gd name="T5" fmla="*/ 1 h 141"/>
                  <a:gd name="T6" fmla="*/ 0 w 217"/>
                  <a:gd name="T7" fmla="*/ 1 h 141"/>
                  <a:gd name="T8" fmla="*/ 0 w 217"/>
                  <a:gd name="T9" fmla="*/ 1 h 141"/>
                  <a:gd name="T10" fmla="*/ 0 w 217"/>
                  <a:gd name="T11" fmla="*/ 1 h 141"/>
                  <a:gd name="T12" fmla="*/ 0 w 217"/>
                  <a:gd name="T13" fmla="*/ 1 h 141"/>
                  <a:gd name="T14" fmla="*/ 0 w 217"/>
                  <a:gd name="T15" fmla="*/ 1 h 141"/>
                  <a:gd name="T16" fmla="*/ 0 w 217"/>
                  <a:gd name="T17" fmla="*/ 1 h 141"/>
                  <a:gd name="T18" fmla="*/ 0 w 217"/>
                  <a:gd name="T19" fmla="*/ 1 h 141"/>
                  <a:gd name="T20" fmla="*/ 0 w 217"/>
                  <a:gd name="T21" fmla="*/ 1 h 141"/>
                  <a:gd name="T22" fmla="*/ 0 w 217"/>
                  <a:gd name="T23" fmla="*/ 1 h 141"/>
                  <a:gd name="T24" fmla="*/ 0 w 217"/>
                  <a:gd name="T25" fmla="*/ 1 h 141"/>
                  <a:gd name="T26" fmla="*/ 0 w 217"/>
                  <a:gd name="T27" fmla="*/ 1 h 141"/>
                  <a:gd name="T28" fmla="*/ 0 w 217"/>
                  <a:gd name="T29" fmla="*/ 1 h 141"/>
                  <a:gd name="T30" fmla="*/ 0 w 217"/>
                  <a:gd name="T31" fmla="*/ 1 h 141"/>
                  <a:gd name="T32" fmla="*/ 0 w 217"/>
                  <a:gd name="T33" fmla="*/ 1 h 141"/>
                  <a:gd name="T34" fmla="*/ 0 w 217"/>
                  <a:gd name="T35" fmla="*/ 1 h 141"/>
                  <a:gd name="T36" fmla="*/ 0 w 217"/>
                  <a:gd name="T37" fmla="*/ 1 h 141"/>
                  <a:gd name="T38" fmla="*/ 0 w 217"/>
                  <a:gd name="T39" fmla="*/ 1 h 141"/>
                  <a:gd name="T40" fmla="*/ 0 w 217"/>
                  <a:gd name="T41" fmla="*/ 1 h 141"/>
                  <a:gd name="T42" fmla="*/ 0 w 217"/>
                  <a:gd name="T43" fmla="*/ 1 h 141"/>
                  <a:gd name="T44" fmla="*/ 0 w 217"/>
                  <a:gd name="T45" fmla="*/ 1 h 141"/>
                  <a:gd name="T46" fmla="*/ 0 w 217"/>
                  <a:gd name="T47" fmla="*/ 1 h 141"/>
                  <a:gd name="T48" fmla="*/ 0 w 217"/>
                  <a:gd name="T49" fmla="*/ 1 h 141"/>
                  <a:gd name="T50" fmla="*/ 0 w 217"/>
                  <a:gd name="T51" fmla="*/ 1 h 141"/>
                  <a:gd name="T52" fmla="*/ 0 w 217"/>
                  <a:gd name="T53" fmla="*/ 0 h 141"/>
                  <a:gd name="T54" fmla="*/ 0 w 217"/>
                  <a:gd name="T55" fmla="*/ 1 h 141"/>
                  <a:gd name="T56" fmla="*/ 0 w 217"/>
                  <a:gd name="T57" fmla="*/ 1 h 141"/>
                  <a:gd name="T58" fmla="*/ 0 w 217"/>
                  <a:gd name="T59" fmla="*/ 1 h 141"/>
                  <a:gd name="T60" fmla="*/ 0 w 217"/>
                  <a:gd name="T61" fmla="*/ 1 h 141"/>
                  <a:gd name="T62" fmla="*/ 0 w 217"/>
                  <a:gd name="T63" fmla="*/ 1 h 141"/>
                  <a:gd name="T64" fmla="*/ 0 w 217"/>
                  <a:gd name="T65" fmla="*/ 1 h 141"/>
                  <a:gd name="T66" fmla="*/ 0 w 217"/>
                  <a:gd name="T67" fmla="*/ 1 h 1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7"/>
                  <a:gd name="T103" fmla="*/ 0 h 141"/>
                  <a:gd name="T104" fmla="*/ 217 w 217"/>
                  <a:gd name="T105" fmla="*/ 141 h 1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7" h="141">
                    <a:moveTo>
                      <a:pt x="6" y="106"/>
                    </a:moveTo>
                    <a:lnTo>
                      <a:pt x="0" y="117"/>
                    </a:lnTo>
                    <a:lnTo>
                      <a:pt x="70" y="106"/>
                    </a:lnTo>
                    <a:lnTo>
                      <a:pt x="75" y="97"/>
                    </a:lnTo>
                    <a:lnTo>
                      <a:pt x="82" y="98"/>
                    </a:lnTo>
                    <a:lnTo>
                      <a:pt x="82" y="92"/>
                    </a:lnTo>
                    <a:lnTo>
                      <a:pt x="106" y="61"/>
                    </a:lnTo>
                    <a:lnTo>
                      <a:pt x="111" y="62"/>
                    </a:lnTo>
                    <a:lnTo>
                      <a:pt x="112" y="60"/>
                    </a:lnTo>
                    <a:lnTo>
                      <a:pt x="115" y="53"/>
                    </a:lnTo>
                    <a:lnTo>
                      <a:pt x="120" y="47"/>
                    </a:lnTo>
                    <a:lnTo>
                      <a:pt x="125" y="45"/>
                    </a:lnTo>
                    <a:lnTo>
                      <a:pt x="123" y="42"/>
                    </a:lnTo>
                    <a:lnTo>
                      <a:pt x="120" y="37"/>
                    </a:lnTo>
                    <a:lnTo>
                      <a:pt x="119" y="30"/>
                    </a:lnTo>
                    <a:lnTo>
                      <a:pt x="119" y="25"/>
                    </a:lnTo>
                    <a:lnTo>
                      <a:pt x="120" y="25"/>
                    </a:lnTo>
                    <a:lnTo>
                      <a:pt x="123" y="25"/>
                    </a:lnTo>
                    <a:lnTo>
                      <a:pt x="128" y="27"/>
                    </a:lnTo>
                    <a:lnTo>
                      <a:pt x="131" y="31"/>
                    </a:lnTo>
                    <a:lnTo>
                      <a:pt x="141" y="32"/>
                    </a:lnTo>
                    <a:lnTo>
                      <a:pt x="143" y="29"/>
                    </a:lnTo>
                    <a:lnTo>
                      <a:pt x="150" y="31"/>
                    </a:lnTo>
                    <a:lnTo>
                      <a:pt x="148" y="38"/>
                    </a:lnTo>
                    <a:lnTo>
                      <a:pt x="142" y="55"/>
                    </a:lnTo>
                    <a:lnTo>
                      <a:pt x="135" y="76"/>
                    </a:lnTo>
                    <a:lnTo>
                      <a:pt x="133" y="93"/>
                    </a:lnTo>
                    <a:lnTo>
                      <a:pt x="138" y="95"/>
                    </a:lnTo>
                    <a:lnTo>
                      <a:pt x="135" y="98"/>
                    </a:lnTo>
                    <a:lnTo>
                      <a:pt x="128" y="105"/>
                    </a:lnTo>
                    <a:lnTo>
                      <a:pt x="121" y="112"/>
                    </a:lnTo>
                    <a:lnTo>
                      <a:pt x="118" y="118"/>
                    </a:lnTo>
                    <a:lnTo>
                      <a:pt x="114" y="120"/>
                    </a:lnTo>
                    <a:lnTo>
                      <a:pt x="111" y="112"/>
                    </a:lnTo>
                    <a:lnTo>
                      <a:pt x="110" y="117"/>
                    </a:lnTo>
                    <a:lnTo>
                      <a:pt x="92" y="120"/>
                    </a:lnTo>
                    <a:lnTo>
                      <a:pt x="95" y="122"/>
                    </a:lnTo>
                    <a:lnTo>
                      <a:pt x="102" y="129"/>
                    </a:lnTo>
                    <a:lnTo>
                      <a:pt x="108" y="136"/>
                    </a:lnTo>
                    <a:lnTo>
                      <a:pt x="115" y="141"/>
                    </a:lnTo>
                    <a:lnTo>
                      <a:pt x="115" y="136"/>
                    </a:lnTo>
                    <a:lnTo>
                      <a:pt x="178" y="140"/>
                    </a:lnTo>
                    <a:lnTo>
                      <a:pt x="188" y="26"/>
                    </a:lnTo>
                    <a:lnTo>
                      <a:pt x="203" y="13"/>
                    </a:lnTo>
                    <a:lnTo>
                      <a:pt x="204" y="17"/>
                    </a:lnTo>
                    <a:lnTo>
                      <a:pt x="204" y="7"/>
                    </a:lnTo>
                    <a:lnTo>
                      <a:pt x="209" y="6"/>
                    </a:lnTo>
                    <a:lnTo>
                      <a:pt x="213" y="13"/>
                    </a:lnTo>
                    <a:lnTo>
                      <a:pt x="217" y="13"/>
                    </a:lnTo>
                    <a:lnTo>
                      <a:pt x="214" y="4"/>
                    </a:lnTo>
                    <a:lnTo>
                      <a:pt x="212" y="3"/>
                    </a:lnTo>
                    <a:lnTo>
                      <a:pt x="205" y="2"/>
                    </a:lnTo>
                    <a:lnTo>
                      <a:pt x="195" y="1"/>
                    </a:lnTo>
                    <a:lnTo>
                      <a:pt x="181" y="0"/>
                    </a:lnTo>
                    <a:lnTo>
                      <a:pt x="165" y="1"/>
                    </a:lnTo>
                    <a:lnTo>
                      <a:pt x="146" y="3"/>
                    </a:lnTo>
                    <a:lnTo>
                      <a:pt x="128" y="9"/>
                    </a:lnTo>
                    <a:lnTo>
                      <a:pt x="110" y="18"/>
                    </a:lnTo>
                    <a:lnTo>
                      <a:pt x="104" y="21"/>
                    </a:lnTo>
                    <a:lnTo>
                      <a:pt x="105" y="33"/>
                    </a:lnTo>
                    <a:lnTo>
                      <a:pt x="75" y="83"/>
                    </a:lnTo>
                    <a:lnTo>
                      <a:pt x="72" y="84"/>
                    </a:lnTo>
                    <a:lnTo>
                      <a:pt x="63" y="86"/>
                    </a:lnTo>
                    <a:lnTo>
                      <a:pt x="52" y="90"/>
                    </a:lnTo>
                    <a:lnTo>
                      <a:pt x="39" y="93"/>
                    </a:lnTo>
                    <a:lnTo>
                      <a:pt x="27" y="97"/>
                    </a:lnTo>
                    <a:lnTo>
                      <a:pt x="16" y="101"/>
                    </a:lnTo>
                    <a:lnTo>
                      <a:pt x="8" y="103"/>
                    </a:lnTo>
                    <a:lnTo>
                      <a:pt x="6" y="106"/>
                    </a:lnTo>
                    <a:close/>
                  </a:path>
                </a:pathLst>
              </a:custGeom>
              <a:solidFill>
                <a:srgbClr val="A5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94" name="Freeform 1050"/>
              <p:cNvSpPr>
                <a:spLocks/>
              </p:cNvSpPr>
              <p:nvPr/>
            </p:nvSpPr>
            <p:spPr bwMode="auto">
              <a:xfrm>
                <a:off x="2947" y="983"/>
                <a:ext cx="76" cy="66"/>
              </a:xfrm>
              <a:custGeom>
                <a:avLst/>
                <a:gdLst>
                  <a:gd name="T0" fmla="*/ 1 w 152"/>
                  <a:gd name="T1" fmla="*/ 0 h 134"/>
                  <a:gd name="T2" fmla="*/ 1 w 152"/>
                  <a:gd name="T3" fmla="*/ 0 h 134"/>
                  <a:gd name="T4" fmla="*/ 1 w 152"/>
                  <a:gd name="T5" fmla="*/ 0 h 134"/>
                  <a:gd name="T6" fmla="*/ 1 w 152"/>
                  <a:gd name="T7" fmla="*/ 0 h 134"/>
                  <a:gd name="T8" fmla="*/ 1 w 152"/>
                  <a:gd name="T9" fmla="*/ 0 h 134"/>
                  <a:gd name="T10" fmla="*/ 1 w 152"/>
                  <a:gd name="T11" fmla="*/ 0 h 134"/>
                  <a:gd name="T12" fmla="*/ 1 w 152"/>
                  <a:gd name="T13" fmla="*/ 0 h 134"/>
                  <a:gd name="T14" fmla="*/ 1 w 152"/>
                  <a:gd name="T15" fmla="*/ 0 h 134"/>
                  <a:gd name="T16" fmla="*/ 1 w 152"/>
                  <a:gd name="T17" fmla="*/ 0 h 134"/>
                  <a:gd name="T18" fmla="*/ 1 w 152"/>
                  <a:gd name="T19" fmla="*/ 0 h 134"/>
                  <a:gd name="T20" fmla="*/ 1 w 152"/>
                  <a:gd name="T21" fmla="*/ 0 h 134"/>
                  <a:gd name="T22" fmla="*/ 1 w 152"/>
                  <a:gd name="T23" fmla="*/ 0 h 134"/>
                  <a:gd name="T24" fmla="*/ 1 w 152"/>
                  <a:gd name="T25" fmla="*/ 0 h 134"/>
                  <a:gd name="T26" fmla="*/ 1 w 152"/>
                  <a:gd name="T27" fmla="*/ 0 h 134"/>
                  <a:gd name="T28" fmla="*/ 1 w 152"/>
                  <a:gd name="T29" fmla="*/ 0 h 134"/>
                  <a:gd name="T30" fmla="*/ 1 w 152"/>
                  <a:gd name="T31" fmla="*/ 0 h 134"/>
                  <a:gd name="T32" fmla="*/ 1 w 152"/>
                  <a:gd name="T33" fmla="*/ 0 h 134"/>
                  <a:gd name="T34" fmla="*/ 1 w 152"/>
                  <a:gd name="T35" fmla="*/ 0 h 134"/>
                  <a:gd name="T36" fmla="*/ 1 w 152"/>
                  <a:gd name="T37" fmla="*/ 0 h 134"/>
                  <a:gd name="T38" fmla="*/ 1 w 152"/>
                  <a:gd name="T39" fmla="*/ 0 h 134"/>
                  <a:gd name="T40" fmla="*/ 1 w 152"/>
                  <a:gd name="T41" fmla="*/ 0 h 134"/>
                  <a:gd name="T42" fmla="*/ 1 w 152"/>
                  <a:gd name="T43" fmla="*/ 0 h 134"/>
                  <a:gd name="T44" fmla="*/ 1 w 152"/>
                  <a:gd name="T45" fmla="*/ 0 h 134"/>
                  <a:gd name="T46" fmla="*/ 0 w 152"/>
                  <a:gd name="T47" fmla="*/ 0 h 134"/>
                  <a:gd name="T48" fmla="*/ 1 w 152"/>
                  <a:gd name="T49" fmla="*/ 0 h 134"/>
                  <a:gd name="T50" fmla="*/ 1 w 152"/>
                  <a:gd name="T51" fmla="*/ 0 h 134"/>
                  <a:gd name="T52" fmla="*/ 1 w 152"/>
                  <a:gd name="T53" fmla="*/ 0 h 1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4"/>
                  <a:gd name="T83" fmla="*/ 152 w 152"/>
                  <a:gd name="T84" fmla="*/ 134 h 1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4">
                    <a:moveTo>
                      <a:pt x="125" y="1"/>
                    </a:moveTo>
                    <a:lnTo>
                      <a:pt x="135" y="0"/>
                    </a:lnTo>
                    <a:lnTo>
                      <a:pt x="136" y="2"/>
                    </a:lnTo>
                    <a:lnTo>
                      <a:pt x="138" y="7"/>
                    </a:lnTo>
                    <a:lnTo>
                      <a:pt x="144" y="13"/>
                    </a:lnTo>
                    <a:lnTo>
                      <a:pt x="152" y="19"/>
                    </a:lnTo>
                    <a:lnTo>
                      <a:pt x="151" y="20"/>
                    </a:lnTo>
                    <a:lnTo>
                      <a:pt x="146" y="23"/>
                    </a:lnTo>
                    <a:lnTo>
                      <a:pt x="141" y="27"/>
                    </a:lnTo>
                    <a:lnTo>
                      <a:pt x="133" y="31"/>
                    </a:lnTo>
                    <a:lnTo>
                      <a:pt x="123" y="35"/>
                    </a:lnTo>
                    <a:lnTo>
                      <a:pt x="114" y="38"/>
                    </a:lnTo>
                    <a:lnTo>
                      <a:pt x="103" y="39"/>
                    </a:lnTo>
                    <a:lnTo>
                      <a:pt x="92" y="37"/>
                    </a:lnTo>
                    <a:lnTo>
                      <a:pt x="38" y="120"/>
                    </a:lnTo>
                    <a:lnTo>
                      <a:pt x="42" y="128"/>
                    </a:lnTo>
                    <a:lnTo>
                      <a:pt x="40" y="128"/>
                    </a:lnTo>
                    <a:lnTo>
                      <a:pt x="37" y="129"/>
                    </a:lnTo>
                    <a:lnTo>
                      <a:pt x="31" y="131"/>
                    </a:lnTo>
                    <a:lnTo>
                      <a:pt x="24" y="133"/>
                    </a:lnTo>
                    <a:lnTo>
                      <a:pt x="17" y="134"/>
                    </a:lnTo>
                    <a:lnTo>
                      <a:pt x="10" y="134"/>
                    </a:lnTo>
                    <a:lnTo>
                      <a:pt x="5" y="134"/>
                    </a:lnTo>
                    <a:lnTo>
                      <a:pt x="0" y="131"/>
                    </a:lnTo>
                    <a:lnTo>
                      <a:pt x="65" y="30"/>
                    </a:lnTo>
                    <a:lnTo>
                      <a:pt x="77" y="28"/>
                    </a:lnTo>
                    <a:lnTo>
                      <a:pt x="125" y="1"/>
                    </a:lnTo>
                    <a:close/>
                  </a:path>
                </a:pathLst>
              </a:custGeom>
              <a:solidFill>
                <a:srgbClr val="A5CC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sp>
            <p:nvSpPr>
              <p:cNvPr id="139295" name="Freeform 1051"/>
              <p:cNvSpPr>
                <a:spLocks/>
              </p:cNvSpPr>
              <p:nvPr/>
            </p:nvSpPr>
            <p:spPr bwMode="auto">
              <a:xfrm>
                <a:off x="3049" y="890"/>
                <a:ext cx="13" cy="22"/>
              </a:xfrm>
              <a:custGeom>
                <a:avLst/>
                <a:gdLst>
                  <a:gd name="T0" fmla="*/ 1 w 25"/>
                  <a:gd name="T1" fmla="*/ 0 h 44"/>
                  <a:gd name="T2" fmla="*/ 1 w 25"/>
                  <a:gd name="T3" fmla="*/ 1 h 44"/>
                  <a:gd name="T4" fmla="*/ 1 w 25"/>
                  <a:gd name="T5" fmla="*/ 1 h 44"/>
                  <a:gd name="T6" fmla="*/ 0 w 25"/>
                  <a:gd name="T7" fmla="*/ 1 h 44"/>
                  <a:gd name="T8" fmla="*/ 0 w 25"/>
                  <a:gd name="T9" fmla="*/ 1 h 44"/>
                  <a:gd name="T10" fmla="*/ 1 w 25"/>
                  <a:gd name="T11" fmla="*/ 1 h 44"/>
                  <a:gd name="T12" fmla="*/ 1 w 25"/>
                  <a:gd name="T13" fmla="*/ 1 h 44"/>
                  <a:gd name="T14" fmla="*/ 1 w 25"/>
                  <a:gd name="T15" fmla="*/ 1 h 44"/>
                  <a:gd name="T16" fmla="*/ 1 w 25"/>
                  <a:gd name="T17" fmla="*/ 1 h 44"/>
                  <a:gd name="T18" fmla="*/ 1 w 25"/>
                  <a:gd name="T19" fmla="*/ 1 h 44"/>
                  <a:gd name="T20" fmla="*/ 1 w 25"/>
                  <a:gd name="T21" fmla="*/ 1 h 44"/>
                  <a:gd name="T22" fmla="*/ 1 w 25"/>
                  <a:gd name="T23" fmla="*/ 1 h 44"/>
                  <a:gd name="T24" fmla="*/ 1 w 25"/>
                  <a:gd name="T25" fmla="*/ 1 h 44"/>
                  <a:gd name="T26" fmla="*/ 1 w 25"/>
                  <a:gd name="T27" fmla="*/ 1 h 44"/>
                  <a:gd name="T28" fmla="*/ 1 w 25"/>
                  <a:gd name="T29" fmla="*/ 1 h 44"/>
                  <a:gd name="T30" fmla="*/ 1 w 25"/>
                  <a:gd name="T31" fmla="*/ 1 h 44"/>
                  <a:gd name="T32" fmla="*/ 1 w 25"/>
                  <a:gd name="T33" fmla="*/ 1 h 44"/>
                  <a:gd name="T34" fmla="*/ 1 w 25"/>
                  <a:gd name="T35" fmla="*/ 0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
                  <a:gd name="T55" fmla="*/ 0 h 44"/>
                  <a:gd name="T56" fmla="*/ 25 w 25"/>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 h="44">
                    <a:moveTo>
                      <a:pt x="13" y="0"/>
                    </a:moveTo>
                    <a:lnTo>
                      <a:pt x="10" y="5"/>
                    </a:lnTo>
                    <a:lnTo>
                      <a:pt x="5" y="16"/>
                    </a:lnTo>
                    <a:lnTo>
                      <a:pt x="0" y="31"/>
                    </a:lnTo>
                    <a:lnTo>
                      <a:pt x="0" y="44"/>
                    </a:lnTo>
                    <a:lnTo>
                      <a:pt x="5" y="41"/>
                    </a:lnTo>
                    <a:lnTo>
                      <a:pt x="14" y="36"/>
                    </a:lnTo>
                    <a:lnTo>
                      <a:pt x="22" y="26"/>
                    </a:lnTo>
                    <a:lnTo>
                      <a:pt x="25" y="15"/>
                    </a:lnTo>
                    <a:lnTo>
                      <a:pt x="24" y="14"/>
                    </a:lnTo>
                    <a:lnTo>
                      <a:pt x="22" y="15"/>
                    </a:lnTo>
                    <a:lnTo>
                      <a:pt x="21" y="16"/>
                    </a:lnTo>
                    <a:lnTo>
                      <a:pt x="14" y="16"/>
                    </a:lnTo>
                    <a:lnTo>
                      <a:pt x="15" y="14"/>
                    </a:lnTo>
                    <a:lnTo>
                      <a:pt x="17" y="8"/>
                    </a:lnTo>
                    <a:lnTo>
                      <a:pt x="17" y="2"/>
                    </a:lnTo>
                    <a:lnTo>
                      <a:pt x="13" y="0"/>
                    </a:lnTo>
                    <a:close/>
                  </a:path>
                </a:pathLst>
              </a:custGeom>
              <a:solidFill>
                <a:srgbClr val="B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pt-PT" sz="2800"/>
              </a:p>
            </p:txBody>
          </p:sp>
        </p:grpSp>
      </p:grpSp>
      <p:sp>
        <p:nvSpPr>
          <p:cNvPr id="31" name="Down Arrow 30"/>
          <p:cNvSpPr/>
          <p:nvPr/>
        </p:nvSpPr>
        <p:spPr>
          <a:xfrm>
            <a:off x="5086261" y="4393172"/>
            <a:ext cx="484632" cy="714380"/>
          </a:xfrm>
          <a:prstGeom prst="downArrow">
            <a:avLst/>
          </a:prstGeom>
        </p:spPr>
        <p:style>
          <a:lnRef idx="0">
            <a:schemeClr val="accent2"/>
          </a:lnRef>
          <a:fillRef idx="3">
            <a:schemeClr val="accent2"/>
          </a:fillRef>
          <a:effectRef idx="3">
            <a:schemeClr val="accent2"/>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en-US" sz="2800">
              <a:solidFill>
                <a:srgbClr val="FFFFFF"/>
              </a:solidFill>
              <a:latin typeface="+mn-lt"/>
            </a:endParaRPr>
          </a:p>
        </p:txBody>
      </p:sp>
      <p:sp>
        <p:nvSpPr>
          <p:cNvPr id="32" name="TextBox 31"/>
          <p:cNvSpPr txBox="1">
            <a:spLocks noChangeArrowheads="1"/>
          </p:cNvSpPr>
          <p:nvPr/>
        </p:nvSpPr>
        <p:spPr bwMode="auto">
          <a:xfrm>
            <a:off x="3970230" y="5107552"/>
            <a:ext cx="305064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PT" altLang="en-US" sz="3200" dirty="0">
                <a:latin typeface="+mn-lt"/>
              </a:rPr>
              <a:t>Interno / Externo
</a:t>
            </a:r>
            <a:endParaRPr lang="en-US" altLang="en-US" sz="3200" dirty="0">
              <a:latin typeface="+mn-lt"/>
            </a:endParaRPr>
          </a:p>
        </p:txBody>
      </p:sp>
      <p:sp>
        <p:nvSpPr>
          <p:cNvPr id="33" name="Rectangle 3"/>
          <p:cNvSpPr>
            <a:spLocks noChangeArrowheads="1"/>
          </p:cNvSpPr>
          <p:nvPr/>
        </p:nvSpPr>
        <p:spPr bwMode="auto">
          <a:xfrm>
            <a:off x="840320" y="1224376"/>
            <a:ext cx="889945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Aft>
                <a:spcPts val="600"/>
              </a:spcAft>
            </a:pPr>
            <a:r>
              <a:rPr lang="es-ES" altLang="en-US" sz="3200" dirty="0">
                <a:solidFill>
                  <a:schemeClr val="accent2"/>
                </a:solidFill>
                <a:latin typeface="+mn-lt"/>
                <a:cs typeface="Arial"/>
              </a:rPr>
              <a:t>Deje que el CLIENTE pida producto o servicio 
</a:t>
            </a:r>
            <a:r>
              <a:rPr lang="en-US" altLang="en-US" sz="4000" b="1" dirty="0">
                <a:solidFill>
                  <a:schemeClr val="accent2"/>
                </a:solidFill>
                <a:latin typeface="+mn-lt"/>
                <a:cs typeface="Arial"/>
              </a:rPr>
              <a:t>PULL de la </a:t>
            </a:r>
            <a:r>
              <a:rPr lang="en-US" altLang="en-US" sz="4000" b="1" dirty="0" err="1">
                <a:solidFill>
                  <a:schemeClr val="accent2"/>
                </a:solidFill>
                <a:latin typeface="+mn-lt"/>
                <a:cs typeface="Arial"/>
              </a:rPr>
              <a:t>producción</a:t>
            </a:r>
            <a:endParaRPr lang="en-US" altLang="en-US" sz="4000" b="1" dirty="0">
              <a:solidFill>
                <a:schemeClr val="accent2"/>
              </a:solidFill>
              <a:latin typeface="+mn-lt"/>
              <a:cs typeface="Arial"/>
            </a:endParaRPr>
          </a:p>
        </p:txBody>
      </p:sp>
      <p:sp>
        <p:nvSpPr>
          <p:cNvPr id="30" name="Otsikko 1"/>
          <p:cNvSpPr txBox="1">
            <a:spLocks/>
          </p:cNvSpPr>
          <p:nvPr/>
        </p:nvSpPr>
        <p:spPr>
          <a:xfrm>
            <a:off x="1" y="530118"/>
            <a:ext cx="12192000" cy="62379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b="1" dirty="0">
                <a:latin typeface="+mn-lt"/>
              </a:rPr>
              <a:t>Principio 4</a:t>
            </a:r>
          </a:p>
        </p:txBody>
      </p:sp>
    </p:spTree>
    <p:extLst>
      <p:ext uri="{BB962C8B-B14F-4D97-AF65-F5344CB8AC3E}">
        <p14:creationId xmlns:p14="http://schemas.microsoft.com/office/powerpoint/2010/main" val="3808184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0-#ppt_w/2"/>
                                          </p:val>
                                        </p:tav>
                                        <p:tav tm="100000">
                                          <p:val>
                                            <p:strVal val="#ppt_x"/>
                                          </p:val>
                                        </p:tav>
                                      </p:tavLst>
                                    </p:anim>
                                    <p:anim calcmode="lin" valueType="num">
                                      <p:cBhvr additive="base">
                                        <p:cTn id="8" dur="5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ox(in)">
                                      <p:cBhvr>
                                        <p:cTn id="13" dur="500"/>
                                        <p:tgtEl>
                                          <p:spTgt spid="3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ox(in)">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384CB0-762E-40D3-9F94-8B9FC19F8A5C}"/>
              </a:ext>
            </a:extLst>
          </p:cNvPr>
          <p:cNvSpPr txBox="1"/>
          <p:nvPr/>
        </p:nvSpPr>
        <p:spPr>
          <a:xfrm>
            <a:off x="1977035" y="2067181"/>
            <a:ext cx="323659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       </a:t>
            </a:r>
            <a:r>
              <a:rPr lang="en-US" sz="2800" b="1" dirty="0">
                <a:cs typeface="Calibri"/>
              </a:rPr>
              <a:t> Sistema "PUSH" </a:t>
            </a:r>
            <a:endParaRPr lang="en-US" sz="2800" b="1" dirty="0"/>
          </a:p>
        </p:txBody>
      </p:sp>
      <p:sp>
        <p:nvSpPr>
          <p:cNvPr id="4" name="TextBox 3">
            <a:extLst>
              <a:ext uri="{FF2B5EF4-FFF2-40B4-BE49-F238E27FC236}">
                <a16:creationId xmlns:a16="http://schemas.microsoft.com/office/drawing/2014/main" id="{2EC06CC8-5772-4E27-8921-11C3C49AD21A}"/>
              </a:ext>
            </a:extLst>
          </p:cNvPr>
          <p:cNvSpPr txBox="1"/>
          <p:nvPr/>
        </p:nvSpPr>
        <p:spPr>
          <a:xfrm>
            <a:off x="6978369" y="2067181"/>
            <a:ext cx="323659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     </a:t>
            </a:r>
            <a:r>
              <a:rPr lang="en-US" sz="2800" b="1" dirty="0"/>
              <a:t>  Sistema "PULL"</a:t>
            </a:r>
          </a:p>
          <a:p>
            <a:r>
              <a:rPr lang="es-ES" b="1" dirty="0"/>
              <a:t>
</a:t>
            </a:r>
            <a:endParaRPr lang="en-US" b="1" dirty="0">
              <a:cs typeface="Calibri"/>
            </a:endParaRPr>
          </a:p>
        </p:txBody>
      </p:sp>
      <p:pic>
        <p:nvPicPr>
          <p:cNvPr id="5" name="Afbeelding 4">
            <a:extLst>
              <a:ext uri="{FF2B5EF4-FFF2-40B4-BE49-F238E27FC236}">
                <a16:creationId xmlns:a16="http://schemas.microsoft.com/office/drawing/2014/main" id="{1A22262B-5B5F-45D3-8490-205752EFDB23}"/>
              </a:ext>
            </a:extLst>
          </p:cNvPr>
          <p:cNvPicPr>
            <a:picLocks noChangeAspect="1"/>
          </p:cNvPicPr>
          <p:nvPr/>
        </p:nvPicPr>
        <p:blipFill>
          <a:blip r:embed="rId3"/>
          <a:stretch>
            <a:fillRect/>
          </a:stretch>
        </p:blipFill>
        <p:spPr>
          <a:xfrm>
            <a:off x="1686749" y="3590490"/>
            <a:ext cx="3747528" cy="2105635"/>
          </a:xfrm>
          <a:prstGeom prst="rect">
            <a:avLst/>
          </a:prstGeom>
        </p:spPr>
      </p:pic>
      <p:pic>
        <p:nvPicPr>
          <p:cNvPr id="7" name="Afbeelding 6">
            <a:extLst>
              <a:ext uri="{FF2B5EF4-FFF2-40B4-BE49-F238E27FC236}">
                <a16:creationId xmlns:a16="http://schemas.microsoft.com/office/drawing/2014/main" id="{3A6E3002-976C-4CB2-A969-CE8B255801BF}"/>
              </a:ext>
            </a:extLst>
          </p:cNvPr>
          <p:cNvPicPr>
            <a:picLocks noChangeAspect="1"/>
          </p:cNvPicPr>
          <p:nvPr/>
        </p:nvPicPr>
        <p:blipFill>
          <a:blip r:embed="rId4"/>
          <a:stretch>
            <a:fillRect/>
          </a:stretch>
        </p:blipFill>
        <p:spPr>
          <a:xfrm>
            <a:off x="6833226" y="3590490"/>
            <a:ext cx="3678181" cy="2107129"/>
          </a:xfrm>
          <a:prstGeom prst="rect">
            <a:avLst/>
          </a:prstGeom>
        </p:spPr>
      </p:pic>
    </p:spTree>
    <p:extLst>
      <p:ext uri="{BB962C8B-B14F-4D97-AF65-F5344CB8AC3E}">
        <p14:creationId xmlns:p14="http://schemas.microsoft.com/office/powerpoint/2010/main" val="1114388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Content Placeholder 2"/>
          <p:cNvSpPr>
            <a:spLocks noGrp="1"/>
          </p:cNvSpPr>
          <p:nvPr>
            <p:ph idx="4294967295"/>
          </p:nvPr>
        </p:nvSpPr>
        <p:spPr>
          <a:xfrm>
            <a:off x="533695" y="1998016"/>
            <a:ext cx="4743450" cy="690563"/>
          </a:xfrm>
          <a:prstGeom prst="rect">
            <a:avLst/>
          </a:prstGeom>
        </p:spPr>
        <p:txBody>
          <a:bodyPr anchor="t">
            <a:normAutofit/>
          </a:bodyPr>
          <a:lstStyle/>
          <a:p>
            <a:pPr marL="0" indent="0">
              <a:buNone/>
            </a:pPr>
            <a:r>
              <a:rPr lang="en-GB" altLang="en-US" sz="3200" b="1" dirty="0" err="1"/>
              <a:t>Requisitos</a:t>
            </a:r>
            <a:r>
              <a:rPr lang="en-GB" altLang="en-US" sz="3200" b="1" dirty="0"/>
              <a:t> del Sistema Pull</a:t>
            </a:r>
          </a:p>
        </p:txBody>
      </p:sp>
      <p:sp>
        <p:nvSpPr>
          <p:cNvPr id="7" name="TextBox 6"/>
          <p:cNvSpPr txBox="1"/>
          <p:nvPr/>
        </p:nvSpPr>
        <p:spPr>
          <a:xfrm>
            <a:off x="2588474" y="4758163"/>
            <a:ext cx="7008137"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s-ES" sz="2400" dirty="0">
                <a:solidFill>
                  <a:srgbClr val="FFFFFF"/>
                </a:solidFill>
                <a:latin typeface="+mn-lt"/>
              </a:rPr>
              <a:t>Zonas en las que el cliente puede recoger material
</a:t>
            </a:r>
            <a:endParaRPr lang="en-US" sz="2400" dirty="0">
              <a:solidFill>
                <a:srgbClr val="FFFFFF"/>
              </a:solidFill>
              <a:latin typeface="+mn-lt"/>
            </a:endParaRPr>
          </a:p>
        </p:txBody>
      </p:sp>
      <p:sp>
        <p:nvSpPr>
          <p:cNvPr id="10" name="TextBox 9"/>
          <p:cNvSpPr txBox="1">
            <a:spLocks noChangeArrowheads="1"/>
          </p:cNvSpPr>
          <p:nvPr/>
        </p:nvSpPr>
        <p:spPr bwMode="auto">
          <a:xfrm>
            <a:off x="2443379" y="3427216"/>
            <a:ext cx="43476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pt-PT" altLang="en-US" sz="2800" dirty="0">
                <a:latin typeface="+mn-lt"/>
                <a:cs typeface="Arial"/>
              </a:rPr>
              <a:t>Relación cliente/proveedor
</a:t>
            </a:r>
            <a:endParaRPr lang="en-US" altLang="en-US" sz="2800" dirty="0">
              <a:latin typeface="+mn-lt"/>
              <a:cs typeface="Arial"/>
            </a:endParaRPr>
          </a:p>
        </p:txBody>
      </p:sp>
      <p:sp>
        <p:nvSpPr>
          <p:cNvPr id="27"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Sistema Pull </a:t>
            </a:r>
          </a:p>
        </p:txBody>
      </p:sp>
      <p:grpSp>
        <p:nvGrpSpPr>
          <p:cNvPr id="140297" name="Group 140296"/>
          <p:cNvGrpSpPr/>
          <p:nvPr/>
        </p:nvGrpSpPr>
        <p:grpSpPr>
          <a:xfrm>
            <a:off x="6658504" y="2517292"/>
            <a:ext cx="2989759" cy="2061654"/>
            <a:chOff x="5943927" y="2226365"/>
            <a:chExt cx="2989759" cy="2061654"/>
          </a:xfrm>
        </p:grpSpPr>
        <p:sp>
          <p:nvSpPr>
            <p:cNvPr id="5" name="Cube 4"/>
            <p:cNvSpPr/>
            <p:nvPr/>
          </p:nvSpPr>
          <p:spPr>
            <a:xfrm>
              <a:off x="6295238" y="2608126"/>
              <a:ext cx="853387" cy="424780"/>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a:solidFill>
                    <a:schemeClr val="tx1"/>
                  </a:solidFill>
                </a:rPr>
                <a:t>Process</a:t>
              </a:r>
            </a:p>
            <a:p>
              <a:pPr algn="ctr"/>
              <a:r>
                <a:rPr lang="en-GB" sz="1600" b="1">
                  <a:solidFill>
                    <a:schemeClr val="tx1"/>
                  </a:solidFill>
                </a:rPr>
                <a:t>A</a:t>
              </a:r>
            </a:p>
          </p:txBody>
        </p:sp>
        <p:sp>
          <p:nvSpPr>
            <p:cNvPr id="30" name="Cube 29"/>
            <p:cNvSpPr/>
            <p:nvPr/>
          </p:nvSpPr>
          <p:spPr>
            <a:xfrm>
              <a:off x="7028882" y="2608126"/>
              <a:ext cx="853387" cy="424780"/>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a:solidFill>
                    <a:schemeClr val="tx1"/>
                  </a:solidFill>
                </a:rPr>
                <a:t>Process</a:t>
              </a:r>
            </a:p>
            <a:p>
              <a:pPr algn="ctr"/>
              <a:r>
                <a:rPr lang="en-GB" sz="1600" b="1">
                  <a:solidFill>
                    <a:schemeClr val="tx1"/>
                  </a:solidFill>
                </a:rPr>
                <a:t>B</a:t>
              </a:r>
            </a:p>
          </p:txBody>
        </p:sp>
        <p:sp>
          <p:nvSpPr>
            <p:cNvPr id="31" name="Cube 30"/>
            <p:cNvSpPr/>
            <p:nvPr/>
          </p:nvSpPr>
          <p:spPr>
            <a:xfrm>
              <a:off x="7773350" y="2608126"/>
              <a:ext cx="853387" cy="424780"/>
            </a:xfrm>
            <a:prstGeom prst="cub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fontScale="85000" lnSpcReduction="20000"/>
            </a:bodyPr>
            <a:lstStyle/>
            <a:p>
              <a:pPr algn="ctr"/>
              <a:r>
                <a:rPr lang="en-GB" sz="1200">
                  <a:solidFill>
                    <a:schemeClr val="tx1"/>
                  </a:solidFill>
                </a:rPr>
                <a:t>Process</a:t>
              </a:r>
            </a:p>
            <a:p>
              <a:pPr algn="ctr"/>
              <a:r>
                <a:rPr lang="en-GB" sz="1600" b="1">
                  <a:solidFill>
                    <a:schemeClr val="tx1"/>
                  </a:solidFill>
                </a:rPr>
                <a:t>C</a:t>
              </a:r>
            </a:p>
          </p:txBody>
        </p:sp>
        <p:sp>
          <p:nvSpPr>
            <p:cNvPr id="6" name="Rectangle 5"/>
            <p:cNvSpPr/>
            <p:nvPr/>
          </p:nvSpPr>
          <p:spPr>
            <a:xfrm>
              <a:off x="6289825" y="3083615"/>
              <a:ext cx="2551149" cy="66901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339191" y="3159827"/>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535135" y="3159827"/>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6741965" y="3159827"/>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6937909" y="3159827"/>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7133849" y="315982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329793" y="315982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7536623" y="315982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p:cNvSpPr/>
            <p:nvPr/>
          </p:nvSpPr>
          <p:spPr>
            <a:xfrm>
              <a:off x="7732567" y="315982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p:cNvSpPr/>
            <p:nvPr/>
          </p:nvSpPr>
          <p:spPr>
            <a:xfrm>
              <a:off x="7939396" y="315982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8135340" y="3159826"/>
              <a:ext cx="144000" cy="144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535135" y="3366657"/>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731079" y="3366657"/>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p:cNvSpPr/>
            <p:nvPr/>
          </p:nvSpPr>
          <p:spPr>
            <a:xfrm>
              <a:off x="6937909" y="3366657"/>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7133853" y="3366657"/>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7329793" y="3366656"/>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p:cNvSpPr/>
            <p:nvPr/>
          </p:nvSpPr>
          <p:spPr>
            <a:xfrm>
              <a:off x="7525737" y="3366656"/>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p:cNvSpPr/>
            <p:nvPr/>
          </p:nvSpPr>
          <p:spPr>
            <a:xfrm>
              <a:off x="7732567" y="3366656"/>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p:cNvSpPr/>
            <p:nvPr/>
          </p:nvSpPr>
          <p:spPr>
            <a:xfrm>
              <a:off x="7928511" y="3366656"/>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p:cNvSpPr/>
            <p:nvPr/>
          </p:nvSpPr>
          <p:spPr>
            <a:xfrm>
              <a:off x="8135340" y="3366656"/>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p:cNvSpPr/>
            <p:nvPr/>
          </p:nvSpPr>
          <p:spPr>
            <a:xfrm>
              <a:off x="8331284" y="3366656"/>
              <a:ext cx="144000" cy="144000"/>
            </a:xfrm>
            <a:prstGeom prst="ellipse">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p:cNvSpPr/>
            <p:nvPr/>
          </p:nvSpPr>
          <p:spPr>
            <a:xfrm>
              <a:off x="6741965" y="3562601"/>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p:cNvSpPr/>
            <p:nvPr/>
          </p:nvSpPr>
          <p:spPr>
            <a:xfrm>
              <a:off x="6937909" y="3562601"/>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p:cNvSpPr/>
            <p:nvPr/>
          </p:nvSpPr>
          <p:spPr>
            <a:xfrm>
              <a:off x="7144739" y="3562601"/>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p:cNvSpPr/>
            <p:nvPr/>
          </p:nvSpPr>
          <p:spPr>
            <a:xfrm>
              <a:off x="7340683" y="3562601"/>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p:cNvSpPr/>
            <p:nvPr/>
          </p:nvSpPr>
          <p:spPr>
            <a:xfrm>
              <a:off x="7536623" y="356260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p:cNvSpPr/>
            <p:nvPr/>
          </p:nvSpPr>
          <p:spPr>
            <a:xfrm>
              <a:off x="7732567" y="356260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p:cNvSpPr/>
            <p:nvPr/>
          </p:nvSpPr>
          <p:spPr>
            <a:xfrm>
              <a:off x="7939397" y="356260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p:cNvSpPr/>
            <p:nvPr/>
          </p:nvSpPr>
          <p:spPr>
            <a:xfrm>
              <a:off x="8135341" y="356260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p:cNvSpPr/>
            <p:nvPr/>
          </p:nvSpPr>
          <p:spPr>
            <a:xfrm>
              <a:off x="8342170" y="356260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8538114" y="356260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6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5058" y="2226365"/>
              <a:ext cx="428628" cy="8572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943927" y="2293278"/>
              <a:ext cx="357190" cy="8148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40288" name="Straight Connector 140287"/>
            <p:cNvCxnSpPr/>
            <p:nvPr/>
          </p:nvCxnSpPr>
          <p:spPr>
            <a:xfrm>
              <a:off x="6339191" y="3913419"/>
              <a:ext cx="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8842908" y="3924304"/>
              <a:ext cx="0" cy="288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291" name="Straight Arrow Connector 140290"/>
            <p:cNvCxnSpPr/>
            <p:nvPr/>
          </p:nvCxnSpPr>
          <p:spPr>
            <a:xfrm>
              <a:off x="8505058" y="4002988"/>
              <a:ext cx="3378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6338799" y="4002990"/>
              <a:ext cx="3378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0292" name="TextBox 140291"/>
            <p:cNvSpPr txBox="1"/>
            <p:nvPr/>
          </p:nvSpPr>
          <p:spPr>
            <a:xfrm>
              <a:off x="6607135" y="3826354"/>
              <a:ext cx="1905407"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s-ES" sz="1200" b="1" dirty="0"/>
                <a:t>12 min para el pedido total
3 min para la 1a pieza </a:t>
              </a:r>
              <a:endParaRPr lang="en-GB" sz="1200" b="1" dirty="0"/>
            </a:p>
          </p:txBody>
        </p:sp>
        <p:cxnSp>
          <p:nvCxnSpPr>
            <p:cNvPr id="140294" name="Curved Connector 140293"/>
            <p:cNvCxnSpPr/>
            <p:nvPr/>
          </p:nvCxnSpPr>
          <p:spPr>
            <a:xfrm rot="16200000" flipV="1">
              <a:off x="7035656" y="2347499"/>
              <a:ext cx="12700" cy="733644"/>
            </a:xfrm>
            <a:prstGeom prst="curvedConnector3">
              <a:avLst>
                <a:gd name="adj1" fmla="val 2636181"/>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74" name="Curved Connector 73"/>
            <p:cNvCxnSpPr>
              <a:stCxn id="31" idx="1"/>
              <a:endCxn id="30" idx="1"/>
            </p:cNvCxnSpPr>
            <p:nvPr/>
          </p:nvCxnSpPr>
          <p:spPr>
            <a:xfrm rot="16200000" flipV="1">
              <a:off x="7774712" y="2342087"/>
              <a:ext cx="12700" cy="744468"/>
            </a:xfrm>
            <a:prstGeom prst="curvedConnector3">
              <a:avLst>
                <a:gd name="adj1" fmla="val 2636181"/>
              </a:avLst>
            </a:prstGeom>
            <a:ln w="19050">
              <a:solidFill>
                <a:schemeClr val="tx1"/>
              </a:solidFill>
              <a:head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05698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2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862" y="1103489"/>
            <a:ext cx="6481835" cy="486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21935" y="4865799"/>
            <a:ext cx="580608" cy="369332"/>
          </a:xfrm>
          <a:prstGeom prst="rect">
            <a:avLst/>
          </a:prstGeom>
          <a:noFill/>
        </p:spPr>
        <p:txBody>
          <a:bodyPr wrap="none" rtlCol="0">
            <a:spAutoFit/>
          </a:bodyPr>
          <a:lstStyle/>
          <a:p>
            <a:r>
              <a:rPr lang="pt-PT"/>
              <a:t>LIDL</a:t>
            </a:r>
            <a:endParaRPr lang="en-GB"/>
          </a:p>
        </p:txBody>
      </p:sp>
      <p:sp>
        <p:nvSpPr>
          <p:cNvPr id="4" name="TextBox 3"/>
          <p:cNvSpPr txBox="1"/>
          <p:nvPr/>
        </p:nvSpPr>
        <p:spPr>
          <a:xfrm>
            <a:off x="7520763" y="4681133"/>
            <a:ext cx="1255024" cy="369332"/>
          </a:xfrm>
          <a:prstGeom prst="rect">
            <a:avLst/>
          </a:prstGeom>
          <a:noFill/>
        </p:spPr>
        <p:txBody>
          <a:bodyPr wrap="none" rtlCol="0">
            <a:spAutoFit/>
          </a:bodyPr>
          <a:lstStyle/>
          <a:p>
            <a:r>
              <a:rPr lang="pt-PT"/>
              <a:t>VODAFONE</a:t>
            </a:r>
            <a:endParaRPr lang="en-GB"/>
          </a:p>
        </p:txBody>
      </p:sp>
      <p:sp>
        <p:nvSpPr>
          <p:cNvPr id="3" name="TextBox 2">
            <a:extLst>
              <a:ext uri="{FF2B5EF4-FFF2-40B4-BE49-F238E27FC236}">
                <a16:creationId xmlns:a16="http://schemas.microsoft.com/office/drawing/2014/main" id="{A7D9B656-45CE-4463-B7EC-E7E1250A73BA}"/>
              </a:ext>
            </a:extLst>
          </p:cNvPr>
          <p:cNvSpPr txBox="1"/>
          <p:nvPr/>
        </p:nvSpPr>
        <p:spPr>
          <a:xfrm>
            <a:off x="2586325" y="1689389"/>
            <a:ext cx="4367500" cy="92333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b="1" dirty="0">
                <a:cs typeface="Calibri"/>
              </a:rPr>
              <a:t>Pregunta;
¿Son estos servicios "PULL" o "PUSH"?
</a:t>
            </a:r>
            <a:endParaRPr lang="en-US" b="1" dirty="0">
              <a:cs typeface="Calibri"/>
            </a:endParaRPr>
          </a:p>
        </p:txBody>
      </p:sp>
    </p:spTree>
    <p:extLst>
      <p:ext uri="{BB962C8B-B14F-4D97-AF65-F5344CB8AC3E}">
        <p14:creationId xmlns:p14="http://schemas.microsoft.com/office/powerpoint/2010/main" val="820881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2" descr="http://www.vieiros.com/enlaces/novas/imx/grande/0792692001192527949-non-todo-o-mundo-pode-encher-o-carrino-do-supermercado-imaxe-fa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844" y="2536132"/>
            <a:ext cx="4908489" cy="3272326"/>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12" name="TextBox 11"/>
          <p:cNvSpPr txBox="1">
            <a:spLocks noChangeArrowheads="1"/>
          </p:cNvSpPr>
          <p:nvPr/>
        </p:nvSpPr>
        <p:spPr bwMode="auto">
          <a:xfrm>
            <a:off x="529999" y="1994593"/>
            <a:ext cx="5566001" cy="399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ts val="2500"/>
              </a:lnSpc>
              <a:spcAft>
                <a:spcPts val="600"/>
              </a:spcAft>
            </a:pPr>
            <a:r>
              <a:rPr lang="pt-PT" altLang="en-US" sz="3200" b="1" dirty="0">
                <a:latin typeface="+mn-lt"/>
                <a:cs typeface="Arial"/>
              </a:rPr>
              <a:t>Algunas ventajas:</a:t>
            </a:r>
          </a:p>
          <a:p>
            <a:pPr marL="285750" indent="-285750" eaLnBrk="1" hangingPunct="1">
              <a:spcBef>
                <a:spcPts val="600"/>
              </a:spcBef>
              <a:buFont typeface="Wingdings" panose="05000000000000000000" pitchFamily="2" charset="2"/>
              <a:buChar char="§"/>
            </a:pPr>
            <a:r>
              <a:rPr lang="es-ES" altLang="en-US" sz="2600" dirty="0">
                <a:latin typeface="+mn-lt"/>
                <a:cs typeface="Arial"/>
              </a:rPr>
              <a:t>El cliente está satisfecho inmediatamente, no hay tiempo de espera
La programación de producción se simplifica y se autorregula (Kanban)
Ritmo de servicio o producción definido por </a:t>
            </a:r>
            <a:r>
              <a:rPr lang="es-ES" altLang="en-US" sz="2600" dirty="0" err="1">
                <a:latin typeface="+mn-lt"/>
                <a:cs typeface="Arial"/>
              </a:rPr>
              <a:t>Takt</a:t>
            </a:r>
            <a:r>
              <a:rPr lang="es-ES" altLang="en-US" sz="2600" dirty="0">
                <a:latin typeface="+mn-lt"/>
                <a:cs typeface="Arial"/>
              </a:rPr>
              <a:t> Time</a:t>
            </a:r>
            <a:endParaRPr lang="en-GB" altLang="en-US" sz="2600" dirty="0">
              <a:latin typeface="+mn-lt"/>
              <a:cs typeface="Arial"/>
            </a:endParaRPr>
          </a:p>
          <a:p>
            <a:pPr marL="285750" indent="-285750" eaLnBrk="1" hangingPunct="1">
              <a:spcBef>
                <a:spcPts val="600"/>
              </a:spcBef>
              <a:buFont typeface="Wingdings" panose="05000000000000000000" pitchFamily="2" charset="2"/>
              <a:buChar char="§"/>
            </a:pPr>
            <a:r>
              <a:rPr lang="en-GB" altLang="en-US" sz="2600" dirty="0">
                <a:latin typeface="+mn-lt"/>
                <a:cs typeface="Arial"/>
              </a:rPr>
              <a:t>El </a:t>
            </a:r>
            <a:r>
              <a:rPr lang="en-GB" altLang="en-US" sz="2600" dirty="0" err="1">
                <a:latin typeface="+mn-lt"/>
                <a:cs typeface="Arial"/>
              </a:rPr>
              <a:t>inventario</a:t>
            </a:r>
            <a:r>
              <a:rPr lang="en-GB" altLang="en-US" sz="2600" dirty="0">
                <a:latin typeface="+mn-lt"/>
                <a:cs typeface="Arial"/>
              </a:rPr>
              <a:t> se reduce</a:t>
            </a:r>
            <a:endParaRPr lang="en-US" altLang="en-US" sz="2800" dirty="0">
              <a:latin typeface="+mn-lt"/>
              <a:cs typeface="Arial"/>
            </a:endParaRPr>
          </a:p>
        </p:txBody>
      </p:sp>
      <p:sp>
        <p:nvSpPr>
          <p:cNvPr id="25"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Sistema Pull </a:t>
            </a:r>
          </a:p>
        </p:txBody>
      </p:sp>
      <p:sp>
        <p:nvSpPr>
          <p:cNvPr id="7" name="Rectangle 6"/>
          <p:cNvSpPr/>
          <p:nvPr/>
        </p:nvSpPr>
        <p:spPr>
          <a:xfrm>
            <a:off x="6338844" y="5320802"/>
            <a:ext cx="4908489" cy="49347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8" name="TextBox 6"/>
          <p:cNvSpPr txBox="1">
            <a:spLocks noChangeArrowheads="1"/>
          </p:cNvSpPr>
          <p:nvPr/>
        </p:nvSpPr>
        <p:spPr bwMode="auto">
          <a:xfrm>
            <a:off x="6338844" y="5365303"/>
            <a:ext cx="1632178" cy="400110"/>
          </a:xfrm>
          <a:prstGeom prst="rect">
            <a:avLst/>
          </a:prstGeom>
          <a:noFill/>
          <a:ln w="9525">
            <a:noFill/>
            <a:miter lim="800000"/>
            <a:headEnd/>
            <a:tailEnd/>
          </a:ln>
        </p:spPr>
        <p:txBody>
          <a:bodyPr wrap="none">
            <a:spAutoFit/>
          </a:bodyPr>
          <a:lstStyle/>
          <a:p>
            <a:r>
              <a:rPr lang="pt-PT" sz="2000" err="1">
                <a:solidFill>
                  <a:schemeClr val="bg1"/>
                </a:solidFill>
              </a:rPr>
              <a:t>Supermarkets</a:t>
            </a:r>
            <a:endParaRPr lang="en-US" sz="2000">
              <a:solidFill>
                <a:schemeClr val="bg1"/>
              </a:solidFill>
            </a:endParaRPr>
          </a:p>
        </p:txBody>
      </p:sp>
    </p:spTree>
    <p:extLst>
      <p:ext uri="{BB962C8B-B14F-4D97-AF65-F5344CB8AC3E}">
        <p14:creationId xmlns:p14="http://schemas.microsoft.com/office/powerpoint/2010/main" val="1996992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txBox="1">
            <a:spLocks/>
          </p:cNvSpPr>
          <p:nvPr/>
        </p:nvSpPr>
        <p:spPr>
          <a:xfrm>
            <a:off x="1" y="442452"/>
            <a:ext cx="12192000" cy="1199536"/>
          </a:xfrm>
          <a:prstGeom prst="rect">
            <a:avLst/>
          </a:prstGeom>
        </p:spPr>
        <p:txBody>
          <a:bodyPr>
            <a:normAutofit fontScale="97500"/>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lgn="ctr"/>
            <a:r>
              <a:rPr lang="en-US" sz="4100" b="1" dirty="0">
                <a:latin typeface="+mn-lt"/>
              </a:rPr>
              <a:t>Principio 4</a:t>
            </a:r>
          </a:p>
          <a:p>
            <a:pPr algn="ctr"/>
            <a:r>
              <a:rPr lang="en-US" sz="3300" b="1" dirty="0">
                <a:latin typeface="+mn-lt"/>
              </a:rPr>
              <a:t>Kanban</a:t>
            </a:r>
          </a:p>
        </p:txBody>
      </p:sp>
      <p:sp>
        <p:nvSpPr>
          <p:cNvPr id="3" name="TextBox 12"/>
          <p:cNvSpPr txBox="1">
            <a:spLocks noChangeArrowheads="1"/>
          </p:cNvSpPr>
          <p:nvPr/>
        </p:nvSpPr>
        <p:spPr bwMode="auto">
          <a:xfrm>
            <a:off x="779318" y="2239994"/>
            <a:ext cx="10546029" cy="320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pt-PT" altLang="en-US" sz="2800">
                <a:latin typeface="+mn-lt"/>
                <a:cs typeface="Arial"/>
              </a:rPr>
              <a:t>¿Qué es Kanban?</a:t>
            </a:r>
          </a:p>
          <a:p>
            <a:endParaRPr lang="pt-PT" altLang="en-US" sz="2800" dirty="0">
              <a:latin typeface="Calibri"/>
              <a:cs typeface="Arial"/>
            </a:endParaRPr>
          </a:p>
          <a:p>
            <a:pPr marL="457200" indent="-457200" eaLnBrk="1" hangingPunct="1">
              <a:lnSpc>
                <a:spcPct val="150000"/>
              </a:lnSpc>
              <a:buFont typeface="Arial" panose="020B0604020202020204" pitchFamily="34" charset="0"/>
              <a:buChar char="•"/>
            </a:pPr>
            <a:r>
              <a:rPr lang="es-ES" sz="2000" dirty="0">
                <a:latin typeface="Arial"/>
                <a:cs typeface="Arial"/>
              </a:rPr>
              <a:t>Kanban es un sistema visual para administrar el trabajo a medida que se mueve a través de un proceso. Kanban visualiza tanto el proceso (el flujo de trabajo) como el trabajo real que pasa por ese proceso. El objetivo de Kanban es identificar posibles cuellos de botella en el proceso y corregirlos, por lo que el trabajo puede fluir a través de él de manera eficiente a una velocidad o eficiencia óptimos</a:t>
            </a:r>
            <a:r>
              <a:rPr lang="en-US" sz="2000" dirty="0">
                <a:latin typeface="Arial"/>
                <a:cs typeface="Arial"/>
              </a:rPr>
              <a:t>.</a:t>
            </a:r>
            <a:endParaRPr lang="en-US" sz="2000" dirty="0">
              <a:latin typeface="Arial"/>
            </a:endParaRPr>
          </a:p>
        </p:txBody>
      </p:sp>
    </p:spTree>
    <p:extLst>
      <p:ext uri="{BB962C8B-B14F-4D97-AF65-F5344CB8AC3E}">
        <p14:creationId xmlns:p14="http://schemas.microsoft.com/office/powerpoint/2010/main" val="146950845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7FB7FE31D87FC944BC2242F5F365016A" ma:contentTypeVersion="12" ma:contentTypeDescription="Luo uusi asiakirja." ma:contentTypeScope="" ma:versionID="e7cd290be0310d79ded4a47832a0808f">
  <xsd:schema xmlns:xsd="http://www.w3.org/2001/XMLSchema" xmlns:xs="http://www.w3.org/2001/XMLSchema" xmlns:p="http://schemas.microsoft.com/office/2006/metadata/properties" xmlns:ns2="231c4e8d-8d33-4f83-9b03-dff978f9daf7" xmlns:ns3="dbb4bb59-340b-40d7-b36a-e65cb49f14f9" targetNamespace="http://schemas.microsoft.com/office/2006/metadata/properties" ma:root="true" ma:fieldsID="180e86ecb833259490524a507f8d9f6c" ns2:_="" ns3:_="">
    <xsd:import namespace="231c4e8d-8d33-4f83-9b03-dff978f9daf7"/>
    <xsd:import namespace="dbb4bb59-340b-40d7-b36a-e65cb49f14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1c4e8d-8d33-4f83-9b03-dff978f9d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b4bb59-340b-40d7-b36a-e65cb49f14f9" elementFormDefault="qualified">
    <xsd:import namespace="http://schemas.microsoft.com/office/2006/documentManagement/types"/>
    <xsd:import namespace="http://schemas.microsoft.com/office/infopath/2007/PartnerControls"/>
    <xsd:element name="SharedWithUsers" ma:index="1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07557F-E739-438C-A4D0-34561E3AE2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1c4e8d-8d33-4f83-9b03-dff978f9daf7"/>
    <ds:schemaRef ds:uri="dbb4bb59-340b-40d7-b36a-e65cb49f1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C6E1E1-2391-4497-8B1D-43D891CD2B9D}">
  <ds:schemaRefs>
    <ds:schemaRef ds:uri="http://schemas.microsoft.com/office/2006/documentManagement/types"/>
    <ds:schemaRef ds:uri="http://purl.org/dc/elements/1.1/"/>
    <ds:schemaRef ds:uri="http://schemas.microsoft.com/office/2006/metadata/properties"/>
    <ds:schemaRef ds:uri="dbb4bb59-340b-40d7-b36a-e65cb49f14f9"/>
    <ds:schemaRef ds:uri="http://purl.org/dc/terms/"/>
    <ds:schemaRef ds:uri="http://schemas.openxmlformats.org/package/2006/metadata/core-properties"/>
    <ds:schemaRef ds:uri="http://purl.org/dc/dcmitype/"/>
    <ds:schemaRef ds:uri="http://schemas.microsoft.com/office/infopath/2007/PartnerControls"/>
    <ds:schemaRef ds:uri="231c4e8d-8d33-4f83-9b03-dff978f9daf7"/>
    <ds:schemaRef ds:uri="http://www.w3.org/XML/1998/namespace"/>
  </ds:schemaRefs>
</ds:datastoreItem>
</file>

<file path=customXml/itemProps3.xml><?xml version="1.0" encoding="utf-8"?>
<ds:datastoreItem xmlns:ds="http://schemas.openxmlformats.org/officeDocument/2006/customXml" ds:itemID="{E94440A1-3272-4FF9-BB46-6E531CC13F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TotalTime>
  <Words>1298</Words>
  <Application>Microsoft Office PowerPoint</Application>
  <PresentationFormat>Laajakuva</PresentationFormat>
  <Paragraphs>521</Paragraphs>
  <Slides>25</Slides>
  <Notes>17</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25</vt:i4>
      </vt:variant>
    </vt:vector>
  </HeadingPairs>
  <TitlesOfParts>
    <vt:vector size="32" baseType="lpstr">
      <vt:lpstr>Yu Gothic</vt:lpstr>
      <vt:lpstr>‚l‚r –¾’©</vt:lpstr>
      <vt:lpstr>Arial</vt:lpstr>
      <vt:lpstr>Calibri</vt:lpstr>
      <vt:lpstr>Times New Roman</vt:lpstr>
      <vt:lpstr>Wingdings</vt:lpstr>
      <vt:lpstr>Office-tema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Nedergård Jan</dc:creator>
  <cp:lastModifiedBy>Peltoharju Sami</cp:lastModifiedBy>
  <cp:revision>133</cp:revision>
  <dcterms:created xsi:type="dcterms:W3CDTF">2019-08-21T07:31:50Z</dcterms:created>
  <dcterms:modified xsi:type="dcterms:W3CDTF">2021-02-25T11:04:12Z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0x0101007FB7FE31D87FC944BC2242F5F365016A</vt:lpwstr>
  </property>
</Properties>
</file>