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87" r:id="rId6"/>
    <p:sldId id="283"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4" r:id="rId21"/>
    <p:sldId id="285" r:id="rId22"/>
    <p:sldId id="276" r:id="rId23"/>
    <p:sldId id="277" r:id="rId24"/>
    <p:sldId id="278" r:id="rId25"/>
    <p:sldId id="280" r:id="rId26"/>
    <p:sldId id="279" r:id="rId27"/>
    <p:sldId id="286"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CE43B-2C4C-191D-144F-E32972BDE1E8}" v="4" dt="2019-10-28T04:50:39.979"/>
    <p1510:client id="{1CA93628-5C54-4928-AD5A-CB1ABCA347E8}" v="11" dt="2020-02-21T10:49:58.189"/>
    <p1510:client id="{7059F0FE-C3DA-441F-97F9-84D14FB351A1}" v="177" dt="2019-11-22T14:44:18.425"/>
    <p1510:client id="{76A70CEB-62C6-4F97-8362-8CE27A9D5E6D}" v="171" dt="2020-02-06T13:26:04.704"/>
    <p1510:client id="{B4BFF895-09A7-4DBE-AB65-889E05FD62F6}" v="4" dt="2019-10-28T04:35:17.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78"/>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dergård Jan" userId="S::jan.nedergard@vamia.fi::437ebc65-1c89-4e88-a977-df097f090829" providerId="AD" clId="Web-{7AFCE43B-2C4C-191D-144F-E32972BDE1E8}"/>
    <pc:docChg chg="modSld">
      <pc:chgData name="Nedergård Jan" userId="S::jan.nedergard@vamia.fi::437ebc65-1c89-4e88-a977-df097f090829" providerId="AD" clId="Web-{7AFCE43B-2C4C-191D-144F-E32972BDE1E8}" dt="2019-10-28T04:50:39.979" v="3" actId="1076"/>
      <pc:docMkLst>
        <pc:docMk/>
      </pc:docMkLst>
      <pc:sldChg chg="modSp">
        <pc:chgData name="Nedergård Jan" userId="S::jan.nedergard@vamia.fi::437ebc65-1c89-4e88-a977-df097f090829" providerId="AD" clId="Web-{7AFCE43B-2C4C-191D-144F-E32972BDE1E8}" dt="2019-10-28T04:50:39.979" v="3" actId="1076"/>
        <pc:sldMkLst>
          <pc:docMk/>
          <pc:sldMk cId="4122449648" sldId="284"/>
        </pc:sldMkLst>
        <pc:picChg chg="mod ord">
          <ac:chgData name="Nedergård Jan" userId="S::jan.nedergard@vamia.fi::437ebc65-1c89-4e88-a977-df097f090829" providerId="AD" clId="Web-{7AFCE43B-2C4C-191D-144F-E32972BDE1E8}" dt="2019-10-28T04:50:39.979" v="3" actId="1076"/>
          <ac:picMkLst>
            <pc:docMk/>
            <pc:sldMk cId="4122449648" sldId="284"/>
            <ac:picMk id="5" creationId="{00000000-0000-0000-0000-000000000000}"/>
          </ac:picMkLst>
        </pc:picChg>
      </pc:sldChg>
    </pc:docChg>
  </pc:docChgLst>
  <pc:docChgLst>
    <pc:chgData name="Sandbacka Katarina" userId="S::katarina.sandbacka@vamia.fi::1930a15f-4c37-469e-9f57-4ba92dfff4e7" providerId="AD" clId="Web-{B4BFF895-09A7-4DBE-AB65-889E05FD62F6}"/>
    <pc:docChg chg="modSld">
      <pc:chgData name="Sandbacka Katarina" userId="S::katarina.sandbacka@vamia.fi::1930a15f-4c37-469e-9f57-4ba92dfff4e7" providerId="AD" clId="Web-{B4BFF895-09A7-4DBE-AB65-889E05FD62F6}" dt="2019-10-28T04:35:17.490" v="3" actId="20577"/>
      <pc:docMkLst>
        <pc:docMk/>
      </pc:docMkLst>
      <pc:sldChg chg="modSp">
        <pc:chgData name="Sandbacka Katarina" userId="S::katarina.sandbacka@vamia.fi::1930a15f-4c37-469e-9f57-4ba92dfff4e7" providerId="AD" clId="Web-{B4BFF895-09A7-4DBE-AB65-889E05FD62F6}" dt="2019-10-28T04:35:17.490" v="2" actId="20577"/>
        <pc:sldMkLst>
          <pc:docMk/>
          <pc:sldMk cId="128049359" sldId="278"/>
        </pc:sldMkLst>
        <pc:spChg chg="mod">
          <ac:chgData name="Sandbacka Katarina" userId="S::katarina.sandbacka@vamia.fi::1930a15f-4c37-469e-9f57-4ba92dfff4e7" providerId="AD" clId="Web-{B4BFF895-09A7-4DBE-AB65-889E05FD62F6}" dt="2019-10-28T04:35:17.490" v="2" actId="20577"/>
          <ac:spMkLst>
            <pc:docMk/>
            <pc:sldMk cId="128049359" sldId="278"/>
            <ac:spMk id="21506" creationId="{00000000-0000-0000-0000-000000000000}"/>
          </ac:spMkLst>
        </pc:spChg>
      </pc:sldChg>
    </pc:docChg>
  </pc:docChgLst>
  <pc:docChgLst>
    <pc:chgData name="Roland Algra" userId="S::ralgra_ogt013.nl#ext#@eduvaasa.onmicrosoft.com::cb0fca1c-f846-4514-8b74-da1e806e6ccd" providerId="AD" clId="Web-{76A70CEB-62C6-4F97-8362-8CE27A9D5E6D}"/>
    <pc:docChg chg="modSld">
      <pc:chgData name="Roland Algra" userId="S::ralgra_ogt013.nl#ext#@eduvaasa.onmicrosoft.com::cb0fca1c-f846-4514-8b74-da1e806e6ccd" providerId="AD" clId="Web-{76A70CEB-62C6-4F97-8362-8CE27A9D5E6D}" dt="2020-02-06T13:26:04.704" v="171" actId="20577"/>
      <pc:docMkLst>
        <pc:docMk/>
      </pc:docMkLst>
      <pc:sldChg chg="modSp">
        <pc:chgData name="Roland Algra" userId="S::ralgra_ogt013.nl#ext#@eduvaasa.onmicrosoft.com::cb0fca1c-f846-4514-8b74-da1e806e6ccd" providerId="AD" clId="Web-{76A70CEB-62C6-4F97-8362-8CE27A9D5E6D}" dt="2020-02-06T10:02:31.703" v="9" actId="20577"/>
        <pc:sldMkLst>
          <pc:docMk/>
          <pc:sldMk cId="3399934073" sldId="263"/>
        </pc:sldMkLst>
        <pc:spChg chg="mod">
          <ac:chgData name="Roland Algra" userId="S::ralgra_ogt013.nl#ext#@eduvaasa.onmicrosoft.com::cb0fca1c-f846-4514-8b74-da1e806e6ccd" providerId="AD" clId="Web-{76A70CEB-62C6-4F97-8362-8CE27A9D5E6D}" dt="2020-02-06T10:02:31.703" v="9" actId="20577"/>
          <ac:spMkLst>
            <pc:docMk/>
            <pc:sldMk cId="3399934073" sldId="263"/>
            <ac:spMk id="7" creationId="{00000000-0000-0000-0000-000000000000}"/>
          </ac:spMkLst>
        </pc:spChg>
      </pc:sldChg>
      <pc:sldChg chg="modSp">
        <pc:chgData name="Roland Algra" userId="S::ralgra_ogt013.nl#ext#@eduvaasa.onmicrosoft.com::cb0fca1c-f846-4514-8b74-da1e806e6ccd" providerId="AD" clId="Web-{76A70CEB-62C6-4F97-8362-8CE27A9D5E6D}" dt="2020-02-06T10:06:29.717" v="19" actId="20577"/>
        <pc:sldMkLst>
          <pc:docMk/>
          <pc:sldMk cId="2165178286" sldId="266"/>
        </pc:sldMkLst>
        <pc:spChg chg="mod">
          <ac:chgData name="Roland Algra" userId="S::ralgra_ogt013.nl#ext#@eduvaasa.onmicrosoft.com::cb0fca1c-f846-4514-8b74-da1e806e6ccd" providerId="AD" clId="Web-{76A70CEB-62C6-4F97-8362-8CE27A9D5E6D}" dt="2020-02-06T10:06:29.717" v="19" actId="20577"/>
          <ac:spMkLst>
            <pc:docMk/>
            <pc:sldMk cId="2165178286" sldId="266"/>
            <ac:spMk id="7" creationId="{00000000-0000-0000-0000-000000000000}"/>
          </ac:spMkLst>
        </pc:spChg>
      </pc:sldChg>
      <pc:sldChg chg="modSp">
        <pc:chgData name="Roland Algra" userId="S::ralgra_ogt013.nl#ext#@eduvaasa.onmicrosoft.com::cb0fca1c-f846-4514-8b74-da1e806e6ccd" providerId="AD" clId="Web-{76A70CEB-62C6-4F97-8362-8CE27A9D5E6D}" dt="2020-02-06T13:08:05.071" v="65" actId="20577"/>
        <pc:sldMkLst>
          <pc:docMk/>
          <pc:sldMk cId="3937307185" sldId="268"/>
        </pc:sldMkLst>
        <pc:spChg chg="mod">
          <ac:chgData name="Roland Algra" userId="S::ralgra_ogt013.nl#ext#@eduvaasa.onmicrosoft.com::cb0fca1c-f846-4514-8b74-da1e806e6ccd" providerId="AD" clId="Web-{76A70CEB-62C6-4F97-8362-8CE27A9D5E6D}" dt="2020-02-06T13:08:05.071" v="65" actId="20577"/>
          <ac:spMkLst>
            <pc:docMk/>
            <pc:sldMk cId="3937307185" sldId="268"/>
            <ac:spMk id="11" creationId="{00000000-0000-0000-0000-000000000000}"/>
          </ac:spMkLst>
        </pc:spChg>
      </pc:sldChg>
      <pc:sldChg chg="modSp">
        <pc:chgData name="Roland Algra" userId="S::ralgra_ogt013.nl#ext#@eduvaasa.onmicrosoft.com::cb0fca1c-f846-4514-8b74-da1e806e6ccd" providerId="AD" clId="Web-{76A70CEB-62C6-4F97-8362-8CE27A9D5E6D}" dt="2020-02-06T13:11:13.023" v="82" actId="20577"/>
        <pc:sldMkLst>
          <pc:docMk/>
          <pc:sldMk cId="1365000878" sldId="269"/>
        </pc:sldMkLst>
        <pc:spChg chg="mod">
          <ac:chgData name="Roland Algra" userId="S::ralgra_ogt013.nl#ext#@eduvaasa.onmicrosoft.com::cb0fca1c-f846-4514-8b74-da1e806e6ccd" providerId="AD" clId="Web-{76A70CEB-62C6-4F97-8362-8CE27A9D5E6D}" dt="2020-02-06T13:11:13.023" v="82" actId="20577"/>
          <ac:spMkLst>
            <pc:docMk/>
            <pc:sldMk cId="1365000878" sldId="269"/>
            <ac:spMk id="5" creationId="{00000000-0000-0000-0000-000000000000}"/>
          </ac:spMkLst>
        </pc:spChg>
      </pc:sldChg>
      <pc:sldChg chg="modSp">
        <pc:chgData name="Roland Algra" userId="S::ralgra_ogt013.nl#ext#@eduvaasa.onmicrosoft.com::cb0fca1c-f846-4514-8b74-da1e806e6ccd" providerId="AD" clId="Web-{76A70CEB-62C6-4F97-8362-8CE27A9D5E6D}" dt="2020-02-06T13:12:13.366" v="87" actId="20577"/>
        <pc:sldMkLst>
          <pc:docMk/>
          <pc:sldMk cId="2249997721" sldId="270"/>
        </pc:sldMkLst>
        <pc:spChg chg="mod">
          <ac:chgData name="Roland Algra" userId="S::ralgra_ogt013.nl#ext#@eduvaasa.onmicrosoft.com::cb0fca1c-f846-4514-8b74-da1e806e6ccd" providerId="AD" clId="Web-{76A70CEB-62C6-4F97-8362-8CE27A9D5E6D}" dt="2020-02-06T13:12:13.366" v="87" actId="20577"/>
          <ac:spMkLst>
            <pc:docMk/>
            <pc:sldMk cId="2249997721" sldId="270"/>
            <ac:spMk id="11" creationId="{00000000-0000-0000-0000-000000000000}"/>
          </ac:spMkLst>
        </pc:spChg>
      </pc:sldChg>
      <pc:sldChg chg="modSp">
        <pc:chgData name="Roland Algra" userId="S::ralgra_ogt013.nl#ext#@eduvaasa.onmicrosoft.com::cb0fca1c-f846-4514-8b74-da1e806e6ccd" providerId="AD" clId="Web-{76A70CEB-62C6-4F97-8362-8CE27A9D5E6D}" dt="2020-02-06T13:13:08.834" v="95" actId="20577"/>
        <pc:sldMkLst>
          <pc:docMk/>
          <pc:sldMk cId="3420023190" sldId="271"/>
        </pc:sldMkLst>
        <pc:spChg chg="mod">
          <ac:chgData name="Roland Algra" userId="S::ralgra_ogt013.nl#ext#@eduvaasa.onmicrosoft.com::cb0fca1c-f846-4514-8b74-da1e806e6ccd" providerId="AD" clId="Web-{76A70CEB-62C6-4F97-8362-8CE27A9D5E6D}" dt="2020-02-06T13:13:08.834" v="95" actId="20577"/>
          <ac:spMkLst>
            <pc:docMk/>
            <pc:sldMk cId="3420023190" sldId="271"/>
            <ac:spMk id="6" creationId="{00000000-0000-0000-0000-000000000000}"/>
          </ac:spMkLst>
        </pc:spChg>
      </pc:sldChg>
      <pc:sldChg chg="addSp delSp modSp">
        <pc:chgData name="Roland Algra" userId="S::ralgra_ogt013.nl#ext#@eduvaasa.onmicrosoft.com::cb0fca1c-f846-4514-8b74-da1e806e6ccd" providerId="AD" clId="Web-{76A70CEB-62C6-4F97-8362-8CE27A9D5E6D}" dt="2020-02-06T13:15:54.614" v="119" actId="1076"/>
        <pc:sldMkLst>
          <pc:docMk/>
          <pc:sldMk cId="1930795730" sldId="272"/>
        </pc:sldMkLst>
        <pc:spChg chg="add">
          <ac:chgData name="Roland Algra" userId="S::ralgra_ogt013.nl#ext#@eduvaasa.onmicrosoft.com::cb0fca1c-f846-4514-8b74-da1e806e6ccd" providerId="AD" clId="Web-{76A70CEB-62C6-4F97-8362-8CE27A9D5E6D}" dt="2020-02-06T13:14:29.693" v="105"/>
          <ac:spMkLst>
            <pc:docMk/>
            <pc:sldMk cId="1930795730" sldId="272"/>
            <ac:spMk id="2" creationId="{FCC84D4F-0375-4CA8-BD95-CB5922BFFD19}"/>
          </ac:spMkLst>
        </pc:spChg>
        <pc:spChg chg="mod">
          <ac:chgData name="Roland Algra" userId="S::ralgra_ogt013.nl#ext#@eduvaasa.onmicrosoft.com::cb0fca1c-f846-4514-8b74-da1e806e6ccd" providerId="AD" clId="Web-{76A70CEB-62C6-4F97-8362-8CE27A9D5E6D}" dt="2020-02-06T13:15:41.099" v="115" actId="20577"/>
          <ac:spMkLst>
            <pc:docMk/>
            <pc:sldMk cId="1930795730" sldId="272"/>
            <ac:spMk id="6" creationId="{00000000-0000-0000-0000-000000000000}"/>
          </ac:spMkLst>
        </pc:spChg>
        <pc:spChg chg="del mod">
          <ac:chgData name="Roland Algra" userId="S::ralgra_ogt013.nl#ext#@eduvaasa.onmicrosoft.com::cb0fca1c-f846-4514-8b74-da1e806e6ccd" providerId="AD" clId="Web-{76A70CEB-62C6-4F97-8362-8CE27A9D5E6D}" dt="2020-02-06T13:14:52.146" v="108"/>
          <ac:spMkLst>
            <pc:docMk/>
            <pc:sldMk cId="1930795730" sldId="272"/>
            <ac:spMk id="10" creationId="{00000000-0000-0000-0000-000000000000}"/>
          </ac:spMkLst>
        </pc:spChg>
        <pc:picChg chg="mod">
          <ac:chgData name="Roland Algra" userId="S::ralgra_ogt013.nl#ext#@eduvaasa.onmicrosoft.com::cb0fca1c-f846-4514-8b74-da1e806e6ccd" providerId="AD" clId="Web-{76A70CEB-62C6-4F97-8362-8CE27A9D5E6D}" dt="2020-02-06T13:15:54.614" v="119" actId="1076"/>
          <ac:picMkLst>
            <pc:docMk/>
            <pc:sldMk cId="1930795730" sldId="272"/>
            <ac:picMk id="3" creationId="{8B4A6E7B-5203-4A04-A0D6-D7561B1941FB}"/>
          </ac:picMkLst>
        </pc:picChg>
      </pc:sldChg>
      <pc:sldChg chg="modSp">
        <pc:chgData name="Roland Algra" userId="S::ralgra_ogt013.nl#ext#@eduvaasa.onmicrosoft.com::cb0fca1c-f846-4514-8b74-da1e806e6ccd" providerId="AD" clId="Web-{76A70CEB-62C6-4F97-8362-8CE27A9D5E6D}" dt="2020-02-06T13:16:34.413" v="125" actId="1076"/>
        <pc:sldMkLst>
          <pc:docMk/>
          <pc:sldMk cId="1503827413" sldId="273"/>
        </pc:sldMkLst>
        <pc:spChg chg="mod">
          <ac:chgData name="Roland Algra" userId="S::ralgra_ogt013.nl#ext#@eduvaasa.onmicrosoft.com::cb0fca1c-f846-4514-8b74-da1e806e6ccd" providerId="AD" clId="Web-{76A70CEB-62C6-4F97-8362-8CE27A9D5E6D}" dt="2020-02-06T13:16:34.413" v="125" actId="1076"/>
          <ac:spMkLst>
            <pc:docMk/>
            <pc:sldMk cId="1503827413" sldId="273"/>
            <ac:spMk id="11" creationId="{00000000-0000-0000-0000-000000000000}"/>
          </ac:spMkLst>
        </pc:spChg>
      </pc:sldChg>
      <pc:sldChg chg="modSp">
        <pc:chgData name="Roland Algra" userId="S::ralgra_ogt013.nl#ext#@eduvaasa.onmicrosoft.com::cb0fca1c-f846-4514-8b74-da1e806e6ccd" providerId="AD" clId="Web-{76A70CEB-62C6-4F97-8362-8CE27A9D5E6D}" dt="2020-02-06T13:17:25.004" v="126" actId="14100"/>
        <pc:sldMkLst>
          <pc:docMk/>
          <pc:sldMk cId="567407079" sldId="274"/>
        </pc:sldMkLst>
        <pc:spChg chg="mod">
          <ac:chgData name="Roland Algra" userId="S::ralgra_ogt013.nl#ext#@eduvaasa.onmicrosoft.com::cb0fca1c-f846-4514-8b74-da1e806e6ccd" providerId="AD" clId="Web-{76A70CEB-62C6-4F97-8362-8CE27A9D5E6D}" dt="2020-02-06T13:17:25.004" v="126" actId="14100"/>
          <ac:spMkLst>
            <pc:docMk/>
            <pc:sldMk cId="567407079" sldId="274"/>
            <ac:spMk id="12" creationId="{00000000-0000-0000-0000-000000000000}"/>
          </ac:spMkLst>
        </pc:spChg>
      </pc:sldChg>
      <pc:sldChg chg="modSp">
        <pc:chgData name="Roland Algra" userId="S::ralgra_ogt013.nl#ext#@eduvaasa.onmicrosoft.com::cb0fca1c-f846-4514-8b74-da1e806e6ccd" providerId="AD" clId="Web-{76A70CEB-62C6-4F97-8362-8CE27A9D5E6D}" dt="2020-02-06T13:19:33.644" v="127" actId="14100"/>
        <pc:sldMkLst>
          <pc:docMk/>
          <pc:sldMk cId="3101884242" sldId="277"/>
        </pc:sldMkLst>
        <pc:spChg chg="mod">
          <ac:chgData name="Roland Algra" userId="S::ralgra_ogt013.nl#ext#@eduvaasa.onmicrosoft.com::cb0fca1c-f846-4514-8b74-da1e806e6ccd" providerId="AD" clId="Web-{76A70CEB-62C6-4F97-8362-8CE27A9D5E6D}" dt="2020-02-06T13:19:33.644" v="127" actId="14100"/>
          <ac:spMkLst>
            <pc:docMk/>
            <pc:sldMk cId="3101884242" sldId="277"/>
            <ac:spMk id="4" creationId="{00000000-0000-0000-0000-000000000000}"/>
          </ac:spMkLst>
        </pc:spChg>
      </pc:sldChg>
      <pc:sldChg chg="modSp">
        <pc:chgData name="Roland Algra" userId="S::ralgra_ogt013.nl#ext#@eduvaasa.onmicrosoft.com::cb0fca1c-f846-4514-8b74-da1e806e6ccd" providerId="AD" clId="Web-{76A70CEB-62C6-4F97-8362-8CE27A9D5E6D}" dt="2020-02-06T13:21:43.003" v="150" actId="20577"/>
        <pc:sldMkLst>
          <pc:docMk/>
          <pc:sldMk cId="128049359" sldId="278"/>
        </pc:sldMkLst>
        <pc:spChg chg="mod">
          <ac:chgData name="Roland Algra" userId="S::ralgra_ogt013.nl#ext#@eduvaasa.onmicrosoft.com::cb0fca1c-f846-4514-8b74-da1e806e6ccd" providerId="AD" clId="Web-{76A70CEB-62C6-4F97-8362-8CE27A9D5E6D}" dt="2020-02-06T13:21:43.003" v="150" actId="20577"/>
          <ac:spMkLst>
            <pc:docMk/>
            <pc:sldMk cId="128049359" sldId="278"/>
            <ac:spMk id="21506" creationId="{00000000-0000-0000-0000-000000000000}"/>
          </ac:spMkLst>
        </pc:spChg>
      </pc:sldChg>
      <pc:sldChg chg="modSp">
        <pc:chgData name="Roland Algra" userId="S::ralgra_ogt013.nl#ext#@eduvaasa.onmicrosoft.com::cb0fca1c-f846-4514-8b74-da1e806e6ccd" providerId="AD" clId="Web-{76A70CEB-62C6-4F97-8362-8CE27A9D5E6D}" dt="2020-02-06T13:26:04.704" v="171" actId="20577"/>
        <pc:sldMkLst>
          <pc:docMk/>
          <pc:sldMk cId="489813429" sldId="279"/>
        </pc:sldMkLst>
        <pc:spChg chg="mod">
          <ac:chgData name="Roland Algra" userId="S::ralgra_ogt013.nl#ext#@eduvaasa.onmicrosoft.com::cb0fca1c-f846-4514-8b74-da1e806e6ccd" providerId="AD" clId="Web-{76A70CEB-62C6-4F97-8362-8CE27A9D5E6D}" dt="2020-02-06T13:26:04.704" v="171" actId="20577"/>
          <ac:spMkLst>
            <pc:docMk/>
            <pc:sldMk cId="489813429" sldId="279"/>
            <ac:spMk id="4" creationId="{00000000-0000-0000-0000-000000000000}"/>
          </ac:spMkLst>
        </pc:spChg>
        <pc:graphicFrameChg chg="mod modGraphic">
          <ac:chgData name="Roland Algra" userId="S::ralgra_ogt013.nl#ext#@eduvaasa.onmicrosoft.com::cb0fca1c-f846-4514-8b74-da1e806e6ccd" providerId="AD" clId="Web-{76A70CEB-62C6-4F97-8362-8CE27A9D5E6D}" dt="2020-02-06T13:24:25.173" v="170" actId="20577"/>
          <ac:graphicFrameMkLst>
            <pc:docMk/>
            <pc:sldMk cId="489813429" sldId="279"/>
            <ac:graphicFrameMk id="2" creationId="{00000000-0000-0000-0000-000000000000}"/>
          </ac:graphicFrameMkLst>
        </pc:graphicFrameChg>
      </pc:sldChg>
      <pc:sldChg chg="modSp">
        <pc:chgData name="Roland Algra" userId="S::ralgra_ogt013.nl#ext#@eduvaasa.onmicrosoft.com::cb0fca1c-f846-4514-8b74-da1e806e6ccd" providerId="AD" clId="Web-{76A70CEB-62C6-4F97-8362-8CE27A9D5E6D}" dt="2020-02-06T10:00:59.172" v="7" actId="1076"/>
        <pc:sldMkLst>
          <pc:docMk/>
          <pc:sldMk cId="2468652787" sldId="283"/>
        </pc:sldMkLst>
        <pc:spChg chg="mod">
          <ac:chgData name="Roland Algra" userId="S::ralgra_ogt013.nl#ext#@eduvaasa.onmicrosoft.com::cb0fca1c-f846-4514-8b74-da1e806e6ccd" providerId="AD" clId="Web-{76A70CEB-62C6-4F97-8362-8CE27A9D5E6D}" dt="2020-02-06T10:00:59.172" v="7" actId="1076"/>
          <ac:spMkLst>
            <pc:docMk/>
            <pc:sldMk cId="2468652787" sldId="283"/>
            <ac:spMk id="2" creationId="{00000000-0000-0000-0000-000000000000}"/>
          </ac:spMkLst>
        </pc:spChg>
      </pc:sldChg>
    </pc:docChg>
  </pc:docChgLst>
  <pc:docChgLst>
    <pc:chgData name="Joao Costa" userId="S::joao.costa_edu.atec.pt#ext#@eduvaasa.onmicrosoft.com::3278a569-2259-49c8-af76-01a24156b466" providerId="AD" clId="Web-{7059F0FE-C3DA-441F-97F9-84D14FB351A1}"/>
    <pc:docChg chg="addSld delSld modSld">
      <pc:chgData name="Joao Costa" userId="S::joao.costa_edu.atec.pt#ext#@eduvaasa.onmicrosoft.com::3278a569-2259-49c8-af76-01a24156b466" providerId="AD" clId="Web-{7059F0FE-C3DA-441F-97F9-84D14FB351A1}" dt="2019-11-22T14:44:18.425" v="165"/>
      <pc:docMkLst>
        <pc:docMk/>
      </pc:docMkLst>
      <pc:sldChg chg="addSp delSp modSp">
        <pc:chgData name="Joao Costa" userId="S::joao.costa_edu.atec.pt#ext#@eduvaasa.onmicrosoft.com::3278a569-2259-49c8-af76-01a24156b466" providerId="AD" clId="Web-{7059F0FE-C3DA-441F-97F9-84D14FB351A1}" dt="2019-11-22T14:44:09.300" v="164" actId="1076"/>
        <pc:sldMkLst>
          <pc:docMk/>
          <pc:sldMk cId="684783463" sldId="267"/>
        </pc:sldMkLst>
        <pc:spChg chg="del">
          <ac:chgData name="Joao Costa" userId="S::joao.costa_edu.atec.pt#ext#@eduvaasa.onmicrosoft.com::3278a569-2259-49c8-af76-01a24156b466" providerId="AD" clId="Web-{7059F0FE-C3DA-441F-97F9-84D14FB351A1}" dt="2019-11-22T14:41:40.318" v="148"/>
          <ac:spMkLst>
            <pc:docMk/>
            <pc:sldMk cId="684783463" sldId="267"/>
            <ac:spMk id="2" creationId="{00000000-0000-0000-0000-000000000000}"/>
          </ac:spMkLst>
        </pc:spChg>
        <pc:spChg chg="del">
          <ac:chgData name="Joao Costa" userId="S::joao.costa_edu.atec.pt#ext#@eduvaasa.onmicrosoft.com::3278a569-2259-49c8-af76-01a24156b466" providerId="AD" clId="Web-{7059F0FE-C3DA-441F-97F9-84D14FB351A1}" dt="2019-11-22T14:41:43.443" v="149"/>
          <ac:spMkLst>
            <pc:docMk/>
            <pc:sldMk cId="684783463" sldId="267"/>
            <ac:spMk id="3" creationId="{00000000-0000-0000-0000-000000000000}"/>
          </ac:spMkLst>
        </pc:spChg>
        <pc:spChg chg="add mod">
          <ac:chgData name="Joao Costa" userId="S::joao.costa_edu.atec.pt#ext#@eduvaasa.onmicrosoft.com::3278a569-2259-49c8-af76-01a24156b466" providerId="AD" clId="Web-{7059F0FE-C3DA-441F-97F9-84D14FB351A1}" dt="2019-11-22T14:44:06.535" v="163" actId="1076"/>
          <ac:spMkLst>
            <pc:docMk/>
            <pc:sldMk cId="684783463" sldId="267"/>
            <ac:spMk id="8" creationId="{7676D181-9F71-4E62-9B7A-20CD1A0E0DF7}"/>
          </ac:spMkLst>
        </pc:spChg>
        <pc:spChg chg="add">
          <ac:chgData name="Joao Costa" userId="S::joao.costa_edu.atec.pt#ext#@eduvaasa.onmicrosoft.com::3278a569-2259-49c8-af76-01a24156b466" providerId="AD" clId="Web-{7059F0FE-C3DA-441F-97F9-84D14FB351A1}" dt="2019-11-22T14:43:42.848" v="159"/>
          <ac:spMkLst>
            <pc:docMk/>
            <pc:sldMk cId="684783463" sldId="267"/>
            <ac:spMk id="12" creationId="{0A74B7A7-051E-4187-BB60-692DD2533F96}"/>
          </ac:spMkLst>
        </pc:spChg>
        <pc:spChg chg="add">
          <ac:chgData name="Joao Costa" userId="S::joao.costa_edu.atec.pt#ext#@eduvaasa.onmicrosoft.com::3278a569-2259-49c8-af76-01a24156b466" providerId="AD" clId="Web-{7059F0FE-C3DA-441F-97F9-84D14FB351A1}" dt="2019-11-22T14:43:59.972" v="161"/>
          <ac:spMkLst>
            <pc:docMk/>
            <pc:sldMk cId="684783463" sldId="267"/>
            <ac:spMk id="14" creationId="{A3E97D09-6637-4F57-911A-88FCE3C50174}"/>
          </ac:spMkLst>
        </pc:spChg>
        <pc:picChg chg="add">
          <ac:chgData name="Joao Costa" userId="S::joao.costa_edu.atec.pt#ext#@eduvaasa.onmicrosoft.com::3278a569-2259-49c8-af76-01a24156b466" providerId="AD" clId="Web-{7059F0FE-C3DA-441F-97F9-84D14FB351A1}" dt="2019-11-22T14:41:45.302" v="150"/>
          <ac:picMkLst>
            <pc:docMk/>
            <pc:sldMk cId="684783463" sldId="267"/>
            <ac:picMk id="5" creationId="{79A211A2-E9E7-4F6C-B1A8-94BE2FCACA3A}"/>
          </ac:picMkLst>
        </pc:picChg>
        <pc:picChg chg="add mod">
          <ac:chgData name="Joao Costa" userId="S::joao.costa_edu.atec.pt#ext#@eduvaasa.onmicrosoft.com::3278a569-2259-49c8-af76-01a24156b466" providerId="AD" clId="Web-{7059F0FE-C3DA-441F-97F9-84D14FB351A1}" dt="2019-11-22T14:44:09.300" v="164" actId="1076"/>
          <ac:picMkLst>
            <pc:docMk/>
            <pc:sldMk cId="684783463" sldId="267"/>
            <ac:picMk id="7" creationId="{904678D2-8FAD-424D-AD35-764A060EFCA2}"/>
          </ac:picMkLst>
        </pc:picChg>
        <pc:picChg chg="add mod">
          <ac:chgData name="Joao Costa" userId="S::joao.costa_edu.atec.pt#ext#@eduvaasa.onmicrosoft.com::3278a569-2259-49c8-af76-01a24156b466" providerId="AD" clId="Web-{7059F0FE-C3DA-441F-97F9-84D14FB351A1}" dt="2019-11-22T14:43:49.847" v="160" actId="1076"/>
          <ac:picMkLst>
            <pc:docMk/>
            <pc:sldMk cId="684783463" sldId="267"/>
            <ac:picMk id="10" creationId="{5FB9D070-0D33-464C-B852-75F1FA5094D9}"/>
          </ac:picMkLst>
        </pc:picChg>
      </pc:sldChg>
      <pc:sldChg chg="addSp delSp modSp mod setBg">
        <pc:chgData name="Joao Costa" userId="S::joao.costa_edu.atec.pt#ext#@eduvaasa.onmicrosoft.com::3278a569-2259-49c8-af76-01a24156b466" providerId="AD" clId="Web-{7059F0FE-C3DA-441F-97F9-84D14FB351A1}" dt="2019-11-22T14:17:08.153" v="12" actId="1076"/>
        <pc:sldMkLst>
          <pc:docMk/>
          <pc:sldMk cId="1930795730" sldId="272"/>
        </pc:sldMkLst>
        <pc:spChg chg="del">
          <ac:chgData name="Joao Costa" userId="S::joao.costa_edu.atec.pt#ext#@eduvaasa.onmicrosoft.com::3278a569-2259-49c8-af76-01a24156b466" providerId="AD" clId="Web-{7059F0FE-C3DA-441F-97F9-84D14FB351A1}" dt="2019-11-22T14:08:33.630" v="1"/>
          <ac:spMkLst>
            <pc:docMk/>
            <pc:sldMk cId="1930795730" sldId="272"/>
            <ac:spMk id="2" creationId="{00000000-0000-0000-0000-000000000000}"/>
          </ac:spMkLst>
        </pc:spChg>
        <pc:spChg chg="mod ord">
          <ac:chgData name="Joao Costa" userId="S::joao.costa_edu.atec.pt#ext#@eduvaasa.onmicrosoft.com::3278a569-2259-49c8-af76-01a24156b466" providerId="AD" clId="Web-{7059F0FE-C3DA-441F-97F9-84D14FB351A1}" dt="2019-11-22T14:17:03.575" v="11"/>
          <ac:spMkLst>
            <pc:docMk/>
            <pc:sldMk cId="1930795730" sldId="272"/>
            <ac:spMk id="6" creationId="{00000000-0000-0000-0000-000000000000}"/>
          </ac:spMkLst>
        </pc:spChg>
        <pc:spChg chg="del">
          <ac:chgData name="Joao Costa" userId="S::joao.costa_edu.atec.pt#ext#@eduvaasa.onmicrosoft.com::3278a569-2259-49c8-af76-01a24156b466" providerId="AD" clId="Web-{7059F0FE-C3DA-441F-97F9-84D14FB351A1}" dt="2019-11-22T14:08:37.520" v="2"/>
          <ac:spMkLst>
            <pc:docMk/>
            <pc:sldMk cId="1930795730" sldId="272"/>
            <ac:spMk id="9" creationId="{00000000-0000-0000-0000-000000000000}"/>
          </ac:spMkLst>
        </pc:spChg>
        <pc:spChg chg="mod ord">
          <ac:chgData name="Joao Costa" userId="S::joao.costa_edu.atec.pt#ext#@eduvaasa.onmicrosoft.com::3278a569-2259-49c8-af76-01a24156b466" providerId="AD" clId="Web-{7059F0FE-C3DA-441F-97F9-84D14FB351A1}" dt="2019-11-22T14:17:03.575" v="11"/>
          <ac:spMkLst>
            <pc:docMk/>
            <pc:sldMk cId="1930795730" sldId="272"/>
            <ac:spMk id="10" creationId="{00000000-0000-0000-0000-000000000000}"/>
          </ac:spMkLst>
        </pc:spChg>
        <pc:spChg chg="add del">
          <ac:chgData name="Joao Costa" userId="S::joao.costa_edu.atec.pt#ext#@eduvaasa.onmicrosoft.com::3278a569-2259-49c8-af76-01a24156b466" providerId="AD" clId="Web-{7059F0FE-C3DA-441F-97F9-84D14FB351A1}" dt="2019-11-22T14:17:03.575" v="11"/>
          <ac:spMkLst>
            <pc:docMk/>
            <pc:sldMk cId="1930795730" sldId="272"/>
            <ac:spMk id="12" creationId="{3CD9DF72-87A3-404E-A828-84CBF11A8303}"/>
          </ac:spMkLst>
        </pc:spChg>
        <pc:picChg chg="add mod ord">
          <ac:chgData name="Joao Costa" userId="S::joao.costa_edu.atec.pt#ext#@eduvaasa.onmicrosoft.com::3278a569-2259-49c8-af76-01a24156b466" providerId="AD" clId="Web-{7059F0FE-C3DA-441F-97F9-84D14FB351A1}" dt="2019-11-22T14:17:08.153" v="12" actId="1076"/>
          <ac:picMkLst>
            <pc:docMk/>
            <pc:sldMk cId="1930795730" sldId="272"/>
            <ac:picMk id="3" creationId="{8B4A6E7B-5203-4A04-A0D6-D7561B1941FB}"/>
          </ac:picMkLst>
        </pc:picChg>
        <pc:picChg chg="del">
          <ac:chgData name="Joao Costa" userId="S::joao.costa_edu.atec.pt#ext#@eduvaasa.onmicrosoft.com::3278a569-2259-49c8-af76-01a24156b466" providerId="AD" clId="Web-{7059F0FE-C3DA-441F-97F9-84D14FB351A1}" dt="2019-11-22T14:08:31.192" v="0"/>
          <ac:picMkLst>
            <pc:docMk/>
            <pc:sldMk cId="1930795730" sldId="272"/>
            <ac:picMk id="7" creationId="{00000000-0000-0000-0000-000000000000}"/>
          </ac:picMkLst>
        </pc:picChg>
        <pc:cxnChg chg="add del">
          <ac:chgData name="Joao Costa" userId="S::joao.costa_edu.atec.pt#ext#@eduvaasa.onmicrosoft.com::3278a569-2259-49c8-af76-01a24156b466" providerId="AD" clId="Web-{7059F0FE-C3DA-441F-97F9-84D14FB351A1}" dt="2019-11-22T14:16:47.810" v="8"/>
          <ac:cxnSpMkLst>
            <pc:docMk/>
            <pc:sldMk cId="1930795730" sldId="272"/>
            <ac:cxnSpMk id="15" creationId="{E4A809D5-3600-46D4-A466-67F2349A54FB}"/>
          </ac:cxnSpMkLst>
        </pc:cxnChg>
        <pc:cxnChg chg="add del">
          <ac:chgData name="Joao Costa" userId="S::joao.costa_edu.atec.pt#ext#@eduvaasa.onmicrosoft.com::3278a569-2259-49c8-af76-01a24156b466" providerId="AD" clId="Web-{7059F0FE-C3DA-441F-97F9-84D14FB351A1}" dt="2019-11-22T14:17:03.575" v="11"/>
          <ac:cxnSpMkLst>
            <pc:docMk/>
            <pc:sldMk cId="1930795730" sldId="272"/>
            <ac:cxnSpMk id="17" creationId="{20E3A342-4D61-4E3F-AF90-1AB42AEB96CC}"/>
          </ac:cxnSpMkLst>
        </pc:cxnChg>
      </pc:sldChg>
      <pc:sldChg chg="addSp delSp modSp del">
        <pc:chgData name="Joao Costa" userId="S::joao.costa_edu.atec.pt#ext#@eduvaasa.onmicrosoft.com::3278a569-2259-49c8-af76-01a24156b466" providerId="AD" clId="Web-{7059F0FE-C3DA-441F-97F9-84D14FB351A1}" dt="2019-11-22T14:44:18.425" v="165"/>
        <pc:sldMkLst>
          <pc:docMk/>
          <pc:sldMk cId="3969006291" sldId="275"/>
        </pc:sldMkLst>
        <pc:spChg chg="del mod">
          <ac:chgData name="Joao Costa" userId="S::joao.costa_edu.atec.pt#ext#@eduvaasa.onmicrosoft.com::3278a569-2259-49c8-af76-01a24156b466" providerId="AD" clId="Web-{7059F0FE-C3DA-441F-97F9-84D14FB351A1}" dt="2019-11-22T14:22:27.101" v="20"/>
          <ac:spMkLst>
            <pc:docMk/>
            <pc:sldMk cId="3969006291" sldId="275"/>
            <ac:spMk id="3" creationId="{00000000-0000-0000-0000-000000000000}"/>
          </ac:spMkLst>
        </pc:spChg>
        <pc:spChg chg="add mod">
          <ac:chgData name="Joao Costa" userId="S::joao.costa_edu.atec.pt#ext#@eduvaasa.onmicrosoft.com::3278a569-2259-49c8-af76-01a24156b466" providerId="AD" clId="Web-{7059F0FE-C3DA-441F-97F9-84D14FB351A1}" dt="2019-11-22T14:24:42.974" v="50" actId="20577"/>
          <ac:spMkLst>
            <pc:docMk/>
            <pc:sldMk cId="3969006291" sldId="275"/>
            <ac:spMk id="10" creationId="{0C517076-0BFE-4364-8C3D-53F4C1D0A088}"/>
          </ac:spMkLst>
        </pc:spChg>
        <pc:spChg chg="add mod">
          <ac:chgData name="Joao Costa" userId="S::joao.costa_edu.atec.pt#ext#@eduvaasa.onmicrosoft.com::3278a569-2259-49c8-af76-01a24156b466" providerId="AD" clId="Web-{7059F0FE-C3DA-441F-97F9-84D14FB351A1}" dt="2019-11-22T14:25:45.786" v="103" actId="1076"/>
          <ac:spMkLst>
            <pc:docMk/>
            <pc:sldMk cId="3969006291" sldId="275"/>
            <ac:spMk id="11" creationId="{F46A64C7-1E03-4106-9255-BB73F374E39D}"/>
          </ac:spMkLst>
        </pc:spChg>
        <pc:spChg chg="add mod">
          <ac:chgData name="Joao Costa" userId="S::joao.costa_edu.atec.pt#ext#@eduvaasa.onmicrosoft.com::3278a569-2259-49c8-af76-01a24156b466" providerId="AD" clId="Web-{7059F0FE-C3DA-441F-97F9-84D14FB351A1}" dt="2019-11-22T14:26:26.770" v="128" actId="1076"/>
          <ac:spMkLst>
            <pc:docMk/>
            <pc:sldMk cId="3969006291" sldId="275"/>
            <ac:spMk id="12" creationId="{9E4D8401-B9E2-4EF5-8640-3A6B22749F11}"/>
          </ac:spMkLst>
        </pc:spChg>
        <pc:picChg chg="add mod">
          <ac:chgData name="Joao Costa" userId="S::joao.costa_edu.atec.pt#ext#@eduvaasa.onmicrosoft.com::3278a569-2259-49c8-af76-01a24156b466" providerId="AD" clId="Web-{7059F0FE-C3DA-441F-97F9-84D14FB351A1}" dt="2019-11-22T14:22:57.210" v="26" actId="1076"/>
          <ac:picMkLst>
            <pc:docMk/>
            <pc:sldMk cId="3969006291" sldId="275"/>
            <ac:picMk id="2" creationId="{55DE063E-C3FB-425D-8025-E94F8E91BA8D}"/>
          </ac:picMkLst>
        </pc:picChg>
        <pc:picChg chg="add mod">
          <ac:chgData name="Joao Costa" userId="S::joao.costa_edu.atec.pt#ext#@eduvaasa.onmicrosoft.com::3278a569-2259-49c8-af76-01a24156b466" providerId="AD" clId="Web-{7059F0FE-C3DA-441F-97F9-84D14FB351A1}" dt="2019-11-22T14:25:57.536" v="107" actId="1076"/>
          <ac:picMkLst>
            <pc:docMk/>
            <pc:sldMk cId="3969006291" sldId="275"/>
            <ac:picMk id="6" creationId="{A36A226D-377F-45D5-8DCA-8B700F48A964}"/>
          </ac:picMkLst>
        </pc:picChg>
        <pc:picChg chg="add mod">
          <ac:chgData name="Joao Costa" userId="S::joao.costa_edu.atec.pt#ext#@eduvaasa.onmicrosoft.com::3278a569-2259-49c8-af76-01a24156b466" providerId="AD" clId="Web-{7059F0FE-C3DA-441F-97F9-84D14FB351A1}" dt="2019-11-22T14:25:41.598" v="102" actId="1076"/>
          <ac:picMkLst>
            <pc:docMk/>
            <pc:sldMk cId="3969006291" sldId="275"/>
            <ac:picMk id="8" creationId="{D4CF2EB5-A3CC-4E69-99BD-88223B157EDC}"/>
          </ac:picMkLst>
        </pc:picChg>
      </pc:sldChg>
      <pc:sldChg chg="modSp">
        <pc:chgData name="Joao Costa" userId="S::joao.costa_edu.atec.pt#ext#@eduvaasa.onmicrosoft.com::3278a569-2259-49c8-af76-01a24156b466" providerId="AD" clId="Web-{7059F0FE-C3DA-441F-97F9-84D14FB351A1}" dt="2019-11-22T14:38:21.446" v="147"/>
        <pc:sldMkLst>
          <pc:docMk/>
          <pc:sldMk cId="2468652787" sldId="283"/>
        </pc:sldMkLst>
        <pc:graphicFrameChg chg="mod modGraphic">
          <ac:chgData name="Joao Costa" userId="S::joao.costa_edu.atec.pt#ext#@eduvaasa.onmicrosoft.com::3278a569-2259-49c8-af76-01a24156b466" providerId="AD" clId="Web-{7059F0FE-C3DA-441F-97F9-84D14FB351A1}" dt="2019-11-22T14:38:21.446" v="147"/>
          <ac:graphicFrameMkLst>
            <pc:docMk/>
            <pc:sldMk cId="2468652787" sldId="283"/>
            <ac:graphicFrameMk id="3" creationId="{00000000-0000-0000-0000-000000000000}"/>
          </ac:graphicFrameMkLst>
        </pc:graphicFrameChg>
      </pc:sldChg>
      <pc:sldChg chg="add del replId">
        <pc:chgData name="Joao Costa" userId="S::joao.costa_edu.atec.pt#ext#@eduvaasa.onmicrosoft.com::3278a569-2259-49c8-af76-01a24156b466" providerId="AD" clId="Web-{7059F0FE-C3DA-441F-97F9-84D14FB351A1}" dt="2019-11-22T14:10:10.816" v="4"/>
        <pc:sldMkLst>
          <pc:docMk/>
          <pc:sldMk cId="1837037497" sldId="287"/>
        </pc:sldMkLst>
      </pc:sldChg>
    </pc:docChg>
  </pc:docChgLst>
  <pc:docChgLst>
    <pc:chgData name="Peltoharju Sami" userId="S::sami.peltoharju@vamia.fi::f2735e31-955d-490f-8198-1b4881bf60a1" providerId="AD" clId="Web-{1CA93628-5C54-4928-AD5A-CB1ABCA347E8}"/>
    <pc:docChg chg="modSld">
      <pc:chgData name="Peltoharju Sami" userId="S::sami.peltoharju@vamia.fi::f2735e31-955d-490f-8198-1b4881bf60a1" providerId="AD" clId="Web-{1CA93628-5C54-4928-AD5A-CB1ABCA347E8}" dt="2020-02-21T10:49:58.189" v="10" actId="1076"/>
      <pc:docMkLst>
        <pc:docMk/>
      </pc:docMkLst>
      <pc:sldChg chg="modSp">
        <pc:chgData name="Peltoharju Sami" userId="S::sami.peltoharju@vamia.fi::f2735e31-955d-490f-8198-1b4881bf60a1" providerId="AD" clId="Web-{1CA93628-5C54-4928-AD5A-CB1ABCA347E8}" dt="2020-02-21T10:49:58.189" v="10" actId="1076"/>
        <pc:sldMkLst>
          <pc:docMk/>
          <pc:sldMk cId="1446261731" sldId="256"/>
        </pc:sldMkLst>
        <pc:spChg chg="mod">
          <ac:chgData name="Peltoharju Sami" userId="S::sami.peltoharju@vamia.fi::f2735e31-955d-490f-8198-1b4881bf60a1" providerId="AD" clId="Web-{1CA93628-5C54-4928-AD5A-CB1ABCA347E8}" dt="2020-02-21T10:49:58.189" v="10" actId="1076"/>
          <ac:spMkLst>
            <pc:docMk/>
            <pc:sldMk cId="1446261731" sldId="256"/>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38B9C-B8F4-4E15-8466-C55D90CD943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31A211B3-2B87-4F2A-916D-000CF624BC65}">
      <dgm:prSet phldrT="[Text]" custT="1"/>
      <dgm:spPr/>
      <dgm:t>
        <a:bodyPr/>
        <a:lstStyle/>
        <a:p>
          <a:pPr rtl="0"/>
          <a:r>
            <a:rPr lang="en-GB" sz="1300"/>
            <a:t>Specify</a:t>
          </a:r>
          <a:r>
            <a:rPr lang="en-GB" sz="1300">
              <a:latin typeface="Calibri Light" panose="020F0302020204030204"/>
            </a:rPr>
            <a:t> the</a:t>
          </a:r>
          <a:r>
            <a:rPr lang="en-GB" sz="2400">
              <a:solidFill>
                <a:schemeClr val="accent2"/>
              </a:solidFill>
              <a:latin typeface="Calibri Light" panose="020F0302020204030204"/>
            </a:rPr>
            <a:t> </a:t>
          </a:r>
          <a:r>
            <a:rPr lang="en-GB" sz="2400" b="1">
              <a:solidFill>
                <a:schemeClr val="accent2"/>
              </a:solidFill>
            </a:rPr>
            <a:t>value</a:t>
          </a:r>
          <a:r>
            <a:rPr lang="en-GB" sz="1300">
              <a:latin typeface="Calibri Light" panose="020F0302020204030204"/>
            </a:rPr>
            <a:t> for</a:t>
          </a:r>
          <a:r>
            <a:rPr lang="en-GB" sz="1300"/>
            <a:t> the customer</a:t>
          </a:r>
        </a:p>
      </dgm:t>
    </dgm:pt>
    <dgm:pt modelId="{DF300D2E-7A61-4077-8288-28F2EC3B393F}" type="parTrans" cxnId="{8FB9395D-E316-44BC-896F-0FC8E07C2361}">
      <dgm:prSet/>
      <dgm:spPr/>
      <dgm:t>
        <a:bodyPr/>
        <a:lstStyle/>
        <a:p>
          <a:endParaRPr lang="en-GB"/>
        </a:p>
      </dgm:t>
    </dgm:pt>
    <dgm:pt modelId="{624F4F4E-BD9C-4AE6-A978-87BDD333E18A}" type="sibTrans" cxnId="{8FB9395D-E316-44BC-896F-0FC8E07C2361}">
      <dgm:prSet/>
      <dgm:spPr/>
      <dgm:t>
        <a:bodyPr/>
        <a:lstStyle/>
        <a:p>
          <a:endParaRPr lang="en-GB"/>
        </a:p>
      </dgm:t>
    </dgm:pt>
    <dgm:pt modelId="{06BAB42B-C18D-42E7-B45A-1E8E3FD19D6B}">
      <dgm:prSet phldrT="[Text]" custT="1"/>
      <dgm:spPr/>
      <dgm:t>
        <a:bodyPr/>
        <a:lstStyle/>
        <a:p>
          <a:r>
            <a:rPr lang="en-GB" sz="1300"/>
            <a:t>Identify the </a:t>
          </a:r>
          <a:r>
            <a:rPr lang="en-GB" sz="2400" b="1">
              <a:solidFill>
                <a:schemeClr val="accent2"/>
              </a:solidFill>
            </a:rPr>
            <a:t>value chain</a:t>
          </a:r>
          <a:endParaRPr lang="en-GB" sz="1300" b="1">
            <a:solidFill>
              <a:schemeClr val="accent2"/>
            </a:solidFill>
          </a:endParaRPr>
        </a:p>
      </dgm:t>
    </dgm:pt>
    <dgm:pt modelId="{B6C1E40C-5502-4F57-A5BA-BA25292F93D4}" type="parTrans" cxnId="{8E9E397B-5F70-45CE-8E03-28D8FB3A937A}">
      <dgm:prSet/>
      <dgm:spPr/>
      <dgm:t>
        <a:bodyPr/>
        <a:lstStyle/>
        <a:p>
          <a:endParaRPr lang="en-GB"/>
        </a:p>
      </dgm:t>
    </dgm:pt>
    <dgm:pt modelId="{7BF25B63-F7ED-4648-B72D-D12C7AD92864}" type="sibTrans" cxnId="{8E9E397B-5F70-45CE-8E03-28D8FB3A937A}">
      <dgm:prSet/>
      <dgm:spPr/>
      <dgm:t>
        <a:bodyPr/>
        <a:lstStyle/>
        <a:p>
          <a:endParaRPr lang="en-GB"/>
        </a:p>
      </dgm:t>
    </dgm:pt>
    <dgm:pt modelId="{12639E48-E437-4846-9AE8-A4083D0F9966}">
      <dgm:prSet phldrT="[Text]" custT="1"/>
      <dgm:spPr/>
      <dgm:t>
        <a:bodyPr/>
        <a:lstStyle/>
        <a:p>
          <a:r>
            <a:rPr lang="en-GB" sz="1300"/>
            <a:t>Create processes in </a:t>
          </a:r>
          <a:r>
            <a:rPr lang="en-GB" sz="1600" b="1">
              <a:solidFill>
                <a:schemeClr val="accent2"/>
              </a:solidFill>
            </a:rPr>
            <a:t>Continuous Flow</a:t>
          </a:r>
          <a:endParaRPr lang="en-GB" sz="1050" b="1">
            <a:solidFill>
              <a:schemeClr val="accent2"/>
            </a:solidFill>
          </a:endParaRPr>
        </a:p>
      </dgm:t>
    </dgm:pt>
    <dgm:pt modelId="{4CF495D1-ECAB-4BB2-9772-3B85A1F9D469}" type="parTrans" cxnId="{C27F3387-2FAA-4731-AD6D-A926FAE0A50E}">
      <dgm:prSet/>
      <dgm:spPr/>
      <dgm:t>
        <a:bodyPr/>
        <a:lstStyle/>
        <a:p>
          <a:endParaRPr lang="en-GB"/>
        </a:p>
      </dgm:t>
    </dgm:pt>
    <dgm:pt modelId="{04F2CBFB-1C2A-4D75-B0C1-31606DD621FE}" type="sibTrans" cxnId="{C27F3387-2FAA-4731-AD6D-A926FAE0A50E}">
      <dgm:prSet/>
      <dgm:spPr/>
      <dgm:t>
        <a:bodyPr/>
        <a:lstStyle/>
        <a:p>
          <a:endParaRPr lang="en-GB"/>
        </a:p>
      </dgm:t>
    </dgm:pt>
    <dgm:pt modelId="{86118827-0EC4-43A7-A0EE-7406F6DAA13F}">
      <dgm:prSet phldrT="[Text]" custT="1"/>
      <dgm:spPr/>
      <dgm:t>
        <a:bodyPr/>
        <a:lstStyle/>
        <a:p>
          <a:r>
            <a:rPr lang="en-GB" sz="1400"/>
            <a:t>Let the customer ask / </a:t>
          </a:r>
          <a:r>
            <a:rPr lang="en-GB" sz="1800" b="1">
              <a:solidFill>
                <a:schemeClr val="accent2"/>
              </a:solidFill>
            </a:rPr>
            <a:t>“pull” production</a:t>
          </a:r>
          <a:endParaRPr lang="en-GB" sz="1400" b="1">
            <a:solidFill>
              <a:schemeClr val="accent2"/>
            </a:solidFill>
          </a:endParaRPr>
        </a:p>
      </dgm:t>
    </dgm:pt>
    <dgm:pt modelId="{9028382B-2A01-49BC-B05D-78715BFEA2A4}" type="parTrans" cxnId="{EBD2B4D9-6213-4720-B387-BC6E09A9832E}">
      <dgm:prSet/>
      <dgm:spPr/>
      <dgm:t>
        <a:bodyPr/>
        <a:lstStyle/>
        <a:p>
          <a:endParaRPr lang="en-GB"/>
        </a:p>
      </dgm:t>
    </dgm:pt>
    <dgm:pt modelId="{3F286C29-A4F5-4A7D-A353-749BFA6B0A36}" type="sibTrans" cxnId="{EBD2B4D9-6213-4720-B387-BC6E09A9832E}">
      <dgm:prSet/>
      <dgm:spPr/>
      <dgm:t>
        <a:bodyPr/>
        <a:lstStyle/>
        <a:p>
          <a:endParaRPr lang="en-GB"/>
        </a:p>
      </dgm:t>
    </dgm:pt>
    <dgm:pt modelId="{B03AEC3A-C2C4-486B-9BDF-4B8FFFEAE480}">
      <dgm:prSet phldrT="[Text]" custT="1"/>
      <dgm:spPr/>
      <dgm:t>
        <a:bodyPr/>
        <a:lstStyle/>
        <a:p>
          <a:r>
            <a:rPr lang="en-GB" sz="1500"/>
            <a:t>Pursuing </a:t>
          </a:r>
          <a:r>
            <a:rPr lang="en-GB" sz="2000" b="1">
              <a:solidFill>
                <a:schemeClr val="accent2"/>
              </a:solidFill>
            </a:rPr>
            <a:t>perfection</a:t>
          </a:r>
        </a:p>
      </dgm:t>
    </dgm:pt>
    <dgm:pt modelId="{A13351C9-7268-4D9F-83DD-7EC574D6E604}" type="parTrans" cxnId="{38714CA3-04DC-478B-A88D-98FC0B68D9A6}">
      <dgm:prSet/>
      <dgm:spPr/>
      <dgm:t>
        <a:bodyPr/>
        <a:lstStyle/>
        <a:p>
          <a:endParaRPr lang="en-GB"/>
        </a:p>
      </dgm:t>
    </dgm:pt>
    <dgm:pt modelId="{36909517-39E1-4DED-86F4-2D0FE747586E}" type="sibTrans" cxnId="{38714CA3-04DC-478B-A88D-98FC0B68D9A6}">
      <dgm:prSet/>
      <dgm:spPr/>
      <dgm:t>
        <a:bodyPr/>
        <a:lstStyle/>
        <a:p>
          <a:endParaRPr lang="en-GB"/>
        </a:p>
      </dgm:t>
    </dgm:pt>
    <dgm:pt modelId="{25ABE1F7-D96C-4EEB-A822-D3B5EBEFDC2C}" type="pres">
      <dgm:prSet presAssocID="{46538B9C-B8F4-4E15-8466-C55D90CD9430}" presName="cycle" presStyleCnt="0">
        <dgm:presLayoutVars>
          <dgm:dir/>
          <dgm:resizeHandles val="exact"/>
        </dgm:presLayoutVars>
      </dgm:prSet>
      <dgm:spPr/>
      <dgm:t>
        <a:bodyPr/>
        <a:lstStyle/>
        <a:p>
          <a:endParaRPr lang="en-US"/>
        </a:p>
      </dgm:t>
    </dgm:pt>
    <dgm:pt modelId="{B5D9FC55-2517-4194-94AA-B07BBA2E83E9}" type="pres">
      <dgm:prSet presAssocID="{31A211B3-2B87-4F2A-916D-000CF624BC65}" presName="dummy" presStyleCnt="0"/>
      <dgm:spPr/>
    </dgm:pt>
    <dgm:pt modelId="{CB763B25-8F0F-499C-AC98-B4843CEDC5C9}" type="pres">
      <dgm:prSet presAssocID="{31A211B3-2B87-4F2A-916D-000CF624BC65}" presName="node" presStyleLbl="revTx" presStyleIdx="0" presStyleCnt="5">
        <dgm:presLayoutVars>
          <dgm:bulletEnabled val="1"/>
        </dgm:presLayoutVars>
      </dgm:prSet>
      <dgm:spPr/>
      <dgm:t>
        <a:bodyPr/>
        <a:lstStyle/>
        <a:p>
          <a:endParaRPr lang="en-US"/>
        </a:p>
      </dgm:t>
    </dgm:pt>
    <dgm:pt modelId="{C8D98FF9-DEAD-404D-82C9-542FC114082D}" type="pres">
      <dgm:prSet presAssocID="{624F4F4E-BD9C-4AE6-A978-87BDD333E18A}" presName="sibTrans" presStyleLbl="node1" presStyleIdx="0" presStyleCnt="5"/>
      <dgm:spPr/>
      <dgm:t>
        <a:bodyPr/>
        <a:lstStyle/>
        <a:p>
          <a:endParaRPr lang="en-US"/>
        </a:p>
      </dgm:t>
    </dgm:pt>
    <dgm:pt modelId="{17B8EC97-78BA-4503-90FB-488D09C8E94D}" type="pres">
      <dgm:prSet presAssocID="{06BAB42B-C18D-42E7-B45A-1E8E3FD19D6B}" presName="dummy" presStyleCnt="0"/>
      <dgm:spPr/>
    </dgm:pt>
    <dgm:pt modelId="{27586113-7E3C-4CDC-A017-096BBFF00E5C}" type="pres">
      <dgm:prSet presAssocID="{06BAB42B-C18D-42E7-B45A-1E8E3FD19D6B}" presName="node" presStyleLbl="revTx" presStyleIdx="1" presStyleCnt="5" custScaleX="197239">
        <dgm:presLayoutVars>
          <dgm:bulletEnabled val="1"/>
        </dgm:presLayoutVars>
      </dgm:prSet>
      <dgm:spPr/>
      <dgm:t>
        <a:bodyPr/>
        <a:lstStyle/>
        <a:p>
          <a:endParaRPr lang="en-US"/>
        </a:p>
      </dgm:t>
    </dgm:pt>
    <dgm:pt modelId="{5989E516-8C7D-4960-A832-C4212DE7D811}" type="pres">
      <dgm:prSet presAssocID="{7BF25B63-F7ED-4648-B72D-D12C7AD92864}" presName="sibTrans" presStyleLbl="node1" presStyleIdx="1" presStyleCnt="5"/>
      <dgm:spPr/>
      <dgm:t>
        <a:bodyPr/>
        <a:lstStyle/>
        <a:p>
          <a:endParaRPr lang="en-US"/>
        </a:p>
      </dgm:t>
    </dgm:pt>
    <dgm:pt modelId="{8177F76E-C05B-4A51-B68E-A9D550C46C5F}" type="pres">
      <dgm:prSet presAssocID="{12639E48-E437-4846-9AE8-A4083D0F9966}" presName="dummy" presStyleCnt="0"/>
      <dgm:spPr/>
    </dgm:pt>
    <dgm:pt modelId="{346E06EF-C1D3-47A9-9C2F-0121065BFF46}" type="pres">
      <dgm:prSet presAssocID="{12639E48-E437-4846-9AE8-A4083D0F9966}" presName="node" presStyleLbl="revTx" presStyleIdx="2" presStyleCnt="5" custScaleX="123438">
        <dgm:presLayoutVars>
          <dgm:bulletEnabled val="1"/>
        </dgm:presLayoutVars>
      </dgm:prSet>
      <dgm:spPr/>
      <dgm:t>
        <a:bodyPr/>
        <a:lstStyle/>
        <a:p>
          <a:endParaRPr lang="en-US"/>
        </a:p>
      </dgm:t>
    </dgm:pt>
    <dgm:pt modelId="{B94B1FA1-F613-4719-8676-09E668157F73}" type="pres">
      <dgm:prSet presAssocID="{04F2CBFB-1C2A-4D75-B0C1-31606DD621FE}" presName="sibTrans" presStyleLbl="node1" presStyleIdx="2" presStyleCnt="5"/>
      <dgm:spPr/>
      <dgm:t>
        <a:bodyPr/>
        <a:lstStyle/>
        <a:p>
          <a:endParaRPr lang="en-US"/>
        </a:p>
      </dgm:t>
    </dgm:pt>
    <dgm:pt modelId="{6B945BC7-A00D-455B-A8C5-AB34758490B5}" type="pres">
      <dgm:prSet presAssocID="{86118827-0EC4-43A7-A0EE-7406F6DAA13F}" presName="dummy" presStyleCnt="0"/>
      <dgm:spPr/>
    </dgm:pt>
    <dgm:pt modelId="{01484279-CE37-49E8-80CB-E3A620092BB6}" type="pres">
      <dgm:prSet presAssocID="{86118827-0EC4-43A7-A0EE-7406F6DAA13F}" presName="node" presStyleLbl="revTx" presStyleIdx="3" presStyleCnt="5" custScaleX="139398">
        <dgm:presLayoutVars>
          <dgm:bulletEnabled val="1"/>
        </dgm:presLayoutVars>
      </dgm:prSet>
      <dgm:spPr/>
      <dgm:t>
        <a:bodyPr/>
        <a:lstStyle/>
        <a:p>
          <a:endParaRPr lang="en-US"/>
        </a:p>
      </dgm:t>
    </dgm:pt>
    <dgm:pt modelId="{DE09774C-9F39-430A-951D-50F5497058BF}" type="pres">
      <dgm:prSet presAssocID="{3F286C29-A4F5-4A7D-A353-749BFA6B0A36}" presName="sibTrans" presStyleLbl="node1" presStyleIdx="3" presStyleCnt="5"/>
      <dgm:spPr/>
      <dgm:t>
        <a:bodyPr/>
        <a:lstStyle/>
        <a:p>
          <a:endParaRPr lang="en-US"/>
        </a:p>
      </dgm:t>
    </dgm:pt>
    <dgm:pt modelId="{3BA70B55-9BC1-4F1B-9EF1-C99074C5064C}" type="pres">
      <dgm:prSet presAssocID="{B03AEC3A-C2C4-486B-9BDF-4B8FFFEAE480}" presName="dummy" presStyleCnt="0"/>
      <dgm:spPr/>
    </dgm:pt>
    <dgm:pt modelId="{7945F95F-AF1E-4D42-9BEF-43C9315099F5}" type="pres">
      <dgm:prSet presAssocID="{B03AEC3A-C2C4-486B-9BDF-4B8FFFEAE480}" presName="node" presStyleLbl="revTx" presStyleIdx="4" presStyleCnt="5" custScaleX="126758">
        <dgm:presLayoutVars>
          <dgm:bulletEnabled val="1"/>
        </dgm:presLayoutVars>
      </dgm:prSet>
      <dgm:spPr/>
      <dgm:t>
        <a:bodyPr/>
        <a:lstStyle/>
        <a:p>
          <a:endParaRPr lang="en-US"/>
        </a:p>
      </dgm:t>
    </dgm:pt>
    <dgm:pt modelId="{9684EC8A-8E81-4C4A-8BE7-81594D90DA25}" type="pres">
      <dgm:prSet presAssocID="{36909517-39E1-4DED-86F4-2D0FE747586E}" presName="sibTrans" presStyleLbl="node1" presStyleIdx="4" presStyleCnt="5"/>
      <dgm:spPr/>
      <dgm:t>
        <a:bodyPr/>
        <a:lstStyle/>
        <a:p>
          <a:endParaRPr lang="en-US"/>
        </a:p>
      </dgm:t>
    </dgm:pt>
  </dgm:ptLst>
  <dgm:cxnLst>
    <dgm:cxn modelId="{8FB9395D-E316-44BC-896F-0FC8E07C2361}" srcId="{46538B9C-B8F4-4E15-8466-C55D90CD9430}" destId="{31A211B3-2B87-4F2A-916D-000CF624BC65}" srcOrd="0" destOrd="0" parTransId="{DF300D2E-7A61-4077-8288-28F2EC3B393F}" sibTransId="{624F4F4E-BD9C-4AE6-A978-87BDD333E18A}"/>
    <dgm:cxn modelId="{9E580DAA-C55C-4D2D-84CA-47AC04D388F3}" type="presOf" srcId="{06BAB42B-C18D-42E7-B45A-1E8E3FD19D6B}" destId="{27586113-7E3C-4CDC-A017-096BBFF00E5C}" srcOrd="0" destOrd="0" presId="urn:microsoft.com/office/officeart/2005/8/layout/cycle1"/>
    <dgm:cxn modelId="{85497BA8-39A1-4F65-8BAE-71B8F3C67D40}" type="presOf" srcId="{624F4F4E-BD9C-4AE6-A978-87BDD333E18A}" destId="{C8D98FF9-DEAD-404D-82C9-542FC114082D}" srcOrd="0" destOrd="0" presId="urn:microsoft.com/office/officeart/2005/8/layout/cycle1"/>
    <dgm:cxn modelId="{2F246A47-83E2-4CA6-9AAF-C3F229F11CC8}" type="presOf" srcId="{3F286C29-A4F5-4A7D-A353-749BFA6B0A36}" destId="{DE09774C-9F39-430A-951D-50F5497058BF}" srcOrd="0" destOrd="0" presId="urn:microsoft.com/office/officeart/2005/8/layout/cycle1"/>
    <dgm:cxn modelId="{38714CA3-04DC-478B-A88D-98FC0B68D9A6}" srcId="{46538B9C-B8F4-4E15-8466-C55D90CD9430}" destId="{B03AEC3A-C2C4-486B-9BDF-4B8FFFEAE480}" srcOrd="4" destOrd="0" parTransId="{A13351C9-7268-4D9F-83DD-7EC574D6E604}" sibTransId="{36909517-39E1-4DED-86F4-2D0FE747586E}"/>
    <dgm:cxn modelId="{C27F3387-2FAA-4731-AD6D-A926FAE0A50E}" srcId="{46538B9C-B8F4-4E15-8466-C55D90CD9430}" destId="{12639E48-E437-4846-9AE8-A4083D0F9966}" srcOrd="2" destOrd="0" parTransId="{4CF495D1-ECAB-4BB2-9772-3B85A1F9D469}" sibTransId="{04F2CBFB-1C2A-4D75-B0C1-31606DD621FE}"/>
    <dgm:cxn modelId="{EBD2B4D9-6213-4720-B387-BC6E09A9832E}" srcId="{46538B9C-B8F4-4E15-8466-C55D90CD9430}" destId="{86118827-0EC4-43A7-A0EE-7406F6DAA13F}" srcOrd="3" destOrd="0" parTransId="{9028382B-2A01-49BC-B05D-78715BFEA2A4}" sibTransId="{3F286C29-A4F5-4A7D-A353-749BFA6B0A36}"/>
    <dgm:cxn modelId="{8E9E397B-5F70-45CE-8E03-28D8FB3A937A}" srcId="{46538B9C-B8F4-4E15-8466-C55D90CD9430}" destId="{06BAB42B-C18D-42E7-B45A-1E8E3FD19D6B}" srcOrd="1" destOrd="0" parTransId="{B6C1E40C-5502-4F57-A5BA-BA25292F93D4}" sibTransId="{7BF25B63-F7ED-4648-B72D-D12C7AD92864}"/>
    <dgm:cxn modelId="{E3C68AA1-736D-4124-B79F-38D929DF93C9}" type="presOf" srcId="{86118827-0EC4-43A7-A0EE-7406F6DAA13F}" destId="{01484279-CE37-49E8-80CB-E3A620092BB6}" srcOrd="0" destOrd="0" presId="urn:microsoft.com/office/officeart/2005/8/layout/cycle1"/>
    <dgm:cxn modelId="{F590312C-D7FA-40E6-8882-3FA50A9DE2BB}" type="presOf" srcId="{36909517-39E1-4DED-86F4-2D0FE747586E}" destId="{9684EC8A-8E81-4C4A-8BE7-81594D90DA25}" srcOrd="0" destOrd="0" presId="urn:microsoft.com/office/officeart/2005/8/layout/cycle1"/>
    <dgm:cxn modelId="{F9140EA0-0DF3-44DB-B8BD-029ADFE7D353}" type="presOf" srcId="{12639E48-E437-4846-9AE8-A4083D0F9966}" destId="{346E06EF-C1D3-47A9-9C2F-0121065BFF46}" srcOrd="0" destOrd="0" presId="urn:microsoft.com/office/officeart/2005/8/layout/cycle1"/>
    <dgm:cxn modelId="{3202FF73-FB95-49CC-9C3E-EEAD583136D3}" type="presOf" srcId="{7BF25B63-F7ED-4648-B72D-D12C7AD92864}" destId="{5989E516-8C7D-4960-A832-C4212DE7D811}" srcOrd="0" destOrd="0" presId="urn:microsoft.com/office/officeart/2005/8/layout/cycle1"/>
    <dgm:cxn modelId="{40B5AA4A-1E7F-4800-B0C6-263A70F94768}" type="presOf" srcId="{04F2CBFB-1C2A-4D75-B0C1-31606DD621FE}" destId="{B94B1FA1-F613-4719-8676-09E668157F73}" srcOrd="0" destOrd="0" presId="urn:microsoft.com/office/officeart/2005/8/layout/cycle1"/>
    <dgm:cxn modelId="{606E105E-EDE8-4256-9793-796E7C0A02A4}" type="presOf" srcId="{B03AEC3A-C2C4-486B-9BDF-4B8FFFEAE480}" destId="{7945F95F-AF1E-4D42-9BEF-43C9315099F5}" srcOrd="0" destOrd="0" presId="urn:microsoft.com/office/officeart/2005/8/layout/cycle1"/>
    <dgm:cxn modelId="{903AEC63-D38B-44DE-84AF-194F49B4093D}" type="presOf" srcId="{46538B9C-B8F4-4E15-8466-C55D90CD9430}" destId="{25ABE1F7-D96C-4EEB-A822-D3B5EBEFDC2C}" srcOrd="0" destOrd="0" presId="urn:microsoft.com/office/officeart/2005/8/layout/cycle1"/>
    <dgm:cxn modelId="{90B040E7-F37C-4E55-88BA-D7AE42658837}" type="presOf" srcId="{31A211B3-2B87-4F2A-916D-000CF624BC65}" destId="{CB763B25-8F0F-499C-AC98-B4843CEDC5C9}" srcOrd="0" destOrd="0" presId="urn:microsoft.com/office/officeart/2005/8/layout/cycle1"/>
    <dgm:cxn modelId="{BEEACC43-638B-4536-B30A-68CCD916568D}" type="presParOf" srcId="{25ABE1F7-D96C-4EEB-A822-D3B5EBEFDC2C}" destId="{B5D9FC55-2517-4194-94AA-B07BBA2E83E9}" srcOrd="0" destOrd="0" presId="urn:microsoft.com/office/officeart/2005/8/layout/cycle1"/>
    <dgm:cxn modelId="{C51F4838-3951-43A8-B94D-CAAF98481266}" type="presParOf" srcId="{25ABE1F7-D96C-4EEB-A822-D3B5EBEFDC2C}" destId="{CB763B25-8F0F-499C-AC98-B4843CEDC5C9}" srcOrd="1" destOrd="0" presId="urn:microsoft.com/office/officeart/2005/8/layout/cycle1"/>
    <dgm:cxn modelId="{3DEFFF38-8299-439E-A1DB-D146616D5A2D}" type="presParOf" srcId="{25ABE1F7-D96C-4EEB-A822-D3B5EBEFDC2C}" destId="{C8D98FF9-DEAD-404D-82C9-542FC114082D}" srcOrd="2" destOrd="0" presId="urn:microsoft.com/office/officeart/2005/8/layout/cycle1"/>
    <dgm:cxn modelId="{6F7E56BD-EA37-496B-A985-D8FC480B3367}" type="presParOf" srcId="{25ABE1F7-D96C-4EEB-A822-D3B5EBEFDC2C}" destId="{17B8EC97-78BA-4503-90FB-488D09C8E94D}" srcOrd="3" destOrd="0" presId="urn:microsoft.com/office/officeart/2005/8/layout/cycle1"/>
    <dgm:cxn modelId="{4DF13975-C1D5-4749-BBF1-1D7EC560EC45}" type="presParOf" srcId="{25ABE1F7-D96C-4EEB-A822-D3B5EBEFDC2C}" destId="{27586113-7E3C-4CDC-A017-096BBFF00E5C}" srcOrd="4" destOrd="0" presId="urn:microsoft.com/office/officeart/2005/8/layout/cycle1"/>
    <dgm:cxn modelId="{6FAAD8AA-EB33-4372-A85F-B5AC23288E14}" type="presParOf" srcId="{25ABE1F7-D96C-4EEB-A822-D3B5EBEFDC2C}" destId="{5989E516-8C7D-4960-A832-C4212DE7D811}" srcOrd="5" destOrd="0" presId="urn:microsoft.com/office/officeart/2005/8/layout/cycle1"/>
    <dgm:cxn modelId="{607E1C15-2FE6-4994-B4BB-354D79AD4A4B}" type="presParOf" srcId="{25ABE1F7-D96C-4EEB-A822-D3B5EBEFDC2C}" destId="{8177F76E-C05B-4A51-B68E-A9D550C46C5F}" srcOrd="6" destOrd="0" presId="urn:microsoft.com/office/officeart/2005/8/layout/cycle1"/>
    <dgm:cxn modelId="{D9DDBB2B-E663-4960-9650-6B2FB30207AC}" type="presParOf" srcId="{25ABE1F7-D96C-4EEB-A822-D3B5EBEFDC2C}" destId="{346E06EF-C1D3-47A9-9C2F-0121065BFF46}" srcOrd="7" destOrd="0" presId="urn:microsoft.com/office/officeart/2005/8/layout/cycle1"/>
    <dgm:cxn modelId="{1DCBF6F2-0F5A-413E-80AB-DF74D2A67205}" type="presParOf" srcId="{25ABE1F7-D96C-4EEB-A822-D3B5EBEFDC2C}" destId="{B94B1FA1-F613-4719-8676-09E668157F73}" srcOrd="8" destOrd="0" presId="urn:microsoft.com/office/officeart/2005/8/layout/cycle1"/>
    <dgm:cxn modelId="{B6022F20-7832-407E-985B-55F8979FC6F4}" type="presParOf" srcId="{25ABE1F7-D96C-4EEB-A822-D3B5EBEFDC2C}" destId="{6B945BC7-A00D-455B-A8C5-AB34758490B5}" srcOrd="9" destOrd="0" presId="urn:microsoft.com/office/officeart/2005/8/layout/cycle1"/>
    <dgm:cxn modelId="{036656A4-3B21-46AE-84CA-CD4ECA4863FC}" type="presParOf" srcId="{25ABE1F7-D96C-4EEB-A822-D3B5EBEFDC2C}" destId="{01484279-CE37-49E8-80CB-E3A620092BB6}" srcOrd="10" destOrd="0" presId="urn:microsoft.com/office/officeart/2005/8/layout/cycle1"/>
    <dgm:cxn modelId="{4D1D5B49-7A0D-4FB2-9B67-059641A9C619}" type="presParOf" srcId="{25ABE1F7-D96C-4EEB-A822-D3B5EBEFDC2C}" destId="{DE09774C-9F39-430A-951D-50F5497058BF}" srcOrd="11" destOrd="0" presId="urn:microsoft.com/office/officeart/2005/8/layout/cycle1"/>
    <dgm:cxn modelId="{3F1B549D-8D05-45EB-A96D-ADEC6BA719F0}" type="presParOf" srcId="{25ABE1F7-D96C-4EEB-A822-D3B5EBEFDC2C}" destId="{3BA70B55-9BC1-4F1B-9EF1-C99074C5064C}" srcOrd="12" destOrd="0" presId="urn:microsoft.com/office/officeart/2005/8/layout/cycle1"/>
    <dgm:cxn modelId="{01EA910E-10CC-4AB4-B9F1-25E947B5B57E}" type="presParOf" srcId="{25ABE1F7-D96C-4EEB-A822-D3B5EBEFDC2C}" destId="{7945F95F-AF1E-4D42-9BEF-43C9315099F5}" srcOrd="13" destOrd="0" presId="urn:microsoft.com/office/officeart/2005/8/layout/cycle1"/>
    <dgm:cxn modelId="{FB15EA45-16DC-4BA2-B0A5-0D14342D039B}" type="presParOf" srcId="{25ABE1F7-D96C-4EEB-A822-D3B5EBEFDC2C}" destId="{9684EC8A-8E81-4C4A-8BE7-81594D90DA25}"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63B25-8F0F-499C-AC98-B4843CEDC5C9}">
      <dsp:nvSpPr>
        <dsp:cNvPr id="0" name=""/>
        <dsp:cNvSpPr/>
      </dsp:nvSpPr>
      <dsp:spPr>
        <a:xfrm>
          <a:off x="3313533" y="26515"/>
          <a:ext cx="905600"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a:t>Specify</a:t>
          </a:r>
          <a:r>
            <a:rPr lang="en-GB" sz="1300" kern="1200">
              <a:latin typeface="Calibri Light" panose="020F0302020204030204"/>
            </a:rPr>
            <a:t> the</a:t>
          </a:r>
          <a:r>
            <a:rPr lang="en-GB" sz="2400" kern="1200">
              <a:solidFill>
                <a:schemeClr val="accent2"/>
              </a:solidFill>
              <a:latin typeface="Calibri Light" panose="020F0302020204030204"/>
            </a:rPr>
            <a:t> </a:t>
          </a:r>
          <a:r>
            <a:rPr lang="en-GB" sz="2400" b="1" kern="1200">
              <a:solidFill>
                <a:schemeClr val="accent2"/>
              </a:solidFill>
            </a:rPr>
            <a:t>value</a:t>
          </a:r>
          <a:r>
            <a:rPr lang="en-GB" sz="1300" kern="1200">
              <a:latin typeface="Calibri Light" panose="020F0302020204030204"/>
            </a:rPr>
            <a:t> for</a:t>
          </a:r>
          <a:r>
            <a:rPr lang="en-GB" sz="1300" kern="1200"/>
            <a:t> the customer</a:t>
          </a:r>
        </a:p>
      </dsp:txBody>
      <dsp:txXfrm>
        <a:off x="3313533" y="26515"/>
        <a:ext cx="905600" cy="905600"/>
      </dsp:txXfrm>
    </dsp:sp>
    <dsp:sp modelId="{C8D98FF9-DEAD-404D-82C9-542FC114082D}">
      <dsp:nvSpPr>
        <dsp:cNvPr id="0" name=""/>
        <dsp:cNvSpPr/>
      </dsp:nvSpPr>
      <dsp:spPr>
        <a:xfrm>
          <a:off x="1180436" y="-20"/>
          <a:ext cx="3398879" cy="3398879"/>
        </a:xfrm>
        <a:prstGeom prst="circularArrow">
          <a:avLst>
            <a:gd name="adj1" fmla="val 5196"/>
            <a:gd name="adj2" fmla="val 335581"/>
            <a:gd name="adj3" fmla="val 21294595"/>
            <a:gd name="adj4" fmla="val 19765053"/>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586113-7E3C-4CDC-A017-096BBFF00E5C}">
      <dsp:nvSpPr>
        <dsp:cNvPr id="0" name=""/>
        <dsp:cNvSpPr/>
      </dsp:nvSpPr>
      <dsp:spPr>
        <a:xfrm>
          <a:off x="3421095" y="1712657"/>
          <a:ext cx="1786197"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a:t>Identify the </a:t>
          </a:r>
          <a:r>
            <a:rPr lang="en-GB" sz="2400" b="1" kern="1200">
              <a:solidFill>
                <a:schemeClr val="accent2"/>
              </a:solidFill>
            </a:rPr>
            <a:t>value chain</a:t>
          </a:r>
          <a:endParaRPr lang="en-GB" sz="1300" b="1" kern="1200">
            <a:solidFill>
              <a:schemeClr val="accent2"/>
            </a:solidFill>
          </a:endParaRPr>
        </a:p>
      </dsp:txBody>
      <dsp:txXfrm>
        <a:off x="3421095" y="1712657"/>
        <a:ext cx="1786197" cy="905600"/>
      </dsp:txXfrm>
    </dsp:sp>
    <dsp:sp modelId="{5989E516-8C7D-4960-A832-C4212DE7D811}">
      <dsp:nvSpPr>
        <dsp:cNvPr id="0" name=""/>
        <dsp:cNvSpPr/>
      </dsp:nvSpPr>
      <dsp:spPr>
        <a:xfrm>
          <a:off x="1180436" y="-20"/>
          <a:ext cx="3398879" cy="3398879"/>
        </a:xfrm>
        <a:prstGeom prst="circularArrow">
          <a:avLst>
            <a:gd name="adj1" fmla="val 5196"/>
            <a:gd name="adj2" fmla="val 335581"/>
            <a:gd name="adj3" fmla="val 3759227"/>
            <a:gd name="adj4" fmla="val 2252145"/>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E06EF-C1D3-47A9-9C2F-0121065BFF46}">
      <dsp:nvSpPr>
        <dsp:cNvPr id="0" name=""/>
        <dsp:cNvSpPr/>
      </dsp:nvSpPr>
      <dsp:spPr>
        <a:xfrm>
          <a:off x="2320948" y="2754750"/>
          <a:ext cx="1117855"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a:t>Create processes in </a:t>
          </a:r>
          <a:r>
            <a:rPr lang="en-GB" sz="1600" b="1" kern="1200">
              <a:solidFill>
                <a:schemeClr val="accent2"/>
              </a:solidFill>
            </a:rPr>
            <a:t>Continuous Flow</a:t>
          </a:r>
          <a:endParaRPr lang="en-GB" sz="1050" b="1" kern="1200">
            <a:solidFill>
              <a:schemeClr val="accent2"/>
            </a:solidFill>
          </a:endParaRPr>
        </a:p>
      </dsp:txBody>
      <dsp:txXfrm>
        <a:off x="2320948" y="2754750"/>
        <a:ext cx="1117855" cy="905600"/>
      </dsp:txXfrm>
    </dsp:sp>
    <dsp:sp modelId="{B94B1FA1-F613-4719-8676-09E668157F73}">
      <dsp:nvSpPr>
        <dsp:cNvPr id="0" name=""/>
        <dsp:cNvSpPr/>
      </dsp:nvSpPr>
      <dsp:spPr>
        <a:xfrm>
          <a:off x="1180436" y="-20"/>
          <a:ext cx="3398879" cy="3398879"/>
        </a:xfrm>
        <a:prstGeom prst="circularArrow">
          <a:avLst>
            <a:gd name="adj1" fmla="val 5196"/>
            <a:gd name="adj2" fmla="val 335581"/>
            <a:gd name="adj3" fmla="val 8212274"/>
            <a:gd name="adj4" fmla="val 6705193"/>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84279-CE37-49E8-80CB-E3A620092BB6}">
      <dsp:nvSpPr>
        <dsp:cNvPr id="0" name=""/>
        <dsp:cNvSpPr/>
      </dsp:nvSpPr>
      <dsp:spPr>
        <a:xfrm>
          <a:off x="814363" y="1712657"/>
          <a:ext cx="1262389"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a:t>Let the customer ask / </a:t>
          </a:r>
          <a:r>
            <a:rPr lang="en-GB" sz="1800" b="1" kern="1200">
              <a:solidFill>
                <a:schemeClr val="accent2"/>
              </a:solidFill>
            </a:rPr>
            <a:t>“pull” production</a:t>
          </a:r>
          <a:endParaRPr lang="en-GB" sz="1400" b="1" kern="1200">
            <a:solidFill>
              <a:schemeClr val="accent2"/>
            </a:solidFill>
          </a:endParaRPr>
        </a:p>
      </dsp:txBody>
      <dsp:txXfrm>
        <a:off x="814363" y="1712657"/>
        <a:ext cx="1262389" cy="905600"/>
      </dsp:txXfrm>
    </dsp:sp>
    <dsp:sp modelId="{DE09774C-9F39-430A-951D-50F5497058BF}">
      <dsp:nvSpPr>
        <dsp:cNvPr id="0" name=""/>
        <dsp:cNvSpPr/>
      </dsp:nvSpPr>
      <dsp:spPr>
        <a:xfrm>
          <a:off x="1180436" y="-20"/>
          <a:ext cx="3398879" cy="3398879"/>
        </a:xfrm>
        <a:prstGeom prst="circularArrow">
          <a:avLst>
            <a:gd name="adj1" fmla="val 5196"/>
            <a:gd name="adj2" fmla="val 335581"/>
            <a:gd name="adj3" fmla="val 12299366"/>
            <a:gd name="adj4" fmla="val 10769824"/>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45F95F-AF1E-4D42-9BEF-43C9315099F5}">
      <dsp:nvSpPr>
        <dsp:cNvPr id="0" name=""/>
        <dsp:cNvSpPr/>
      </dsp:nvSpPr>
      <dsp:spPr>
        <a:xfrm>
          <a:off x="1419458" y="26515"/>
          <a:ext cx="1147921"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a:t>Pursuing </a:t>
          </a:r>
          <a:r>
            <a:rPr lang="en-GB" sz="2000" b="1" kern="1200">
              <a:solidFill>
                <a:schemeClr val="accent2"/>
              </a:solidFill>
            </a:rPr>
            <a:t>perfection</a:t>
          </a:r>
        </a:p>
      </dsp:txBody>
      <dsp:txXfrm>
        <a:off x="1419458" y="26515"/>
        <a:ext cx="1147921" cy="905600"/>
      </dsp:txXfrm>
    </dsp:sp>
    <dsp:sp modelId="{9684EC8A-8E81-4C4A-8BE7-81594D90DA25}">
      <dsp:nvSpPr>
        <dsp:cNvPr id="0" name=""/>
        <dsp:cNvSpPr/>
      </dsp:nvSpPr>
      <dsp:spPr>
        <a:xfrm>
          <a:off x="1180436" y="-20"/>
          <a:ext cx="3398879" cy="3398879"/>
        </a:xfrm>
        <a:prstGeom prst="circularArrow">
          <a:avLst>
            <a:gd name="adj1" fmla="val 5196"/>
            <a:gd name="adj2" fmla="val 335581"/>
            <a:gd name="adj3" fmla="val 16867084"/>
            <a:gd name="adj4" fmla="val 15482473"/>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B59DB-356C-4AB0-8B0B-C6B27CC6711A}" type="datetimeFigureOut">
              <a:rPr lang="en-GB" smtClean="0"/>
              <a:t>18/02/2021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C6F48-C9B6-4F18-884F-A54260531484}" type="slidenum">
              <a:rPr lang="en-GB" smtClean="0"/>
              <a:t>‹#›</a:t>
            </a:fld>
            <a:endParaRPr lang="en-GB"/>
          </a:p>
        </p:txBody>
      </p:sp>
    </p:spTree>
    <p:extLst>
      <p:ext uri="{BB962C8B-B14F-4D97-AF65-F5344CB8AC3E}">
        <p14:creationId xmlns:p14="http://schemas.microsoft.com/office/powerpoint/2010/main" val="122959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a:t>[1] http://pt.wikipedia.org/wiki/Arsenal_de_Veneza</a:t>
            </a:r>
            <a:endParaRPr lang="en-US"/>
          </a:p>
        </p:txBody>
      </p:sp>
      <p:sp>
        <p:nvSpPr>
          <p:cNvPr id="4" name="Slide Number Placeholder 3"/>
          <p:cNvSpPr>
            <a:spLocks noGrp="1"/>
          </p:cNvSpPr>
          <p:nvPr>
            <p:ph type="sldNum" sz="quarter" idx="10"/>
          </p:nvPr>
        </p:nvSpPr>
        <p:spPr/>
        <p:txBody>
          <a:bodyPr/>
          <a:lstStyle/>
          <a:p>
            <a:fld id="{890D4ECF-FBD8-4E88-A031-FDA1AA673B51}" type="slidenum">
              <a:rPr lang="en-GB" smtClean="0"/>
              <a:t>4</a:t>
            </a:fld>
            <a:endParaRPr lang="en-GB"/>
          </a:p>
        </p:txBody>
      </p:sp>
    </p:spTree>
    <p:extLst>
      <p:ext uri="{BB962C8B-B14F-4D97-AF65-F5344CB8AC3E}">
        <p14:creationId xmlns:p14="http://schemas.microsoft.com/office/powerpoint/2010/main" val="218064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a:solidFill>
                  <a:schemeClr val="tx1"/>
                </a:solidFill>
                <a:effectLst/>
                <a:latin typeface="+mn-lt"/>
                <a:ea typeface="+mn-ea"/>
                <a:cs typeface="+mn-cs"/>
              </a:rPr>
              <a:t>Inventory Reduction: Give some examples from Service areas</a:t>
            </a:r>
          </a:p>
        </p:txBody>
      </p:sp>
      <p:sp>
        <p:nvSpPr>
          <p:cNvPr id="4" name="Slide Number Placeholder 3"/>
          <p:cNvSpPr>
            <a:spLocks noGrp="1"/>
          </p:cNvSpPr>
          <p:nvPr>
            <p:ph type="sldNum" sz="quarter" idx="10"/>
          </p:nvPr>
        </p:nvSpPr>
        <p:spPr/>
        <p:txBody>
          <a:bodyPr/>
          <a:lstStyle/>
          <a:p>
            <a:fld id="{890D4ECF-FBD8-4E88-A031-FDA1AA673B51}" type="slidenum">
              <a:rPr lang="en-GB" smtClean="0"/>
              <a:t>14</a:t>
            </a:fld>
            <a:endParaRPr lang="en-GB"/>
          </a:p>
        </p:txBody>
      </p:sp>
    </p:spTree>
    <p:extLst>
      <p:ext uri="{BB962C8B-B14F-4D97-AF65-F5344CB8AC3E}">
        <p14:creationId xmlns:p14="http://schemas.microsoft.com/office/powerpoint/2010/main" val="132738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15</a:t>
            </a:fld>
            <a:endParaRPr lang="en-GB"/>
          </a:p>
        </p:txBody>
      </p:sp>
    </p:spTree>
    <p:extLst>
      <p:ext uri="{BB962C8B-B14F-4D97-AF65-F5344CB8AC3E}">
        <p14:creationId xmlns:p14="http://schemas.microsoft.com/office/powerpoint/2010/main" val="1674625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16</a:t>
            </a:fld>
            <a:endParaRPr lang="en-GB"/>
          </a:p>
        </p:txBody>
      </p:sp>
    </p:spTree>
    <p:extLst>
      <p:ext uri="{BB962C8B-B14F-4D97-AF65-F5344CB8AC3E}">
        <p14:creationId xmlns:p14="http://schemas.microsoft.com/office/powerpoint/2010/main" val="1173805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sz="1200">
                <a:solidFill>
                  <a:srgbClr val="0067F2"/>
                </a:solidFill>
                <a:effectLst/>
              </a:rPr>
              <a:t> Improves </a:t>
            </a:r>
            <a:r>
              <a:rPr lang="en-US" sz="1200" b="1">
                <a:solidFill>
                  <a:srgbClr val="0067F2"/>
                </a:solidFill>
                <a:effectLst/>
                <a:latin typeface="Open Sans"/>
              </a:rPr>
              <a:t>Service Delivery</a:t>
            </a:r>
            <a:r>
              <a:rPr lang="en-US" sz="1200">
                <a:solidFill>
                  <a:srgbClr val="0067F2"/>
                </a:solidFill>
                <a:effectLst/>
              </a:rPr>
              <a:t> by being available immediately for the customer, thus delivering an effective Customer Experience, and FIFO, First in Firs Out</a:t>
            </a:r>
          </a:p>
          <a:p>
            <a:pPr>
              <a:buFont typeface="+mj-lt"/>
              <a:buAutoNum type="arabicPeriod"/>
            </a:pPr>
            <a:r>
              <a:rPr lang="en-US" sz="1200">
                <a:solidFill>
                  <a:srgbClr val="0067F2"/>
                </a:solidFill>
                <a:effectLst/>
              </a:rPr>
              <a:t> Acts as a signal to the burger makers in the back that when there is a gap, they have to fill it, this way they don’t over produce </a:t>
            </a:r>
            <a:r>
              <a:rPr lang="en-US" sz="1200" b="1">
                <a:solidFill>
                  <a:srgbClr val="0067F2"/>
                </a:solidFill>
                <a:effectLst/>
                <a:latin typeface="Open Sans"/>
              </a:rPr>
              <a:t>(OPERATIONS EXCELLENCE)</a:t>
            </a:r>
            <a:r>
              <a:rPr lang="en-US" sz="1200">
                <a:solidFill>
                  <a:srgbClr val="0067F2"/>
                </a:solidFill>
                <a:effectLst/>
              </a:rPr>
              <a:t> and only produce what is required. This way they always know what to make next</a:t>
            </a:r>
          </a:p>
          <a:p>
            <a:endParaRPr lang="en-GB"/>
          </a:p>
        </p:txBody>
      </p:sp>
      <p:sp>
        <p:nvSpPr>
          <p:cNvPr id="4" name="Slide Number Placeholder 3"/>
          <p:cNvSpPr>
            <a:spLocks noGrp="1"/>
          </p:cNvSpPr>
          <p:nvPr>
            <p:ph type="sldNum" sz="quarter" idx="10"/>
          </p:nvPr>
        </p:nvSpPr>
        <p:spPr/>
        <p:txBody>
          <a:bodyPr/>
          <a:lstStyle/>
          <a:p>
            <a:fld id="{84DC6F48-C9B6-4F18-884F-A54260531484}" type="slidenum">
              <a:rPr lang="en-GB" smtClean="0"/>
              <a:t>17</a:t>
            </a:fld>
            <a:endParaRPr lang="en-GB"/>
          </a:p>
        </p:txBody>
      </p:sp>
    </p:spTree>
    <p:extLst>
      <p:ext uri="{BB962C8B-B14F-4D97-AF65-F5344CB8AC3E}">
        <p14:creationId xmlns:p14="http://schemas.microsoft.com/office/powerpoint/2010/main" val="958369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rPr>
              <a:t>Visual management</a:t>
            </a:r>
          </a:p>
          <a:p>
            <a:r>
              <a:rPr lang="en-US" sz="1200" b="0">
                <a:effectLst/>
              </a:rPr>
              <a:t>This strategy allows distributors and retailers to order only after the customers have placed their orders. </a:t>
            </a:r>
          </a:p>
          <a:p>
            <a:r>
              <a:rPr lang="en-US" sz="1200" b="1">
                <a:effectLst/>
              </a:rPr>
              <a:t>Wholesalers keep enough inventory on hand in a warehouse so as to be able to allow distributors and retailers to only keep reasonable storage, but still offer a very efficient service to their clients</a:t>
            </a:r>
            <a:r>
              <a:rPr lang="en-US" sz="1200" b="0">
                <a:effectLst/>
              </a:rPr>
              <a:t>. </a:t>
            </a:r>
          </a:p>
          <a:p>
            <a:r>
              <a:rPr lang="en-US" sz="1200" b="0">
                <a:effectLst/>
              </a:rPr>
              <a:t>The drop-shipper will send the item directly to the customer, even with the resellers image and logo so as to continue to reinforce the customer relationship. </a:t>
            </a:r>
            <a:endParaRPr lang="es-ES" sz="1200"/>
          </a:p>
          <a:p>
            <a:endParaRPr lang="en-GB"/>
          </a:p>
        </p:txBody>
      </p:sp>
      <p:sp>
        <p:nvSpPr>
          <p:cNvPr id="4" name="Slide Number Placeholder 3"/>
          <p:cNvSpPr>
            <a:spLocks noGrp="1"/>
          </p:cNvSpPr>
          <p:nvPr>
            <p:ph type="sldNum" sz="quarter" idx="10"/>
          </p:nvPr>
        </p:nvSpPr>
        <p:spPr/>
        <p:txBody>
          <a:bodyPr/>
          <a:lstStyle/>
          <a:p>
            <a:fld id="{84DC6F48-C9B6-4F18-884F-A54260531484}" type="slidenum">
              <a:rPr lang="en-GB" smtClean="0"/>
              <a:t>18</a:t>
            </a:fld>
            <a:endParaRPr lang="en-GB"/>
          </a:p>
        </p:txBody>
      </p:sp>
    </p:spTree>
    <p:extLst>
      <p:ext uri="{BB962C8B-B14F-4D97-AF65-F5344CB8AC3E}">
        <p14:creationId xmlns:p14="http://schemas.microsoft.com/office/powerpoint/2010/main" val="333324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a:t>Question from the</a:t>
            </a:r>
            <a:r>
              <a:rPr lang="en-US" baseline="0"/>
              <a:t> Teacher to the Students: </a:t>
            </a:r>
            <a:r>
              <a:rPr lang="en-US"/>
              <a:t>Why do you think that companies started adopting this methodology?</a:t>
            </a:r>
          </a:p>
          <a:p>
            <a:r>
              <a:rPr lang="en-US"/>
              <a:t>(open question)</a:t>
            </a:r>
          </a:p>
        </p:txBody>
      </p:sp>
      <p:sp>
        <p:nvSpPr>
          <p:cNvPr id="4" name="Date Placeholder 3"/>
          <p:cNvSpPr>
            <a:spLocks noGrp="1"/>
          </p:cNvSpPr>
          <p:nvPr>
            <p:ph type="dt" sz="quarter" idx="1"/>
          </p:nvPr>
        </p:nvSpPr>
        <p:spPr/>
        <p:txBody>
          <a:bodyPr/>
          <a:lstStyle/>
          <a:p>
            <a:pPr>
              <a:defRPr/>
            </a:pPr>
            <a:fld id="{B17009CB-DB50-4197-B643-BAB43D16A431}" type="datetime1">
              <a:rPr lang="pt-PT" smtClean="0"/>
              <a:pPr>
                <a:defRPr/>
              </a:pPr>
              <a:t>18/02/2021</a:t>
            </a:fld>
            <a:endParaRPr lang="pt-PT"/>
          </a:p>
        </p:txBody>
      </p:sp>
      <p:sp>
        <p:nvSpPr>
          <p:cNvPr id="5" name="Footer Placeholder 4"/>
          <p:cNvSpPr>
            <a:spLocks noGrp="1"/>
          </p:cNvSpPr>
          <p:nvPr>
            <p:ph type="ftr" sz="quarter" idx="4"/>
          </p:nvPr>
        </p:nvSpPr>
        <p:spPr/>
        <p:txBody>
          <a:bodyPr/>
          <a:lstStyle/>
          <a:p>
            <a:pPr>
              <a:defRPr/>
            </a:pPr>
            <a:endParaRPr lang="pt-PT"/>
          </a:p>
        </p:txBody>
      </p:sp>
      <p:sp>
        <p:nvSpPr>
          <p:cNvPr id="6" name="Slide Number Placeholder 5"/>
          <p:cNvSpPr>
            <a:spLocks noGrp="1"/>
          </p:cNvSpPr>
          <p:nvPr>
            <p:ph type="sldNum" sz="quarter" idx="5"/>
          </p:nvPr>
        </p:nvSpPr>
        <p:spPr/>
        <p:txBody>
          <a:bodyPr/>
          <a:lstStyle/>
          <a:p>
            <a:pPr>
              <a:defRPr/>
            </a:pPr>
            <a:fld id="{077BF7DC-0A07-4F93-8499-1F68B72E6D22}" type="slidenum">
              <a:rPr lang="pt-PT" smtClean="0"/>
              <a:pPr>
                <a:defRPr/>
              </a:pPr>
              <a:t>19</a:t>
            </a:fld>
            <a:endParaRPr lang="pt-PT"/>
          </a:p>
        </p:txBody>
      </p:sp>
    </p:spTree>
    <p:extLst>
      <p:ext uri="{BB962C8B-B14F-4D97-AF65-F5344CB8AC3E}">
        <p14:creationId xmlns:p14="http://schemas.microsoft.com/office/powerpoint/2010/main" val="125234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a:t>This is the</a:t>
            </a:r>
            <a:r>
              <a:rPr lang="en-US" baseline="0"/>
              <a:t> answer to the previous slide</a:t>
            </a:r>
            <a:endParaRPr lang="en-US"/>
          </a:p>
        </p:txBody>
      </p:sp>
      <p:sp>
        <p:nvSpPr>
          <p:cNvPr id="4" name="Date Placeholder 3"/>
          <p:cNvSpPr>
            <a:spLocks noGrp="1"/>
          </p:cNvSpPr>
          <p:nvPr>
            <p:ph type="dt" sz="quarter" idx="1"/>
          </p:nvPr>
        </p:nvSpPr>
        <p:spPr/>
        <p:txBody>
          <a:bodyPr/>
          <a:lstStyle/>
          <a:p>
            <a:pPr>
              <a:defRPr/>
            </a:pPr>
            <a:fld id="{B17009CB-DB50-4197-B643-BAB43D16A431}" type="datetime1">
              <a:rPr lang="pt-PT" smtClean="0"/>
              <a:pPr>
                <a:defRPr/>
              </a:pPr>
              <a:t>18/02/2021</a:t>
            </a:fld>
            <a:endParaRPr lang="pt-PT"/>
          </a:p>
        </p:txBody>
      </p:sp>
      <p:sp>
        <p:nvSpPr>
          <p:cNvPr id="5" name="Footer Placeholder 4"/>
          <p:cNvSpPr>
            <a:spLocks noGrp="1"/>
          </p:cNvSpPr>
          <p:nvPr>
            <p:ph type="ftr" sz="quarter" idx="4"/>
          </p:nvPr>
        </p:nvSpPr>
        <p:spPr/>
        <p:txBody>
          <a:bodyPr/>
          <a:lstStyle/>
          <a:p>
            <a:pPr>
              <a:defRPr/>
            </a:pPr>
            <a:endParaRPr lang="pt-PT"/>
          </a:p>
        </p:txBody>
      </p:sp>
      <p:sp>
        <p:nvSpPr>
          <p:cNvPr id="6" name="Slide Number Placeholder 5"/>
          <p:cNvSpPr>
            <a:spLocks noGrp="1"/>
          </p:cNvSpPr>
          <p:nvPr>
            <p:ph type="sldNum" sz="quarter" idx="5"/>
          </p:nvPr>
        </p:nvSpPr>
        <p:spPr/>
        <p:txBody>
          <a:bodyPr/>
          <a:lstStyle/>
          <a:p>
            <a:pPr>
              <a:defRPr/>
            </a:pPr>
            <a:fld id="{D3DD975B-5076-4E10-BA48-FB8EAB2289DD}" type="slidenum">
              <a:rPr lang="pt-PT" smtClean="0"/>
              <a:pPr>
                <a:defRPr/>
              </a:pPr>
              <a:t>20</a:t>
            </a:fld>
            <a:endParaRPr lang="pt-PT"/>
          </a:p>
        </p:txBody>
      </p:sp>
    </p:spTree>
    <p:extLst>
      <p:ext uri="{BB962C8B-B14F-4D97-AF65-F5344CB8AC3E}">
        <p14:creationId xmlns:p14="http://schemas.microsoft.com/office/powerpoint/2010/main" val="119158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4DC6F48-C9B6-4F18-884F-A54260531484}" type="slidenum">
              <a:rPr lang="en-GB" smtClean="0"/>
              <a:t>21</a:t>
            </a:fld>
            <a:endParaRPr lang="en-GB"/>
          </a:p>
        </p:txBody>
      </p:sp>
    </p:spTree>
    <p:extLst>
      <p:ext uri="{BB962C8B-B14F-4D97-AF65-F5344CB8AC3E}">
        <p14:creationId xmlns:p14="http://schemas.microsoft.com/office/powerpoint/2010/main" val="3488818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err="1"/>
              <a:t>Exercise</a:t>
            </a:r>
            <a:r>
              <a:rPr lang="pt-PT"/>
              <a:t> </a:t>
            </a:r>
            <a:r>
              <a:rPr lang="pt-PT" err="1"/>
              <a:t>code</a:t>
            </a:r>
            <a:r>
              <a:rPr lang="pt-PT"/>
              <a:t>: </a:t>
            </a:r>
            <a:r>
              <a:rPr lang="pt-PT" baseline="0"/>
              <a:t>T01 E1)</a:t>
            </a:r>
            <a:endParaRPr lang="en-GB"/>
          </a:p>
        </p:txBody>
      </p:sp>
      <p:sp>
        <p:nvSpPr>
          <p:cNvPr id="4" name="Slide Number Placeholder 3"/>
          <p:cNvSpPr>
            <a:spLocks noGrp="1"/>
          </p:cNvSpPr>
          <p:nvPr>
            <p:ph type="sldNum" sz="quarter" idx="10"/>
          </p:nvPr>
        </p:nvSpPr>
        <p:spPr/>
        <p:txBody>
          <a:bodyPr/>
          <a:lstStyle/>
          <a:p>
            <a:fld id="{84DC6F48-C9B6-4F18-884F-A54260531484}" type="slidenum">
              <a:rPr lang="en-GB" smtClean="0"/>
              <a:t>22</a:t>
            </a:fld>
            <a:endParaRPr lang="en-GB"/>
          </a:p>
        </p:txBody>
      </p:sp>
    </p:spTree>
    <p:extLst>
      <p:ext uri="{BB962C8B-B14F-4D97-AF65-F5344CB8AC3E}">
        <p14:creationId xmlns:p14="http://schemas.microsoft.com/office/powerpoint/2010/main" val="4163296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altLang="en-US" sz="1200"/>
              <a:t>1) </a:t>
            </a:r>
            <a:r>
              <a:rPr lang="pt-PT" altLang="en-US" sz="1200" err="1"/>
              <a:t>Womack</a:t>
            </a:r>
            <a:r>
              <a:rPr lang="pt-PT" altLang="en-US" sz="1200"/>
              <a:t>, J., Jones, T, </a:t>
            </a:r>
            <a:r>
              <a:rPr lang="pt-PT" altLang="en-US" sz="1200" err="1"/>
              <a:t>Lean</a:t>
            </a:r>
            <a:r>
              <a:rPr lang="pt-PT" altLang="en-US" sz="1200"/>
              <a:t> </a:t>
            </a:r>
            <a:r>
              <a:rPr lang="pt-PT" altLang="en-US" sz="1200" err="1"/>
              <a:t>Thinking</a:t>
            </a:r>
            <a:r>
              <a:rPr lang="pt-PT" altLang="en-US" sz="1200"/>
              <a:t>, </a:t>
            </a:r>
            <a:r>
              <a:rPr lang="en-US" altLang="en-US" sz="1200"/>
              <a:t>Banish Waste and Create Wealth in Your Corporation,  1ª </a:t>
            </a:r>
            <a:r>
              <a:rPr lang="en-US" altLang="en-US" sz="1200" err="1"/>
              <a:t>Edição</a:t>
            </a:r>
            <a:r>
              <a:rPr lang="en-US" altLang="en-US" sz="1200"/>
              <a:t>, 1996</a:t>
            </a:r>
          </a:p>
        </p:txBody>
      </p:sp>
      <p:sp>
        <p:nvSpPr>
          <p:cNvPr id="4" name="Slide Number Placeholder 3"/>
          <p:cNvSpPr>
            <a:spLocks noGrp="1"/>
          </p:cNvSpPr>
          <p:nvPr>
            <p:ph type="sldNum" sz="quarter" idx="10"/>
          </p:nvPr>
        </p:nvSpPr>
        <p:spPr/>
        <p:txBody>
          <a:bodyPr/>
          <a:lstStyle/>
          <a:p>
            <a:fld id="{890D4ECF-FBD8-4E88-A031-FDA1AA673B51}" type="slidenum">
              <a:rPr lang="en-GB" smtClean="0"/>
              <a:t>23</a:t>
            </a:fld>
            <a:endParaRPr lang="en-GB"/>
          </a:p>
        </p:txBody>
      </p:sp>
    </p:spTree>
    <p:extLst>
      <p:ext uri="{BB962C8B-B14F-4D97-AF65-F5344CB8AC3E}">
        <p14:creationId xmlns:p14="http://schemas.microsoft.com/office/powerpoint/2010/main" val="359671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a:t>[2] http://www.eliwhitney.org/new/museum/eli-whitney</a:t>
            </a:r>
          </a:p>
          <a:p>
            <a:pPr marL="0" marR="0" lvl="0" indent="0" algn="l" defTabSz="914400" rtl="0" eaLnBrk="1" fontAlgn="auto" latinLnBrk="0" hangingPunct="1">
              <a:lnSpc>
                <a:spcPct val="100000"/>
              </a:lnSpc>
              <a:spcBef>
                <a:spcPts val="0"/>
              </a:spcBef>
              <a:spcAft>
                <a:spcPts val="0"/>
              </a:spcAft>
              <a:buClrTx/>
              <a:buSzTx/>
              <a:buFontTx/>
              <a:buNone/>
              <a:tabLst/>
              <a:defRPr/>
            </a:pPr>
            <a:r>
              <a:rPr lang="pt-PT"/>
              <a:t>     http://pt.wikipedia.org/wiki/Eli_Whitney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lnSpc>
                <a:spcPct val="150000"/>
              </a:lnSpc>
              <a:spcBef>
                <a:spcPts val="0"/>
              </a:spcBef>
              <a:spcAft>
                <a:spcPts val="600"/>
              </a:spcAft>
              <a:defRPr/>
            </a:pPr>
            <a:r>
              <a:rPr lang="en-US"/>
              <a:t>Jefferson had seen the work of the brilliant </a:t>
            </a:r>
            <a:r>
              <a:rPr lang="en-US" err="1"/>
              <a:t>Honore</a:t>
            </a:r>
            <a:r>
              <a:rPr lang="en-US"/>
              <a:t>` Blanc who had developed a system of interchangeable parts in France.</a:t>
            </a:r>
          </a:p>
          <a:p>
            <a:pPr>
              <a:lnSpc>
                <a:spcPct val="150000"/>
              </a:lnSpc>
              <a:spcBef>
                <a:spcPts val="0"/>
              </a:spcBef>
              <a:spcAft>
                <a:spcPts val="600"/>
              </a:spcAft>
              <a:defRPr/>
            </a:pPr>
            <a:r>
              <a:rPr lang="en-US"/>
              <a:t>Without a factory, without even a machine, he persuaded the U. S. government to give him an order of ten thousand muskets at $13.40 each, to be delivered within two years.</a:t>
            </a:r>
          </a:p>
          <a:p>
            <a:pPr>
              <a:lnSpc>
                <a:spcPct val="150000"/>
              </a:lnSpc>
              <a:spcBef>
                <a:spcPts val="0"/>
              </a:spcBef>
              <a:spcAft>
                <a:spcPts val="600"/>
              </a:spcAft>
              <a:defRPr/>
            </a:pPr>
            <a:r>
              <a:rPr lang="en-US"/>
              <a:t>Every rifle had been made by hand from stock to barrel; but the parts of one gun did not fit any other gun, nor did anyone expect them to. It was Whitney's idea to make all the parts of his rifles so nearly identical that the machines parts could be interchangeable from one gun to another. </a:t>
            </a:r>
          </a:p>
          <a:p>
            <a:pPr>
              <a:lnSpc>
                <a:spcPct val="150000"/>
              </a:lnSpc>
              <a:spcBef>
                <a:spcPts val="0"/>
              </a:spcBef>
              <a:spcAft>
                <a:spcPts val="600"/>
              </a:spcAft>
              <a:defRPr/>
            </a:pPr>
            <a:r>
              <a:rPr lang="en-US"/>
              <a:t>For each part of the gun, a template was made. This was identical in principle to the dress pattern. A man would follow this pattern in cutting a piece of metal. Whitney then had to invent a machine that would allow a man to cut metal according to a pattern. The metal plate to be cut was clamped to a table, the template to be followed would be clamped on top of the metal, and a cutting tool would follow the outlines of the template. </a:t>
            </a:r>
          </a:p>
          <a:p>
            <a:pPr>
              <a:lnSpc>
                <a:spcPct val="150000"/>
              </a:lnSpc>
              <a:spcBef>
                <a:spcPts val="0"/>
              </a:spcBef>
              <a:spcAft>
                <a:spcPts val="600"/>
              </a:spcAft>
              <a:defRPr/>
            </a:pPr>
            <a:r>
              <a:rPr lang="en-US"/>
              <a:t>This invention, subordinate to the entire system, was itself a major innovation. It was called the milling machine, and remained unchanged in principle for a century and a half.</a:t>
            </a:r>
          </a:p>
          <a:p>
            <a:pPr>
              <a:lnSpc>
                <a:spcPct val="150000"/>
              </a:lnSpc>
              <a:spcBef>
                <a:spcPts val="0"/>
              </a:spcBef>
              <a:spcAft>
                <a:spcPts val="600"/>
              </a:spcAft>
              <a:defRPr/>
            </a:pPr>
            <a:r>
              <a:rPr lang="en-US"/>
              <a:t>Arms manufacturing had changed little in the 18th century. In a long apprenticeship, gunsmiths learned to forge, carve and shape each intricate piece of a musket. European nations were reluctant to let these craftsmen emigrate.</a:t>
            </a:r>
          </a:p>
          <a:p>
            <a:pPr>
              <a:lnSpc>
                <a:spcPct val="150000"/>
              </a:lnSpc>
              <a:spcBef>
                <a:spcPts val="0"/>
              </a:spcBef>
              <a:spcAft>
                <a:spcPts val="600"/>
              </a:spcAft>
              <a:defRPr/>
            </a:pPr>
            <a:r>
              <a:rPr lang="en-US"/>
              <a:t>Facing a shortage of skilled, affordable craftsmen Whitney built a plan: create tools to ease the skill required of workers. Drive tools by water. Organize work so that a man need master the fashioning of but a few parts. Whitney’s factory will produce a strategy of working that will shape 19th century America. It is a change in organization and process that will lead to vast material changes.</a:t>
            </a:r>
          </a:p>
          <a:p>
            <a:pPr>
              <a:lnSpc>
                <a:spcPct val="150000"/>
              </a:lnSpc>
              <a:spcBef>
                <a:spcPts val="0"/>
              </a:spcBef>
              <a:spcAft>
                <a:spcPts val="600"/>
              </a:spcAft>
              <a:defRPr/>
            </a:pPr>
            <a:r>
              <a:rPr lang="en-US"/>
              <a:t>It would take Whitney ten years to fill the contract he had promised to complete in two.</a:t>
            </a:r>
          </a:p>
        </p:txBody>
      </p:sp>
      <p:sp>
        <p:nvSpPr>
          <p:cNvPr id="4" name="Slide Number Placeholder 3"/>
          <p:cNvSpPr>
            <a:spLocks noGrp="1"/>
          </p:cNvSpPr>
          <p:nvPr>
            <p:ph type="sldNum" sz="quarter" idx="10"/>
          </p:nvPr>
        </p:nvSpPr>
        <p:spPr/>
        <p:txBody>
          <a:bodyPr/>
          <a:lstStyle/>
          <a:p>
            <a:fld id="{890D4ECF-FBD8-4E88-A031-FDA1AA673B51}" type="slidenum">
              <a:rPr lang="en-GB" smtClean="0"/>
              <a:t>5</a:t>
            </a:fld>
            <a:endParaRPr lang="en-GB"/>
          </a:p>
        </p:txBody>
      </p:sp>
    </p:spTree>
    <p:extLst>
      <p:ext uri="{BB962C8B-B14F-4D97-AF65-F5344CB8AC3E}">
        <p14:creationId xmlns:p14="http://schemas.microsoft.com/office/powerpoint/2010/main" val="58482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a:t>[3] http://pt.wikipedia.org/wiki/Henry_Ford</a:t>
            </a:r>
            <a:endParaRPr lang="en-US"/>
          </a:p>
        </p:txBody>
      </p:sp>
      <p:sp>
        <p:nvSpPr>
          <p:cNvPr id="4" name="Slide Number Placeholder 3"/>
          <p:cNvSpPr>
            <a:spLocks noGrp="1"/>
          </p:cNvSpPr>
          <p:nvPr>
            <p:ph type="sldNum" sz="quarter" idx="10"/>
          </p:nvPr>
        </p:nvSpPr>
        <p:spPr/>
        <p:txBody>
          <a:bodyPr/>
          <a:lstStyle/>
          <a:p>
            <a:fld id="{890D4ECF-FBD8-4E88-A031-FDA1AA673B51}" type="slidenum">
              <a:rPr lang="en-GB" smtClean="0"/>
              <a:t>6</a:t>
            </a:fld>
            <a:endParaRPr lang="en-GB"/>
          </a:p>
        </p:txBody>
      </p:sp>
    </p:spTree>
    <p:extLst>
      <p:ext uri="{BB962C8B-B14F-4D97-AF65-F5344CB8AC3E}">
        <p14:creationId xmlns:p14="http://schemas.microsoft.com/office/powerpoint/2010/main" val="135587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a:t>[4] http://www.toyota.co.jp/en/history/index.html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1698: steam engine (GB)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1780: steam loom (GB)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1913: Henry Ford creates the 1st industrial assembly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Toyota's story begins with </a:t>
            </a:r>
            <a:r>
              <a:rPr lang="en-US" err="1"/>
              <a:t>Sakichi</a:t>
            </a:r>
            <a:r>
              <a:rPr lang="en-US"/>
              <a:t> Toyoda born in 1867 and the son of a modest carpenter. At that time, Japan was starting to take the first steps towards transforming the agricultural country into a modern and highly industrialized country. Thus, from a very young age </a:t>
            </a:r>
            <a:r>
              <a:rPr lang="en-US" err="1"/>
              <a:t>Sakichi</a:t>
            </a:r>
            <a:r>
              <a:rPr lang="en-US"/>
              <a:t>, taking advantage of his knowledge of carpentry, began by transforming the loom of his mother and later, the neighbor's (at that time to help the family, peasant women worked at home on manual looms) eventually patenting an automatic loom in 1891, moving to Tokyo to dedicate himself to the improvement and manufacture of looms.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 1893 he married and had a son named Kiichiro. The loom business is increasing dramatically despite the setbacks caused by the wars and the economic recession, but in (...) when it visits the USA it marvels at the automobiles and soon thinks of launching that industry in Japan. However, this idea was getting on the shelf until in 1930 his son, a year after his death, and taking advantage of the money obtained in the sale of the patents of looms, launches in the study and manufacture of motors of internal combustion.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 1933, Kiichiro Toyoda founded the Toyota Motor Corporation (the change of name from Toyoda to Toyota was justified because according to Kiichiro the name brought more luck according to the Japanese traditions, it was also his will to separate his nickname from the companies name and in addition was easier to pronounce) and in 1934 appears the first Toyota type A engine that will equip the prototype Model A1 of passenger car in May of 1935 (from which it derives the Model AA) and the commercial G1 in August of 1935. are practically a copy of the Dodge Power Wagon, even some parts are interchangeable. The AA model begins to be produced in 1936 and until 1942 produced 353 units. At the same time it produced the AB model, which was a convertible with a rolling canvas hood and much like the Sedan.? When in 1987 Toyota Motor Co celebrated its 50th anniversary (the company became fully independent in 1937) sought a model AA, for being his first passenger car, but could not find any survivors so he had to make a replica. That's what's in the Toyota museum.</a:t>
            </a:r>
          </a:p>
        </p:txBody>
      </p:sp>
      <p:sp>
        <p:nvSpPr>
          <p:cNvPr id="4" name="Slide Number Placeholder 3"/>
          <p:cNvSpPr>
            <a:spLocks noGrp="1"/>
          </p:cNvSpPr>
          <p:nvPr>
            <p:ph type="sldNum" sz="quarter" idx="10"/>
          </p:nvPr>
        </p:nvSpPr>
        <p:spPr/>
        <p:txBody>
          <a:bodyPr/>
          <a:lstStyle/>
          <a:p>
            <a:fld id="{890D4ECF-FBD8-4E88-A031-FDA1AA673B51}" type="slidenum">
              <a:rPr lang="en-GB" smtClean="0"/>
              <a:t>7</a:t>
            </a:fld>
            <a:endParaRPr lang="en-GB"/>
          </a:p>
        </p:txBody>
      </p:sp>
    </p:spTree>
    <p:extLst>
      <p:ext uri="{BB962C8B-B14F-4D97-AF65-F5344CB8AC3E}">
        <p14:creationId xmlns:p14="http://schemas.microsoft.com/office/powerpoint/2010/main" val="224593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a:solidFill>
                  <a:schemeClr val="tx1"/>
                </a:solidFill>
                <a:effectLst/>
                <a:latin typeface="+mn-lt"/>
                <a:ea typeface="+mn-ea"/>
                <a:cs typeface="+mn-cs"/>
              </a:rPr>
              <a:t>Kiichiro Toyoda resigned in 1948 due to reduced sales and low profitability of the company.</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The fact that there was a competitiveness between the two countries and knowing that Japan's productivity was much lower than the US led to senior managers turning to losses in the production system.</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In order to specialize in large-scale production of passenger cars and commercial trucks, together with Engineer </a:t>
            </a:r>
            <a:r>
              <a:rPr lang="en-US" sz="1200" b="0" i="0" kern="1200" err="1">
                <a:solidFill>
                  <a:schemeClr val="tx1"/>
                </a:solidFill>
                <a:effectLst/>
                <a:latin typeface="+mn-lt"/>
                <a:ea typeface="+mn-ea"/>
                <a:cs typeface="+mn-cs"/>
              </a:rPr>
              <a:t>Taiichi</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Ohno</a:t>
            </a:r>
            <a:r>
              <a:rPr lang="en-US" sz="1200" b="0" i="0" kern="1200">
                <a:solidFill>
                  <a:schemeClr val="tx1"/>
                </a:solidFill>
                <a:effectLst/>
                <a:latin typeface="+mn-lt"/>
                <a:ea typeface="+mn-ea"/>
                <a:cs typeface="+mn-cs"/>
              </a:rPr>
              <a:t>, they started experimenting with and developing production methodologies that shorten the manufacturing time of the products, -lining lines that would support the final production line.</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Thus, in 1956 appears the Toyota Production System - Lean Production</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Current President: </a:t>
            </a:r>
            <a:r>
              <a:rPr lang="en-US" sz="1200" b="0" i="0" kern="1200" err="1">
                <a:solidFill>
                  <a:schemeClr val="tx1"/>
                </a:solidFill>
                <a:effectLst/>
                <a:latin typeface="+mn-lt"/>
                <a:ea typeface="+mn-ea"/>
                <a:cs typeface="+mn-cs"/>
              </a:rPr>
              <a:t>Katsuaki</a:t>
            </a:r>
            <a:r>
              <a:rPr lang="en-US" sz="1200" b="0" i="0" kern="1200">
                <a:solidFill>
                  <a:schemeClr val="tx1"/>
                </a:solidFill>
                <a:effectLst/>
                <a:latin typeface="+mn-lt"/>
                <a:ea typeface="+mn-ea"/>
                <a:cs typeface="+mn-cs"/>
              </a:rPr>
              <a:t> Watanabe (2007)</a:t>
            </a:r>
          </a:p>
        </p:txBody>
      </p:sp>
      <p:sp>
        <p:nvSpPr>
          <p:cNvPr id="4" name="Slide Number Placeholder 3"/>
          <p:cNvSpPr>
            <a:spLocks noGrp="1"/>
          </p:cNvSpPr>
          <p:nvPr>
            <p:ph type="sldNum" sz="quarter" idx="10"/>
          </p:nvPr>
        </p:nvSpPr>
        <p:spPr/>
        <p:txBody>
          <a:bodyPr/>
          <a:lstStyle/>
          <a:p>
            <a:fld id="{890D4ECF-FBD8-4E88-A031-FDA1AA673B51}" type="slidenum">
              <a:rPr lang="en-GB" smtClean="0"/>
              <a:t>8</a:t>
            </a:fld>
            <a:endParaRPr lang="en-GB"/>
          </a:p>
        </p:txBody>
      </p:sp>
    </p:spTree>
    <p:extLst>
      <p:ext uri="{BB962C8B-B14F-4D97-AF65-F5344CB8AC3E}">
        <p14:creationId xmlns:p14="http://schemas.microsoft.com/office/powerpoint/2010/main" val="70883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10</a:t>
            </a:fld>
            <a:endParaRPr lang="en-GB"/>
          </a:p>
        </p:txBody>
      </p:sp>
    </p:spTree>
    <p:extLst>
      <p:ext uri="{BB962C8B-B14F-4D97-AF65-F5344CB8AC3E}">
        <p14:creationId xmlns:p14="http://schemas.microsoft.com/office/powerpoint/2010/main" val="187077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11</a:t>
            </a:fld>
            <a:endParaRPr lang="en-GB"/>
          </a:p>
        </p:txBody>
      </p:sp>
    </p:spTree>
    <p:extLst>
      <p:ext uri="{BB962C8B-B14F-4D97-AF65-F5344CB8AC3E}">
        <p14:creationId xmlns:p14="http://schemas.microsoft.com/office/powerpoint/2010/main" val="233176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12</a:t>
            </a:fld>
            <a:endParaRPr lang="en-GB"/>
          </a:p>
        </p:txBody>
      </p:sp>
    </p:spTree>
    <p:extLst>
      <p:ext uri="{BB962C8B-B14F-4D97-AF65-F5344CB8AC3E}">
        <p14:creationId xmlns:p14="http://schemas.microsoft.com/office/powerpoint/2010/main" val="373684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kern="1200">
                <a:solidFill>
                  <a:schemeClr val="tx1"/>
                </a:solidFill>
                <a:effectLst/>
                <a:latin typeface="+mn-lt"/>
                <a:ea typeface="+mn-ea"/>
                <a:cs typeface="+mn-cs"/>
              </a:rPr>
              <a:t>Square watermelon has its origins around 30 years ago, with the good success achieved by some farmers in the Shikoku region of Japan. But its spread came through the media about 9 years ago with the idea of ​​production and import - across the country - from the farmer of the </a:t>
            </a:r>
            <a:r>
              <a:rPr lang="en-GB" sz="1200" b="0" kern="1200" err="1">
                <a:solidFill>
                  <a:schemeClr val="tx1"/>
                </a:solidFill>
                <a:effectLst/>
                <a:latin typeface="+mn-lt"/>
                <a:ea typeface="+mn-ea"/>
                <a:cs typeface="+mn-cs"/>
              </a:rPr>
              <a:t>Zintsuji</a:t>
            </a:r>
            <a:r>
              <a:rPr lang="en-GB" sz="1200" b="0" kern="1200">
                <a:solidFill>
                  <a:schemeClr val="tx1"/>
                </a:solidFill>
                <a:effectLst/>
                <a:latin typeface="+mn-lt"/>
                <a:ea typeface="+mn-ea"/>
                <a:cs typeface="+mn-cs"/>
              </a:rPr>
              <a:t> (Kagawa) agricultural cooperative, also in the Shikoku region of Takashi Yamashita, when he discovered that many places in Japan did not sell watermelons because they had no space to store them, as they are huge and round.</a:t>
            </a:r>
          </a:p>
          <a:p>
            <a:pPr rtl="0"/>
            <a:r>
              <a:rPr lang="en-GB" sz="1200" b="0" kern="1200">
                <a:solidFill>
                  <a:schemeClr val="tx1"/>
                </a:solidFill>
                <a:effectLst/>
                <a:latin typeface="+mn-lt"/>
                <a:ea typeface="+mn-ea"/>
                <a:cs typeface="+mn-cs"/>
              </a:rPr>
              <a:t>To obtain the square shape of the watermelon, during the growth period, (still planted), are placed in square shapes of glass, being forced to grow and take that shape. However in the pursuit of improvement the square watermelon has lost its sweet taste, and because of this the product has mainly a</a:t>
            </a:r>
            <a:r>
              <a:rPr lang="en-GB" sz="1200" b="0" kern="1200" baseline="0">
                <a:solidFill>
                  <a:schemeClr val="tx1"/>
                </a:solidFill>
                <a:effectLst/>
                <a:latin typeface="+mn-lt"/>
                <a:ea typeface="+mn-ea"/>
                <a:cs typeface="+mn-cs"/>
              </a:rPr>
              <a:t> </a:t>
            </a:r>
            <a:r>
              <a:rPr lang="en-GB" sz="1200" b="0" kern="1200">
                <a:solidFill>
                  <a:schemeClr val="tx1"/>
                </a:solidFill>
                <a:effectLst/>
                <a:latin typeface="+mn-lt"/>
                <a:ea typeface="+mn-ea"/>
                <a:cs typeface="+mn-cs"/>
              </a:rPr>
              <a:t>decorative purpose, as it can be preserved for approximately one and a half years.</a:t>
            </a:r>
            <a:endParaRPr lang="en-US" sz="2000" b="1"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13</a:t>
            </a:fld>
            <a:endParaRPr lang="en-GB"/>
          </a:p>
        </p:txBody>
      </p:sp>
    </p:spTree>
    <p:extLst>
      <p:ext uri="{BB962C8B-B14F-4D97-AF65-F5344CB8AC3E}">
        <p14:creationId xmlns:p14="http://schemas.microsoft.com/office/powerpoint/2010/main" val="4148463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Kuva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5313" y="5995066"/>
            <a:ext cx="838200" cy="295275"/>
          </a:xfrm>
          <a:prstGeom prst="rect">
            <a:avLst/>
          </a:prstGeom>
        </p:spPr>
      </p:pic>
    </p:spTree>
    <p:extLst>
      <p:ext uri="{BB962C8B-B14F-4D97-AF65-F5344CB8AC3E}">
        <p14:creationId xmlns:p14="http://schemas.microsoft.com/office/powerpoint/2010/main" val="177330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4"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Kuva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5313" y="5995066"/>
            <a:ext cx="838200" cy="295275"/>
          </a:xfrm>
          <a:prstGeom prst="rect">
            <a:avLst/>
          </a:prstGeom>
        </p:spPr>
      </p:pic>
    </p:spTree>
    <p:extLst>
      <p:ext uri="{BB962C8B-B14F-4D97-AF65-F5344CB8AC3E}">
        <p14:creationId xmlns:p14="http://schemas.microsoft.com/office/powerpoint/2010/main" val="1213426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580353"/>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2/2e/View_of_the_entrance_to_the_Arsenal_by_Canaletto,_1732.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646996" y="1363864"/>
            <a:ext cx="6556860" cy="1938992"/>
          </a:xfrm>
          <a:prstGeom prst="rect">
            <a:avLst/>
          </a:prstGeom>
          <a:noFill/>
        </p:spPr>
        <p:txBody>
          <a:bodyPr wrap="none" rtlCol="0" anchor="t">
            <a:spAutoFit/>
          </a:bodyPr>
          <a:lstStyle/>
          <a:p>
            <a:pPr algn="ctr"/>
            <a:r>
              <a:rPr lang="sv-SE" sz="2000" dirty="0">
                <a:latin typeface="Arial"/>
                <a:ea typeface="Arial" charset="0"/>
                <a:cs typeface="Arial"/>
              </a:rPr>
              <a:t>T00- B</a:t>
            </a:r>
          </a:p>
          <a:p>
            <a:pPr algn="ctr"/>
            <a:r>
              <a:rPr lang="sv-SE" sz="4000" dirty="0">
                <a:latin typeface="Arial"/>
                <a:ea typeface="Arial" charset="0"/>
                <a:cs typeface="Arial"/>
              </a:rPr>
              <a:t>BASIC LEAN TRAINING</a:t>
            </a:r>
            <a:endParaRPr lang="sv-SE" dirty="0">
              <a:latin typeface="Arial"/>
              <a:cs typeface="Arial"/>
            </a:endParaRPr>
          </a:p>
          <a:p>
            <a:pPr algn="ctr"/>
            <a:r>
              <a:rPr lang="en-US" sz="6000" dirty="0">
                <a:latin typeface="Calibri"/>
                <a:cs typeface="Calibri"/>
              </a:rPr>
              <a:t>Introduction to Lean</a:t>
            </a:r>
          </a:p>
        </p:txBody>
      </p:sp>
      <p:sp>
        <p:nvSpPr>
          <p:cNvPr id="3" name="Suorakulmio 2"/>
          <p:cNvSpPr/>
          <p:nvPr/>
        </p:nvSpPr>
        <p:spPr>
          <a:xfrm>
            <a:off x="3954412" y="3880806"/>
            <a:ext cx="7785100" cy="685188"/>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nl-NL" sz="1200" dirty="0" smtClean="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12" y="3793328"/>
            <a:ext cx="3789414" cy="834673"/>
          </a:xfrm>
          <a:prstGeom prst="rect">
            <a:avLst/>
          </a:prstGeom>
        </p:spPr>
      </p:pic>
    </p:spTree>
    <p:extLst>
      <p:ext uri="{BB962C8B-B14F-4D97-AF65-F5344CB8AC3E}">
        <p14:creationId xmlns:p14="http://schemas.microsoft.com/office/powerpoint/2010/main" val="144626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p:cNvSpPr txBox="1">
            <a:spLocks/>
          </p:cNvSpPr>
          <p:nvPr/>
        </p:nvSpPr>
        <p:spPr>
          <a:xfrm>
            <a:off x="623888" y="1628775"/>
            <a:ext cx="10944225" cy="4265998"/>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buNone/>
            </a:pPr>
            <a:r>
              <a:rPr lang="pt-PT" sz="3200" b="1" err="1">
                <a:latin typeface="Calibri" pitchFamily="34" charset="0"/>
              </a:rPr>
              <a:t>Lean</a:t>
            </a:r>
            <a:endParaRPr lang="pt-PT" sz="3200" b="1">
              <a:latin typeface="Calibri" pitchFamily="34" charset="0"/>
            </a:endParaRPr>
          </a:p>
          <a:p>
            <a:pPr>
              <a:lnSpc>
                <a:spcPct val="100000"/>
              </a:lnSpc>
              <a:spcBef>
                <a:spcPts val="600"/>
              </a:spcBef>
              <a:buFont typeface="Wingdings" panose="05000000000000000000" pitchFamily="2" charset="2"/>
              <a:buChar char="§"/>
            </a:pPr>
            <a:r>
              <a:rPr lang="en-GB" sz="2400" dirty="0">
                <a:latin typeface="Calibri"/>
                <a:cs typeface="Calibri"/>
              </a:rPr>
              <a:t>English term meaning ''fat-free ''.</a:t>
            </a:r>
          </a:p>
          <a:p>
            <a:pPr>
              <a:lnSpc>
                <a:spcPct val="100000"/>
              </a:lnSpc>
              <a:spcBef>
                <a:spcPts val="600"/>
              </a:spcBef>
              <a:buFont typeface="Wingdings" panose="05000000000000000000" pitchFamily="2" charset="2"/>
              <a:buChar char="§"/>
            </a:pPr>
            <a:r>
              <a:rPr lang="en-GB" sz="2400">
                <a:latin typeface="Calibri"/>
                <a:cs typeface="Calibri"/>
              </a:rPr>
              <a:t>Something that contains only that what is needed.</a:t>
            </a:r>
          </a:p>
          <a:p>
            <a:pPr>
              <a:lnSpc>
                <a:spcPct val="100000"/>
              </a:lnSpc>
              <a:spcBef>
                <a:spcPts val="600"/>
              </a:spcBef>
              <a:buFont typeface="Wingdings" panose="05000000000000000000" pitchFamily="2" charset="2"/>
              <a:buChar char="§"/>
            </a:pPr>
            <a:endParaRPr lang="pt-PT" sz="1000"/>
          </a:p>
          <a:p>
            <a:pPr marL="0" indent="0">
              <a:lnSpc>
                <a:spcPct val="100000"/>
              </a:lnSpc>
              <a:spcBef>
                <a:spcPts val="600"/>
              </a:spcBef>
              <a:buNone/>
            </a:pPr>
            <a:r>
              <a:rPr lang="pt-PT" sz="3200" b="1" dirty="0" err="1">
                <a:latin typeface="Calibri"/>
                <a:cs typeface="Calibri"/>
              </a:rPr>
              <a:t>Lean</a:t>
            </a:r>
            <a:r>
              <a:rPr lang="pt-PT" sz="3200" b="1" dirty="0">
                <a:latin typeface="Calibri"/>
                <a:cs typeface="Calibri"/>
              </a:rPr>
              <a:t> </a:t>
            </a:r>
            <a:r>
              <a:rPr lang="pt-PT" sz="3200" b="1" dirty="0" err="1">
                <a:latin typeface="Calibri"/>
                <a:cs typeface="Calibri"/>
              </a:rPr>
              <a:t>Manufacturing</a:t>
            </a:r>
            <a:r>
              <a:rPr lang="pt-PT" sz="3200" b="1" dirty="0">
                <a:latin typeface="Calibri"/>
                <a:cs typeface="Calibri"/>
              </a:rPr>
              <a:t> </a:t>
            </a:r>
            <a:endParaRPr lang="pt-PT" sz="3200" b="1" dirty="0">
              <a:latin typeface="Calibri" pitchFamily="34" charset="0"/>
              <a:cs typeface="Calibri"/>
            </a:endParaRPr>
          </a:p>
          <a:p>
            <a:pPr>
              <a:lnSpc>
                <a:spcPct val="100000"/>
              </a:lnSpc>
              <a:spcBef>
                <a:spcPts val="600"/>
              </a:spcBef>
              <a:buFont typeface="Wingdings" panose="05000000000000000000" pitchFamily="2" charset="2"/>
              <a:buChar char="§"/>
            </a:pPr>
            <a:r>
              <a:rPr lang="en-GB" sz="2400">
                <a:latin typeface="Calibri"/>
                <a:cs typeface="Calibri"/>
              </a:rPr>
              <a:t>Philosophy that focuses on maximizing customer value and eliminating waste.</a:t>
            </a:r>
            <a:endParaRPr lang="pt-PT" sz="2400">
              <a:latin typeface="Calibri"/>
              <a:cs typeface="Calibri"/>
            </a:endParaRPr>
          </a:p>
          <a:p>
            <a:pPr>
              <a:lnSpc>
                <a:spcPct val="100000"/>
              </a:lnSpc>
              <a:spcBef>
                <a:spcPts val="600"/>
              </a:spcBef>
              <a:buFont typeface="Wingdings" panose="05000000000000000000" pitchFamily="2" charset="2"/>
              <a:buChar char="§"/>
            </a:pPr>
            <a:r>
              <a:rPr lang="en-GB" sz="2400" dirty="0">
                <a:latin typeface="Calibri"/>
                <a:cs typeface="Calibri"/>
              </a:rPr>
              <a:t>Also linked to this concept is the establishment of continuous improvement of all operational processes by employees.</a:t>
            </a:r>
            <a:endParaRPr lang="pt-PT" sz="1800" dirty="0">
              <a:latin typeface="Calibri"/>
              <a:cs typeface="Calibri"/>
            </a:endParaRPr>
          </a:p>
        </p:txBody>
      </p:sp>
      <p:sp>
        <p:nvSpPr>
          <p:cNvPr id="6"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Introduction</a:t>
            </a:r>
          </a:p>
          <a:p>
            <a:pPr algn="ctr"/>
            <a:r>
              <a:rPr lang="en-US" sz="3300" b="1">
                <a:latin typeface="+mn-lt"/>
              </a:rPr>
              <a:t>What is Lean?</a:t>
            </a:r>
          </a:p>
        </p:txBody>
      </p:sp>
    </p:spTree>
    <p:extLst>
      <p:ext uri="{BB962C8B-B14F-4D97-AF65-F5344CB8AC3E}">
        <p14:creationId xmlns:p14="http://schemas.microsoft.com/office/powerpoint/2010/main" val="393730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639097" y="1641988"/>
            <a:ext cx="10913806" cy="3791146"/>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buNone/>
            </a:pPr>
            <a:r>
              <a:rPr lang="pt-PT" sz="3200" b="1" err="1">
                <a:latin typeface="Calibri"/>
                <a:cs typeface="Calibri"/>
              </a:rPr>
              <a:t>Lean</a:t>
            </a:r>
            <a:r>
              <a:rPr lang="pt-PT" sz="3200" b="1" dirty="0">
                <a:latin typeface="Calibri"/>
                <a:cs typeface="Calibri"/>
              </a:rPr>
              <a:t> </a:t>
            </a:r>
            <a:r>
              <a:rPr lang="pt-PT" sz="3200" b="1" err="1">
                <a:latin typeface="Calibri"/>
                <a:cs typeface="Calibri"/>
              </a:rPr>
              <a:t>Production</a:t>
            </a:r>
            <a:endParaRPr lang="pt-PT" sz="3200" b="1">
              <a:latin typeface="Calibri"/>
              <a:cs typeface="Calibri"/>
            </a:endParaRPr>
          </a:p>
          <a:p>
            <a:pPr>
              <a:lnSpc>
                <a:spcPct val="100000"/>
              </a:lnSpc>
              <a:spcBef>
                <a:spcPts val="600"/>
              </a:spcBef>
              <a:buFont typeface="Wingdings" panose="05000000000000000000" pitchFamily="2" charset="2"/>
              <a:buChar char="§"/>
            </a:pPr>
            <a:r>
              <a:rPr lang="en-GB" sz="2400">
                <a:latin typeface="Calibri" pitchFamily="34" charset="0"/>
              </a:rPr>
              <a:t>Production of a wide variety of products or services in small batches and with reduced manufacturing times.</a:t>
            </a:r>
          </a:p>
          <a:p>
            <a:pPr>
              <a:lnSpc>
                <a:spcPct val="100000"/>
              </a:lnSpc>
              <a:spcBef>
                <a:spcPts val="600"/>
              </a:spcBef>
              <a:buFont typeface="Wingdings" panose="05000000000000000000" pitchFamily="2" charset="2"/>
              <a:buChar char="§"/>
            </a:pPr>
            <a:r>
              <a:rPr lang="en-GB" sz="2400">
                <a:latin typeface="Calibri"/>
                <a:cs typeface="Calibri"/>
              </a:rPr>
              <a:t>Other focus areas are quality, flexibility and (low) cost.</a:t>
            </a:r>
          </a:p>
          <a:p>
            <a:pPr marL="0" indent="0">
              <a:lnSpc>
                <a:spcPct val="100000"/>
              </a:lnSpc>
              <a:spcBef>
                <a:spcPts val="600"/>
              </a:spcBef>
              <a:buNone/>
            </a:pPr>
            <a:endParaRPr lang="pt-PT" sz="2400">
              <a:latin typeface="Calibri" pitchFamily="34" charset="0"/>
            </a:endParaRPr>
          </a:p>
          <a:p>
            <a:pPr marL="0" indent="0">
              <a:lnSpc>
                <a:spcPct val="100000"/>
              </a:lnSpc>
              <a:spcBef>
                <a:spcPts val="600"/>
              </a:spcBef>
              <a:buNone/>
            </a:pPr>
            <a:r>
              <a:rPr lang="pt-PT" sz="3200" b="1" err="1">
                <a:latin typeface="Calibri"/>
                <a:cs typeface="Calibri"/>
              </a:rPr>
              <a:t>Lean</a:t>
            </a:r>
            <a:r>
              <a:rPr lang="pt-PT" sz="3200" b="1" dirty="0">
                <a:latin typeface="Calibri"/>
                <a:cs typeface="Calibri"/>
              </a:rPr>
              <a:t> </a:t>
            </a:r>
            <a:r>
              <a:rPr lang="pt-PT" sz="3200" b="1" err="1">
                <a:latin typeface="Calibri"/>
                <a:cs typeface="Calibri"/>
              </a:rPr>
              <a:t>Thinking</a:t>
            </a:r>
            <a:r>
              <a:rPr lang="pt-PT" sz="3200" b="1" dirty="0">
                <a:latin typeface="Calibri"/>
                <a:cs typeface="Calibri"/>
              </a:rPr>
              <a:t> </a:t>
            </a:r>
            <a:endParaRPr lang="pt-PT" sz="3200" b="1" dirty="0">
              <a:latin typeface="Calibri" pitchFamily="34" charset="0"/>
              <a:cs typeface="Calibri"/>
            </a:endParaRPr>
          </a:p>
          <a:p>
            <a:pPr>
              <a:lnSpc>
                <a:spcPct val="100000"/>
              </a:lnSpc>
              <a:spcBef>
                <a:spcPts val="600"/>
              </a:spcBef>
              <a:buFont typeface="Wingdings" panose="05000000000000000000" pitchFamily="2" charset="2"/>
              <a:buChar char="§"/>
            </a:pPr>
            <a:r>
              <a:rPr lang="en-GB" sz="2400">
                <a:latin typeface="Calibri"/>
                <a:cs typeface="Calibri"/>
              </a:rPr>
              <a:t>Management philosophy through which organizations develop competencies towards the gradual elimination of waste and the creation of customer value.</a:t>
            </a:r>
            <a:endParaRPr lang="pt-PT" sz="2400">
              <a:latin typeface="Calibri"/>
              <a:cs typeface="Calibri"/>
            </a:endParaRPr>
          </a:p>
        </p:txBody>
      </p:sp>
      <p:sp>
        <p:nvSpPr>
          <p:cNvPr id="6"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Introduction</a:t>
            </a:r>
          </a:p>
          <a:p>
            <a:pPr algn="ctr"/>
            <a:r>
              <a:rPr lang="en-US" sz="3300" b="1">
                <a:latin typeface="+mn-lt"/>
              </a:rPr>
              <a:t>What is Lean?</a:t>
            </a:r>
          </a:p>
        </p:txBody>
      </p:sp>
    </p:spTree>
    <p:extLst>
      <p:ext uri="{BB962C8B-B14F-4D97-AF65-F5344CB8AC3E}">
        <p14:creationId xmlns:p14="http://schemas.microsoft.com/office/powerpoint/2010/main" val="136500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84154" y="1684787"/>
            <a:ext cx="6974701" cy="10779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200" b="1"/>
              <a:t>Lean = Toyota Production System (TPS)</a:t>
            </a:r>
          </a:p>
        </p:txBody>
      </p:sp>
      <p:sp>
        <p:nvSpPr>
          <p:cNvPr id="10"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Introduction</a:t>
            </a:r>
          </a:p>
          <a:p>
            <a:pPr algn="ctr"/>
            <a:r>
              <a:rPr lang="en-US" sz="3300" b="1">
                <a:latin typeface="+mn-lt"/>
              </a:rPr>
              <a:t>What is Lean?</a:t>
            </a:r>
          </a:p>
        </p:txBody>
      </p:sp>
      <p:sp>
        <p:nvSpPr>
          <p:cNvPr id="11" name="Sisällön paikkamerkki 2"/>
          <p:cNvSpPr txBox="1">
            <a:spLocks/>
          </p:cNvSpPr>
          <p:nvPr/>
        </p:nvSpPr>
        <p:spPr>
          <a:xfrm>
            <a:off x="602727" y="3879160"/>
            <a:ext cx="10989505" cy="2138093"/>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dirty="0">
                <a:latin typeface="Calibri" pitchFamily="34" charset="0"/>
              </a:rPr>
              <a:t>Lean Production / Lean Manufacturing means to produce and/or supply:</a:t>
            </a:r>
          </a:p>
          <a:p>
            <a:pPr>
              <a:lnSpc>
                <a:spcPct val="120000"/>
              </a:lnSpc>
              <a:spcBef>
                <a:spcPts val="600"/>
              </a:spcBef>
              <a:buFont typeface="Wingdings" panose="05000000000000000000" pitchFamily="2" charset="2"/>
              <a:buChar char="§"/>
            </a:pPr>
            <a:r>
              <a:rPr lang="en-US" sz="2400" dirty="0">
                <a:latin typeface="Calibri"/>
                <a:cs typeface="Calibri"/>
              </a:rPr>
              <a:t>Just </a:t>
            </a:r>
            <a:r>
              <a:rPr lang="en-US" sz="2400" i="1" dirty="0">
                <a:latin typeface="Calibri"/>
                <a:cs typeface="Calibri"/>
              </a:rPr>
              <a:t>what</a:t>
            </a:r>
            <a:r>
              <a:rPr lang="en-US" sz="2400" dirty="0">
                <a:latin typeface="Calibri"/>
                <a:cs typeface="Calibri"/>
              </a:rPr>
              <a:t> is necessary and in the required quantity</a:t>
            </a:r>
          </a:p>
          <a:p>
            <a:pPr>
              <a:lnSpc>
                <a:spcPct val="120000"/>
              </a:lnSpc>
              <a:spcBef>
                <a:spcPts val="600"/>
              </a:spcBef>
              <a:buFont typeface="Wingdings" panose="05000000000000000000" pitchFamily="2" charset="2"/>
              <a:buChar char="§"/>
            </a:pPr>
            <a:r>
              <a:rPr lang="en-US" sz="2400" i="1" dirty="0">
                <a:latin typeface="Calibri"/>
                <a:cs typeface="Calibri"/>
              </a:rPr>
              <a:t>When</a:t>
            </a:r>
            <a:r>
              <a:rPr lang="en-US" sz="2400" dirty="0">
                <a:latin typeface="Calibri"/>
                <a:cs typeface="Calibri"/>
              </a:rPr>
              <a:t> it is necessary</a:t>
            </a:r>
          </a:p>
          <a:p>
            <a:pPr>
              <a:lnSpc>
                <a:spcPct val="120000"/>
              </a:lnSpc>
              <a:spcBef>
                <a:spcPts val="600"/>
              </a:spcBef>
              <a:buFont typeface="Wingdings" panose="05000000000000000000" pitchFamily="2" charset="2"/>
              <a:buChar char="§"/>
            </a:pPr>
            <a:r>
              <a:rPr lang="en-US" sz="2400" i="1" dirty="0">
                <a:latin typeface="Calibri"/>
                <a:cs typeface="Calibri"/>
              </a:rPr>
              <a:t>Where</a:t>
            </a:r>
            <a:r>
              <a:rPr lang="en-US" sz="2400" dirty="0">
                <a:latin typeface="Calibri"/>
                <a:cs typeface="Calibri"/>
              </a:rPr>
              <a:t> it is necessary</a:t>
            </a:r>
          </a:p>
        </p:txBody>
      </p:sp>
      <p:sp>
        <p:nvSpPr>
          <p:cNvPr id="2" name="TextBox 1"/>
          <p:cNvSpPr txBox="1"/>
          <p:nvPr/>
        </p:nvSpPr>
        <p:spPr>
          <a:xfrm>
            <a:off x="527397" y="1906863"/>
            <a:ext cx="2856872" cy="523220"/>
          </a:xfrm>
          <a:prstGeom prst="rect">
            <a:avLst/>
          </a:prstGeom>
          <a:noFill/>
        </p:spPr>
        <p:txBody>
          <a:bodyPr wrap="none" rtlCol="0">
            <a:spAutoFit/>
          </a:bodyPr>
          <a:lstStyle/>
          <a:p>
            <a:r>
              <a:rPr lang="pt-PT" sz="2800" b="1" dirty="0">
                <a:latin typeface="Calibri" pitchFamily="34" charset="0"/>
              </a:rPr>
              <a:t>In </a:t>
            </a:r>
            <a:r>
              <a:rPr lang="pt-PT" sz="2800" b="1" dirty="0" err="1">
                <a:latin typeface="Calibri" pitchFamily="34" charset="0"/>
              </a:rPr>
              <a:t>the</a:t>
            </a:r>
            <a:r>
              <a:rPr lang="pt-PT" sz="2800" b="1" dirty="0">
                <a:latin typeface="Calibri" pitchFamily="34" charset="0"/>
              </a:rPr>
              <a:t> </a:t>
            </a:r>
            <a:r>
              <a:rPr lang="pt-PT" sz="2800" b="1" dirty="0" err="1">
                <a:latin typeface="Calibri" pitchFamily="34" charset="0"/>
              </a:rPr>
              <a:t>beginning</a:t>
            </a:r>
            <a:r>
              <a:rPr lang="pt-PT" sz="2800" b="1" dirty="0">
                <a:latin typeface="Calibri" pitchFamily="34" charset="0"/>
              </a:rPr>
              <a:t>…</a:t>
            </a:r>
            <a:endParaRPr lang="en-GB" sz="2800" b="1" dirty="0">
              <a:latin typeface="Calibri" pitchFamily="34" charset="0"/>
            </a:endParaRPr>
          </a:p>
        </p:txBody>
      </p:sp>
      <p:sp>
        <p:nvSpPr>
          <p:cNvPr id="4" name="Rectangle 3">
            <a:extLst>
              <a:ext uri="{FF2B5EF4-FFF2-40B4-BE49-F238E27FC236}">
                <a16:creationId xmlns:a16="http://schemas.microsoft.com/office/drawing/2014/main" id="{9838DE8E-2717-45E6-BB08-D25AD7BD6B42}"/>
              </a:ext>
            </a:extLst>
          </p:cNvPr>
          <p:cNvSpPr/>
          <p:nvPr/>
        </p:nvSpPr>
        <p:spPr>
          <a:xfrm>
            <a:off x="527397" y="2868865"/>
            <a:ext cx="8213274" cy="523220"/>
          </a:xfrm>
          <a:prstGeom prst="rect">
            <a:avLst/>
          </a:prstGeom>
          <a:noFill/>
        </p:spPr>
        <p:txBody>
          <a:bodyPr wrap="none" rtlCol="0">
            <a:spAutoFit/>
          </a:bodyPr>
          <a:lstStyle/>
          <a:p>
            <a:r>
              <a:rPr lang="en-US" sz="2800" b="1" dirty="0">
                <a:latin typeface="Calibri" pitchFamily="34" charset="0"/>
              </a:rPr>
              <a:t>…Today, Lean combines TPS with other good methods.</a:t>
            </a:r>
          </a:p>
        </p:txBody>
      </p:sp>
    </p:spTree>
    <p:extLst>
      <p:ext uri="{BB962C8B-B14F-4D97-AF65-F5344CB8AC3E}">
        <p14:creationId xmlns:p14="http://schemas.microsoft.com/office/powerpoint/2010/main" val="224999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spect="1" noChangeArrowheads="1"/>
          </p:cNvSpPr>
          <p:nvPr/>
        </p:nvSpPr>
        <p:spPr>
          <a:xfrm>
            <a:off x="570271" y="1922467"/>
            <a:ext cx="6869215" cy="3759241"/>
          </a:xfrm>
          <a:prstGeom prst="rect">
            <a:avLst/>
          </a:prstGeom>
        </p:spPr>
        <p:txBody>
          <a:bodyPr anchor="t">
            <a:noAutofit/>
          </a:bodyPr>
          <a:lstStyle>
            <a:defPPr>
              <a:defRPr lang="sv-SE"/>
            </a:defPPr>
            <a:lvl1pPr indent="0">
              <a:lnSpc>
                <a:spcPct val="120000"/>
              </a:lnSpc>
              <a:spcBef>
                <a:spcPts val="600"/>
              </a:spcBef>
              <a:buFont typeface="Arial"/>
              <a:buNone/>
              <a:defRPr sz="2800" b="1">
                <a:latin typeface="Calibri" pitchFamily="34"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3200">
                <a:latin typeface="Calibri"/>
                <a:cs typeface="Calibri"/>
              </a:rPr>
              <a:t>Lean focuses at:</a:t>
            </a:r>
            <a:endParaRPr lang="en-US" altLang="en-US" sz="3200">
              <a:latin typeface="Calibri"/>
              <a:cs typeface="Calibri"/>
            </a:endParaRPr>
          </a:p>
          <a:p>
            <a:pPr marL="228600" lvl="2">
              <a:lnSpc>
                <a:spcPct val="120000"/>
              </a:lnSpc>
              <a:spcBef>
                <a:spcPts val="600"/>
              </a:spcBef>
              <a:buFont typeface="Wingdings" panose="05000000000000000000" pitchFamily="2" charset="2"/>
              <a:buChar char="§"/>
            </a:pPr>
            <a:r>
              <a:rPr lang="en-US" altLang="en-US" sz="2800">
                <a:latin typeface="Calibri" pitchFamily="34" charset="0"/>
              </a:rPr>
              <a:t> Elimination of waste</a:t>
            </a:r>
          </a:p>
          <a:p>
            <a:pPr marL="228600" lvl="2">
              <a:lnSpc>
                <a:spcPct val="120000"/>
              </a:lnSpc>
              <a:spcBef>
                <a:spcPts val="600"/>
              </a:spcBef>
              <a:buFont typeface="Wingdings" panose="05000000000000000000" pitchFamily="2" charset="2"/>
              <a:buChar char="§"/>
            </a:pPr>
            <a:r>
              <a:rPr lang="en-US" altLang="en-US" sz="2800">
                <a:latin typeface="Calibri"/>
                <a:cs typeface="Calibri"/>
              </a:rPr>
              <a:t> Continuous Flow and Pull</a:t>
            </a:r>
          </a:p>
          <a:p>
            <a:pPr marL="228600" lvl="2">
              <a:lnSpc>
                <a:spcPct val="120000"/>
              </a:lnSpc>
              <a:spcBef>
                <a:spcPts val="600"/>
              </a:spcBef>
              <a:buFont typeface="Wingdings" panose="05000000000000000000" pitchFamily="2" charset="2"/>
              <a:buChar char="§"/>
            </a:pPr>
            <a:r>
              <a:rPr lang="en-US" altLang="en-US" sz="2800">
                <a:latin typeface="Calibri"/>
                <a:cs typeface="Calibri"/>
              </a:rPr>
              <a:t> Pull concept</a:t>
            </a:r>
          </a:p>
          <a:p>
            <a:pPr marL="228600" lvl="2">
              <a:lnSpc>
                <a:spcPct val="120000"/>
              </a:lnSpc>
              <a:spcBef>
                <a:spcPts val="600"/>
              </a:spcBef>
              <a:buFont typeface="Wingdings" panose="05000000000000000000" pitchFamily="2" charset="2"/>
              <a:buChar char="§"/>
            </a:pPr>
            <a:r>
              <a:rPr lang="en-US" altLang="en-US" sz="2800">
                <a:latin typeface="Calibri" pitchFamily="34" charset="0"/>
              </a:rPr>
              <a:t> Perfection</a:t>
            </a:r>
          </a:p>
        </p:txBody>
      </p:sp>
      <p:pic>
        <p:nvPicPr>
          <p:cNvPr id="8" name="Picture 7" descr="picture-3.png"/>
          <p:cNvPicPr>
            <a:picLocks noChangeAspect="1"/>
          </p:cNvPicPr>
          <p:nvPr/>
        </p:nvPicPr>
        <p:blipFill>
          <a:blip r:embed="rId3" cstate="print">
            <a:extLst>
              <a:ext uri="{28A0092B-C50C-407E-A947-70E740481C1C}">
                <a14:useLocalDpi xmlns:a14="http://schemas.microsoft.com/office/drawing/2010/main" val="0"/>
              </a:ext>
            </a:extLst>
          </a:blip>
          <a:srcRect l="2381" t="2515" r="4762" b="1905"/>
          <a:stretch>
            <a:fillRect/>
          </a:stretch>
        </p:blipFill>
        <p:spPr>
          <a:xfrm>
            <a:off x="7520300" y="2108114"/>
            <a:ext cx="3368068" cy="3281707"/>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0"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Introduction</a:t>
            </a:r>
          </a:p>
          <a:p>
            <a:pPr algn="ctr"/>
            <a:r>
              <a:rPr lang="en-US" sz="3300" b="1">
                <a:latin typeface="+mn-lt"/>
              </a:rPr>
              <a:t>What is Lean?</a:t>
            </a:r>
          </a:p>
        </p:txBody>
      </p:sp>
    </p:spTree>
    <p:extLst>
      <p:ext uri="{BB962C8B-B14F-4D97-AF65-F5344CB8AC3E}">
        <p14:creationId xmlns:p14="http://schemas.microsoft.com/office/powerpoint/2010/main" val="34200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ox(in)">
                                      <p:cBhvr>
                                        <p:cTn id="7" dur="500"/>
                                        <p:tgtEl>
                                          <p:spTgt spid="6">
                                            <p:txEl>
                                              <p:pRg st="1" end="1"/>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ox(in)">
                                      <p:cBhvr>
                                        <p:cTn id="10" dur="500"/>
                                        <p:tgtEl>
                                          <p:spTgt spid="6">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ox(in)">
                                      <p:cBhvr>
                                        <p:cTn id="13" dur="500"/>
                                        <p:tgtEl>
                                          <p:spTgt spid="6">
                                            <p:txEl>
                                              <p:pRg st="3" end="3"/>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ox(in)">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txBox="1">
            <a:spLocks noChangeAspect="1" noChangeArrowheads="1"/>
          </p:cNvSpPr>
          <p:nvPr/>
        </p:nvSpPr>
        <p:spPr>
          <a:xfrm>
            <a:off x="838200" y="1812261"/>
            <a:ext cx="3345254" cy="4405659"/>
          </a:xfrm>
          <a:prstGeom prst="rect">
            <a:avLst/>
          </a:prstGeom>
        </p:spPr>
        <p:txBody>
          <a:bodyPr vert="horz" lIns="91440" tIns="45720" rIns="91440" bIns="45720" rtlCol="0" anchor="t">
            <a:normAutofit/>
          </a:bodyPr>
          <a:lstStyle>
            <a:defPPr>
              <a:defRPr lang="sv-SE"/>
            </a:defPPr>
            <a:lvl1pPr indent="0">
              <a:lnSpc>
                <a:spcPct val="120000"/>
              </a:lnSpc>
              <a:spcBef>
                <a:spcPts val="600"/>
              </a:spcBef>
              <a:buFont typeface="Arial"/>
              <a:buNone/>
              <a:defRPr sz="2800" b="1">
                <a:latin typeface="Calibri" pitchFamily="34"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lnSpc>
                <a:spcPct val="90000"/>
              </a:lnSpc>
            </a:pPr>
            <a:r>
              <a:rPr lang="en-US">
                <a:latin typeface="+mn-lt"/>
              </a:rPr>
              <a:t>Advantages:</a:t>
            </a:r>
            <a:endParaRPr lang="en-US" altLang="en-US">
              <a:latin typeface="+mn-lt"/>
              <a:cs typeface="Calibri"/>
            </a:endParaRPr>
          </a:p>
          <a:p>
            <a:pPr marL="228600" lvl="2">
              <a:spcBef>
                <a:spcPts val="600"/>
              </a:spcBef>
              <a:buFont typeface="Arial" panose="020B0604020202020204" pitchFamily="34" charset="0"/>
              <a:buChar char="•"/>
            </a:pPr>
            <a:r>
              <a:rPr lang="en-US" altLang="en-US" sz="2400"/>
              <a:t>Reduced production or service time</a:t>
            </a:r>
            <a:endParaRPr lang="en-US" altLang="en-US" sz="2400">
              <a:cs typeface="Calibri"/>
            </a:endParaRPr>
          </a:p>
          <a:p>
            <a:pPr marL="228600" lvl="2">
              <a:spcBef>
                <a:spcPts val="600"/>
              </a:spcBef>
              <a:buFont typeface="Arial" panose="020B0604020202020204" pitchFamily="34" charset="0"/>
              <a:buChar char="•"/>
            </a:pPr>
            <a:r>
              <a:rPr lang="en-US" altLang="en-US" sz="2400"/>
              <a:t>Inventory reduction</a:t>
            </a:r>
            <a:endParaRPr lang="en-US" altLang="en-US" sz="2400">
              <a:cs typeface="Calibri"/>
            </a:endParaRPr>
          </a:p>
          <a:p>
            <a:pPr marL="228600" lvl="2">
              <a:spcBef>
                <a:spcPts val="600"/>
              </a:spcBef>
              <a:buFont typeface="Arial" panose="020B0604020202020204" pitchFamily="34" charset="0"/>
              <a:buChar char="•"/>
            </a:pPr>
            <a:r>
              <a:rPr lang="en-US" altLang="en-US" sz="2400"/>
              <a:t>Cost reduction</a:t>
            </a:r>
            <a:endParaRPr lang="en-US" altLang="en-US" sz="2400">
              <a:cs typeface="Calibri"/>
            </a:endParaRPr>
          </a:p>
          <a:p>
            <a:pPr marL="228600" lvl="2">
              <a:spcBef>
                <a:spcPts val="600"/>
              </a:spcBef>
              <a:buFont typeface="Arial" panose="020B0604020202020204" pitchFamily="34" charset="0"/>
              <a:buChar char="•"/>
            </a:pPr>
            <a:r>
              <a:rPr lang="en-US" altLang="en-US" sz="2400"/>
              <a:t>Increased productivity</a:t>
            </a:r>
            <a:endParaRPr lang="en-US" altLang="en-US" sz="2400">
              <a:cs typeface="Calibri"/>
            </a:endParaRPr>
          </a:p>
          <a:p>
            <a:pPr marL="228600" lvl="2">
              <a:spcBef>
                <a:spcPts val="600"/>
              </a:spcBef>
              <a:buFont typeface="Arial" panose="020B0604020202020204" pitchFamily="34" charset="0"/>
              <a:buChar char="•"/>
            </a:pPr>
            <a:r>
              <a:rPr lang="en-US" altLang="en-US" sz="2400"/>
              <a:t>Increased customer satisfaction</a:t>
            </a:r>
            <a:endParaRPr lang="en-US" altLang="en-US" sz="2400">
              <a:cs typeface="Calibri"/>
            </a:endParaRPr>
          </a:p>
        </p:txBody>
      </p:sp>
      <p:pic>
        <p:nvPicPr>
          <p:cNvPr id="3" name="Picture 3" descr="A person flying through the air on top of a grass covered field&#10;&#10;Description generated with very high confidence">
            <a:extLst>
              <a:ext uri="{FF2B5EF4-FFF2-40B4-BE49-F238E27FC236}">
                <a16:creationId xmlns:a16="http://schemas.microsoft.com/office/drawing/2014/main" id="{8B4A6E7B-5203-4A04-A0D6-D7561B1941FB}"/>
              </a:ext>
            </a:extLst>
          </p:cNvPr>
          <p:cNvPicPr>
            <a:picLocks noChangeAspect="1"/>
          </p:cNvPicPr>
          <p:nvPr/>
        </p:nvPicPr>
        <p:blipFill rotWithShape="1">
          <a:blip r:embed="rId3"/>
          <a:srcRect t="4194" b="11378"/>
          <a:stretch/>
        </p:blipFill>
        <p:spPr>
          <a:xfrm>
            <a:off x="4467564" y="1888469"/>
            <a:ext cx="6676570" cy="3754019"/>
          </a:xfrm>
          <a:prstGeom prst="rect">
            <a:avLst/>
          </a:prstGeom>
        </p:spPr>
      </p:pic>
      <p:sp>
        <p:nvSpPr>
          <p:cNvPr id="2" name="Otsikko 1">
            <a:extLst>
              <a:ext uri="{FF2B5EF4-FFF2-40B4-BE49-F238E27FC236}">
                <a16:creationId xmlns:a16="http://schemas.microsoft.com/office/drawing/2014/main" id="{FCC84D4F-0375-4CA8-BD95-CB5922BFFD19}"/>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Introduction</a:t>
            </a:r>
          </a:p>
          <a:p>
            <a:pPr algn="ctr"/>
            <a:r>
              <a:rPr lang="en-US" sz="3300" b="1">
                <a:latin typeface="+mn-lt"/>
              </a:rPr>
              <a:t>What is Lean?</a:t>
            </a:r>
          </a:p>
        </p:txBody>
      </p:sp>
    </p:spTree>
    <p:extLst>
      <p:ext uri="{BB962C8B-B14F-4D97-AF65-F5344CB8AC3E}">
        <p14:creationId xmlns:p14="http://schemas.microsoft.com/office/powerpoint/2010/main" val="193079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spect="1" noChangeArrowheads="1"/>
          </p:cNvSpPr>
          <p:nvPr/>
        </p:nvSpPr>
        <p:spPr>
          <a:xfrm>
            <a:off x="570272" y="1931346"/>
            <a:ext cx="6041544" cy="663863"/>
          </a:xfrm>
          <a:prstGeom prst="rect">
            <a:avLst/>
          </a:prstGeom>
        </p:spPr>
        <p:txBody>
          <a:bodyPr>
            <a:noAutofit/>
          </a:bodyPr>
          <a:lstStyle>
            <a:defPPr>
              <a:defRPr lang="sv-SE"/>
            </a:defPPr>
            <a:lvl1pPr indent="0">
              <a:lnSpc>
                <a:spcPct val="120000"/>
              </a:lnSpc>
              <a:spcBef>
                <a:spcPts val="600"/>
              </a:spcBef>
              <a:buFont typeface="Arial"/>
              <a:buNone/>
              <a:defRPr sz="2800" b="1">
                <a:latin typeface="Calibri" pitchFamily="34"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3200"/>
              <a:t>Where can I use Lean?</a:t>
            </a:r>
            <a:endParaRPr lang="en-US" altLang="en-US">
              <a:latin typeface="Calibri" pitchFamily="34" charset="0"/>
            </a:endParaRPr>
          </a:p>
        </p:txBody>
      </p:sp>
      <p:sp>
        <p:nvSpPr>
          <p:cNvPr id="10"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Introduction</a:t>
            </a:r>
          </a:p>
          <a:p>
            <a:pPr algn="ctr"/>
            <a:r>
              <a:rPr lang="en-US" sz="3300" b="1">
                <a:latin typeface="+mn-lt"/>
              </a:rPr>
              <a:t>What is Lean?</a:t>
            </a:r>
          </a:p>
        </p:txBody>
      </p:sp>
      <p:pic>
        <p:nvPicPr>
          <p:cNvPr id="8" name="Picture 2" descr="http://www.cabtec.com.br/en/images/FOCO_CABTEC.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8044" y="3194733"/>
            <a:ext cx="3054350" cy="2105025"/>
          </a:xfrm>
          <a:prstGeom prst="rect">
            <a:avLst/>
          </a:prstGeom>
          <a:noFill/>
          <a:ln w="9525">
            <a:noFill/>
            <a:miter lim="800000"/>
            <a:headEnd/>
            <a:tailEnd/>
          </a:ln>
        </p:spPr>
      </p:pic>
      <p:sp>
        <p:nvSpPr>
          <p:cNvPr id="11" name="TextBox 8"/>
          <p:cNvSpPr txBox="1">
            <a:spLocks noChangeArrowheads="1"/>
          </p:cNvSpPr>
          <p:nvPr/>
        </p:nvSpPr>
        <p:spPr bwMode="auto">
          <a:xfrm>
            <a:off x="940085" y="3253755"/>
            <a:ext cx="4212414" cy="523220"/>
          </a:xfrm>
          <a:prstGeom prst="rect">
            <a:avLst/>
          </a:prstGeom>
          <a:noFill/>
          <a:ln w="9525">
            <a:noFill/>
            <a:miter lim="800000"/>
            <a:headEnd/>
            <a:tailEnd/>
          </a:ln>
        </p:spPr>
        <p:txBody>
          <a:bodyPr wrap="square" anchor="t">
            <a:spAutoFit/>
          </a:bodyPr>
          <a:lstStyle/>
          <a:p>
            <a:r>
              <a:rPr lang="pt-PT" sz="2800" err="1">
                <a:latin typeface="Calibri"/>
                <a:cs typeface="Calibri"/>
              </a:rPr>
              <a:t>Production</a:t>
            </a:r>
            <a:r>
              <a:rPr lang="pt-PT" sz="2800">
                <a:latin typeface="Calibri"/>
                <a:cs typeface="Calibri"/>
              </a:rPr>
              <a:t> / Manufacturing</a:t>
            </a:r>
            <a:endParaRPr lang="en-US" sz="2800">
              <a:latin typeface="Calibri" pitchFamily="34" charset="0"/>
            </a:endParaRPr>
          </a:p>
        </p:txBody>
      </p:sp>
      <p:sp>
        <p:nvSpPr>
          <p:cNvPr id="12" name="TextBox 9"/>
          <p:cNvSpPr txBox="1">
            <a:spLocks noChangeArrowheads="1"/>
          </p:cNvSpPr>
          <p:nvPr/>
        </p:nvSpPr>
        <p:spPr bwMode="auto">
          <a:xfrm>
            <a:off x="7381766" y="4029223"/>
            <a:ext cx="4194716" cy="523220"/>
          </a:xfrm>
          <a:prstGeom prst="rect">
            <a:avLst/>
          </a:prstGeom>
          <a:noFill/>
          <a:ln w="9525">
            <a:noFill/>
            <a:miter lim="800000"/>
            <a:headEnd/>
            <a:tailEnd/>
          </a:ln>
        </p:spPr>
        <p:txBody>
          <a:bodyPr wrap="square">
            <a:spAutoFit/>
          </a:bodyPr>
          <a:lstStyle/>
          <a:p>
            <a:r>
              <a:rPr lang="pt-PT" sz="2800" err="1">
                <a:latin typeface="Calibri" pitchFamily="34" charset="0"/>
              </a:rPr>
              <a:t>Information</a:t>
            </a:r>
            <a:r>
              <a:rPr lang="pt-PT" sz="2800">
                <a:latin typeface="Calibri" pitchFamily="34" charset="0"/>
              </a:rPr>
              <a:t> </a:t>
            </a:r>
            <a:r>
              <a:rPr lang="pt-PT" sz="2800" err="1">
                <a:latin typeface="Calibri" pitchFamily="34" charset="0"/>
              </a:rPr>
              <a:t>technologies</a:t>
            </a:r>
            <a:endParaRPr lang="en-US" sz="2800">
              <a:latin typeface="Calibri" pitchFamily="34" charset="0"/>
            </a:endParaRPr>
          </a:p>
        </p:txBody>
      </p:sp>
      <p:sp>
        <p:nvSpPr>
          <p:cNvPr id="13" name="TextBox 10"/>
          <p:cNvSpPr txBox="1">
            <a:spLocks noChangeArrowheads="1"/>
          </p:cNvSpPr>
          <p:nvPr/>
        </p:nvSpPr>
        <p:spPr bwMode="auto">
          <a:xfrm>
            <a:off x="6869549" y="2989805"/>
            <a:ext cx="4259060" cy="523220"/>
          </a:xfrm>
          <a:prstGeom prst="rect">
            <a:avLst/>
          </a:prstGeom>
          <a:noFill/>
          <a:ln w="9525">
            <a:noFill/>
            <a:miter lim="800000"/>
            <a:headEnd/>
            <a:tailEnd/>
          </a:ln>
        </p:spPr>
        <p:txBody>
          <a:bodyPr wrap="square">
            <a:spAutoFit/>
          </a:bodyPr>
          <a:lstStyle>
            <a:defPPr>
              <a:defRPr lang="sv-SE"/>
            </a:defPPr>
            <a:lvl1pPr>
              <a:defRPr sz="2400">
                <a:latin typeface="Calibri" pitchFamily="34" charset="0"/>
              </a:defRPr>
            </a:lvl1pPr>
          </a:lstStyle>
          <a:p>
            <a:r>
              <a:rPr lang="pt-PT" sz="2800"/>
              <a:t>Services (</a:t>
            </a:r>
            <a:r>
              <a:rPr lang="pt-PT" sz="2800" err="1"/>
              <a:t>public</a:t>
            </a:r>
            <a:r>
              <a:rPr lang="pt-PT" sz="2800"/>
              <a:t> </a:t>
            </a:r>
            <a:r>
              <a:rPr lang="pt-PT" sz="2800" err="1"/>
              <a:t>or</a:t>
            </a:r>
            <a:r>
              <a:rPr lang="pt-PT" sz="2800"/>
              <a:t> </a:t>
            </a:r>
            <a:r>
              <a:rPr lang="pt-PT" sz="2800" err="1"/>
              <a:t>private</a:t>
            </a:r>
            <a:r>
              <a:rPr lang="pt-PT" sz="2800"/>
              <a:t>)</a:t>
            </a:r>
            <a:endParaRPr lang="en-US" sz="2800"/>
          </a:p>
        </p:txBody>
      </p:sp>
      <p:sp>
        <p:nvSpPr>
          <p:cNvPr id="14" name="TextBox 11"/>
          <p:cNvSpPr txBox="1">
            <a:spLocks noChangeArrowheads="1"/>
          </p:cNvSpPr>
          <p:nvPr/>
        </p:nvSpPr>
        <p:spPr bwMode="auto">
          <a:xfrm>
            <a:off x="6611816" y="4902082"/>
            <a:ext cx="2214046" cy="523220"/>
          </a:xfrm>
          <a:prstGeom prst="rect">
            <a:avLst/>
          </a:prstGeom>
          <a:noFill/>
          <a:ln w="9525">
            <a:noFill/>
            <a:miter lim="800000"/>
            <a:headEnd/>
            <a:tailEnd/>
          </a:ln>
        </p:spPr>
        <p:txBody>
          <a:bodyPr wrap="square">
            <a:spAutoFit/>
          </a:bodyPr>
          <a:lstStyle/>
          <a:p>
            <a:r>
              <a:rPr lang="pt-PT" sz="2800">
                <a:latin typeface="Calibri" pitchFamily="34" charset="0"/>
              </a:rPr>
              <a:t>Construction</a:t>
            </a:r>
            <a:endParaRPr lang="en-US" sz="2800">
              <a:latin typeface="Calibri" pitchFamily="34" charset="0"/>
            </a:endParaRPr>
          </a:p>
        </p:txBody>
      </p:sp>
      <p:sp>
        <p:nvSpPr>
          <p:cNvPr id="9" name="TextBox 11"/>
          <p:cNvSpPr txBox="1">
            <a:spLocks noChangeArrowheads="1"/>
          </p:cNvSpPr>
          <p:nvPr/>
        </p:nvSpPr>
        <p:spPr bwMode="auto">
          <a:xfrm>
            <a:off x="2088222" y="4776891"/>
            <a:ext cx="3251654" cy="523220"/>
          </a:xfrm>
          <a:prstGeom prst="rect">
            <a:avLst/>
          </a:prstGeom>
          <a:noFill/>
          <a:ln w="9525">
            <a:noFill/>
            <a:miter lim="800000"/>
            <a:headEnd/>
            <a:tailEnd/>
          </a:ln>
        </p:spPr>
        <p:txBody>
          <a:bodyPr wrap="square">
            <a:spAutoFit/>
          </a:bodyPr>
          <a:lstStyle/>
          <a:p>
            <a:r>
              <a:rPr lang="pt-PT" sz="2800" err="1">
                <a:latin typeface="Calibri" pitchFamily="34" charset="0"/>
              </a:rPr>
              <a:t>Health</a:t>
            </a:r>
            <a:r>
              <a:rPr lang="pt-PT" sz="2800">
                <a:latin typeface="Calibri" pitchFamily="34" charset="0"/>
              </a:rPr>
              <a:t> </a:t>
            </a:r>
            <a:r>
              <a:rPr lang="pt-PT" sz="2800" err="1">
                <a:latin typeface="Calibri" pitchFamily="34" charset="0"/>
              </a:rPr>
              <a:t>Care</a:t>
            </a:r>
            <a:r>
              <a:rPr lang="pt-PT" sz="2800">
                <a:latin typeface="Calibri" pitchFamily="34" charset="0"/>
              </a:rPr>
              <a:t> Services</a:t>
            </a:r>
            <a:endParaRPr lang="en-US" sz="2800">
              <a:latin typeface="Calibri" pitchFamily="34" charset="0"/>
            </a:endParaRPr>
          </a:p>
        </p:txBody>
      </p:sp>
    </p:spTree>
    <p:extLst>
      <p:ext uri="{BB962C8B-B14F-4D97-AF65-F5344CB8AC3E}">
        <p14:creationId xmlns:p14="http://schemas.microsoft.com/office/powerpoint/2010/main" val="15038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Lean Initiatives in the Portuguese air fo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44" y="1934949"/>
            <a:ext cx="2223050" cy="1667287"/>
          </a:xfrm>
          <a:prstGeom prst="rect">
            <a:avLst/>
          </a:prstGeom>
          <a:ln>
            <a:noFill/>
          </a:ln>
          <a:effectLst>
            <a:outerShdw blurRad="292100" dist="139700" dir="2700000" algn="tl" rotWithShape="0">
              <a:srgbClr val="333333">
                <a:alpha val="65000"/>
              </a:srgbClr>
            </a:outerShdw>
          </a:effectLst>
        </p:spPr>
      </p:pic>
      <p:pic>
        <p:nvPicPr>
          <p:cNvPr id="13" name="Picture 8" descr="http://gep.ist.utl.pt/html/oe/img/empr/ed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0929" y="4325110"/>
            <a:ext cx="2894048" cy="1239097"/>
          </a:xfrm>
          <a:prstGeom prst="rect">
            <a:avLst/>
          </a:prstGeom>
          <a:noFill/>
          <a:ln w="9525">
            <a:noFill/>
            <a:miter lim="800000"/>
            <a:headEnd/>
            <a:tailEnd/>
          </a:ln>
        </p:spPr>
      </p:pic>
      <p:sp>
        <p:nvSpPr>
          <p:cNvPr id="10"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Introduction</a:t>
            </a:r>
          </a:p>
          <a:p>
            <a:pPr algn="ctr"/>
            <a:r>
              <a:rPr lang="en-US" sz="3300" b="1">
                <a:latin typeface="+mn-lt"/>
              </a:rPr>
              <a:t>Lean examples</a:t>
            </a:r>
          </a:p>
        </p:txBody>
      </p:sp>
      <p:sp>
        <p:nvSpPr>
          <p:cNvPr id="11" name="Sisällön paikkamerkki 2"/>
          <p:cNvSpPr txBox="1">
            <a:spLocks/>
          </p:cNvSpPr>
          <p:nvPr/>
        </p:nvSpPr>
        <p:spPr>
          <a:xfrm>
            <a:off x="723480" y="4050190"/>
            <a:ext cx="7063992" cy="178893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sz="2400" b="1">
                <a:latin typeface="Calibri" pitchFamily="34" charset="0"/>
              </a:rPr>
              <a:t>Portuguese electricity company</a:t>
            </a:r>
          </a:p>
          <a:p>
            <a:pPr marL="0" indent="0">
              <a:lnSpc>
                <a:spcPct val="120000"/>
              </a:lnSpc>
              <a:spcBef>
                <a:spcPts val="600"/>
              </a:spcBef>
              <a:buNone/>
            </a:pPr>
            <a:r>
              <a:rPr lang="en-US" sz="2000">
                <a:latin typeface="Calibri" pitchFamily="34" charset="0"/>
              </a:rPr>
              <a:t>The Lean project led to time reduction in the replacement after failure in all network areas. In the last 5 years TIEPI (Installed Power Equivalent Interruption Time) has decreased by about 70%.</a:t>
            </a:r>
          </a:p>
        </p:txBody>
      </p:sp>
      <p:sp>
        <p:nvSpPr>
          <p:cNvPr id="12" name="Sisällön paikkamerkki 2"/>
          <p:cNvSpPr txBox="1">
            <a:spLocks/>
          </p:cNvSpPr>
          <p:nvPr/>
        </p:nvSpPr>
        <p:spPr>
          <a:xfrm>
            <a:off x="3175279" y="1999050"/>
            <a:ext cx="7675076" cy="142655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sz="2400" b="1">
                <a:latin typeface="Calibri" pitchFamily="34" charset="0"/>
              </a:rPr>
              <a:t>Portuguese Air Force</a:t>
            </a:r>
          </a:p>
          <a:p>
            <a:pPr marL="0" indent="0">
              <a:lnSpc>
                <a:spcPct val="120000"/>
              </a:lnSpc>
              <a:spcBef>
                <a:spcPts val="600"/>
              </a:spcBef>
              <a:buNone/>
            </a:pPr>
            <a:r>
              <a:rPr lang="en-US" sz="2000">
                <a:latin typeface="Calibri" pitchFamily="34" charset="0"/>
              </a:rPr>
              <a:t>The application of Lean methods led to 60% reduction in maintenance’s Lead Time.</a:t>
            </a:r>
          </a:p>
        </p:txBody>
      </p:sp>
    </p:spTree>
    <p:extLst>
      <p:ext uri="{BB962C8B-B14F-4D97-AF65-F5344CB8AC3E}">
        <p14:creationId xmlns:p14="http://schemas.microsoft.com/office/powerpoint/2010/main" val="56740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395" y="4035155"/>
            <a:ext cx="2500826" cy="2190307"/>
          </a:xfrm>
          <a:prstGeom prst="rect">
            <a:avLst/>
          </a:prstGeom>
        </p:spPr>
      </p:pic>
      <p:sp>
        <p:nvSpPr>
          <p:cNvPr id="3" name="Título 1"/>
          <p:cNvSpPr txBox="1">
            <a:spLocks/>
          </p:cNvSpPr>
          <p:nvPr/>
        </p:nvSpPr>
        <p:spPr>
          <a:xfrm>
            <a:off x="791378" y="1128983"/>
            <a:ext cx="382772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s-ES"/>
              <a:t>Lean real </a:t>
            </a:r>
            <a:r>
              <a:rPr lang="es-ES" err="1"/>
              <a:t>life</a:t>
            </a:r>
            <a:r>
              <a:rPr lang="es-ES"/>
              <a:t> at: </a:t>
            </a:r>
            <a:br>
              <a:rPr lang="es-ES"/>
            </a:br>
            <a:r>
              <a:rPr lang="es-ES" b="1" err="1"/>
              <a:t>McDonalds</a:t>
            </a:r>
            <a:endParaRPr lang="es-ES" b="1"/>
          </a:p>
        </p:txBody>
      </p:sp>
      <p:pic>
        <p:nvPicPr>
          <p:cNvPr id="4" name="Marcador de contenido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9108" y="538513"/>
            <a:ext cx="5241231" cy="5639003"/>
          </a:xfrm>
          <a:prstGeom prst="rect">
            <a:avLst/>
          </a:prstGeom>
        </p:spPr>
      </p:pic>
    </p:spTree>
    <p:extLst>
      <p:ext uri="{BB962C8B-B14F-4D97-AF65-F5344CB8AC3E}">
        <p14:creationId xmlns:p14="http://schemas.microsoft.com/office/powerpoint/2010/main" val="412244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4"/>
          <p:cNvPicPr>
            <a:picLocks noChangeAspect="1"/>
          </p:cNvPicPr>
          <p:nvPr/>
        </p:nvPicPr>
        <p:blipFill>
          <a:blip r:embed="rId3"/>
          <a:stretch>
            <a:fillRect/>
          </a:stretch>
        </p:blipFill>
        <p:spPr>
          <a:xfrm>
            <a:off x="4690779" y="1482725"/>
            <a:ext cx="5801784" cy="43513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87" y="2551812"/>
            <a:ext cx="2500826" cy="2190307"/>
          </a:xfrm>
          <a:prstGeom prst="rect">
            <a:avLst/>
          </a:prstGeom>
        </p:spPr>
      </p:pic>
    </p:spTree>
    <p:extLst>
      <p:ext uri="{BB962C8B-B14F-4D97-AF65-F5344CB8AC3E}">
        <p14:creationId xmlns:p14="http://schemas.microsoft.com/office/powerpoint/2010/main" val="1089747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810584" y="3211770"/>
            <a:ext cx="6102682" cy="830997"/>
          </a:xfrm>
          <a:prstGeom prst="rect">
            <a:avLst/>
          </a:prstGeom>
          <a:noFill/>
          <a:ln w="9525">
            <a:noFill/>
            <a:miter lim="800000"/>
            <a:headEnd/>
            <a:tailEnd/>
          </a:ln>
        </p:spPr>
        <p:txBody>
          <a:bodyPr wrap="square">
            <a:spAutoFit/>
          </a:bodyPr>
          <a:lstStyle/>
          <a:p>
            <a:r>
              <a:rPr lang="pt-PT" sz="4800" b="1" err="1">
                <a:latin typeface="Calibri" pitchFamily="34" charset="0"/>
              </a:rPr>
              <a:t>How</a:t>
            </a:r>
            <a:r>
              <a:rPr lang="pt-PT" sz="4800" b="1">
                <a:latin typeface="Calibri" pitchFamily="34" charset="0"/>
              </a:rPr>
              <a:t> </a:t>
            </a:r>
            <a:r>
              <a:rPr lang="pt-PT" sz="4800" b="1" err="1">
                <a:latin typeface="Calibri" pitchFamily="34" charset="0"/>
              </a:rPr>
              <a:t>markets</a:t>
            </a:r>
            <a:r>
              <a:rPr lang="pt-PT" sz="4800" b="1">
                <a:latin typeface="Calibri" pitchFamily="34" charset="0"/>
              </a:rPr>
              <a:t> </a:t>
            </a:r>
            <a:r>
              <a:rPr lang="pt-PT" sz="4800" b="1" err="1">
                <a:latin typeface="Calibri" pitchFamily="34" charset="0"/>
              </a:rPr>
              <a:t>operate</a:t>
            </a:r>
            <a:r>
              <a:rPr lang="pt-PT" sz="4800" b="1">
                <a:latin typeface="Calibri" pitchFamily="34" charset="0"/>
              </a:rPr>
              <a:t>…</a:t>
            </a:r>
            <a:endParaRPr lang="en-US" altLang="ja-JP" sz="4800" b="1">
              <a:latin typeface="Calibri" pitchFamily="34" charset="0"/>
              <a:ea typeface="ＭＳ Ｐゴシック" charset="-128"/>
            </a:endParaRPr>
          </a:p>
        </p:txBody>
      </p:sp>
      <p:pic>
        <p:nvPicPr>
          <p:cNvPr id="27657" name="Picture 9" descr="Mercado dos Lavrador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70552" y="2355611"/>
            <a:ext cx="3699270" cy="2895081"/>
          </a:xfrm>
          <a:prstGeom prst="rect">
            <a:avLst/>
          </a:prstGeom>
          <a:ln w="38100">
            <a:noFill/>
          </a:ln>
          <a:effectLst>
            <a:outerShdw blurRad="292100" dist="139700" dir="2700000" algn="tl" rotWithShape="0">
              <a:srgbClr val="333333">
                <a:alpha val="65000"/>
              </a:srgbClr>
            </a:outerShdw>
          </a:effectLst>
        </p:spPr>
      </p:pic>
      <p:sp>
        <p:nvSpPr>
          <p:cNvPr id="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Introduction</a:t>
            </a:r>
          </a:p>
          <a:p>
            <a:pPr algn="ctr"/>
            <a:r>
              <a:rPr lang="en-US" sz="3300" b="1">
                <a:latin typeface="+mn-lt"/>
              </a:rPr>
              <a:t>The change in the Market</a:t>
            </a:r>
          </a:p>
        </p:txBody>
      </p:sp>
    </p:spTree>
    <p:extLst>
      <p:ext uri="{BB962C8B-B14F-4D97-AF65-F5344CB8AC3E}">
        <p14:creationId xmlns:p14="http://schemas.microsoft.com/office/powerpoint/2010/main" val="68023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0FD6B7-0CA8-44C9-B1F9-29C4F9A91022}"/>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Objectives</a:t>
            </a:r>
          </a:p>
        </p:txBody>
      </p:sp>
      <p:sp>
        <p:nvSpPr>
          <p:cNvPr id="4" name="Text Box 5">
            <a:extLst>
              <a:ext uri="{FF2B5EF4-FFF2-40B4-BE49-F238E27FC236}">
                <a16:creationId xmlns:a16="http://schemas.microsoft.com/office/drawing/2014/main" id="{067EBD9D-A770-48F3-8D4D-5BE35C1DBFA8}"/>
              </a:ext>
            </a:extLst>
          </p:cNvPr>
          <p:cNvSpPr txBox="1">
            <a:spLocks noChangeArrowheads="1"/>
          </p:cNvSpPr>
          <p:nvPr/>
        </p:nvSpPr>
        <p:spPr bwMode="auto">
          <a:xfrm>
            <a:off x="562657" y="2001898"/>
            <a:ext cx="9145825" cy="1597360"/>
          </a:xfrm>
          <a:prstGeom prst="rect">
            <a:avLst/>
          </a:prstGeom>
          <a:noFill/>
          <a:ln w="9525">
            <a:noFill/>
            <a:miter lim="800000"/>
            <a:headEnd/>
            <a:tailEnd/>
          </a:ln>
        </p:spPr>
        <p:txBody>
          <a:bodyPr wrap="square">
            <a:spAutoFit/>
          </a:bodyPr>
          <a:lstStyle/>
          <a:p>
            <a:pPr>
              <a:lnSpc>
                <a:spcPct val="120000"/>
              </a:lnSpc>
              <a:spcBef>
                <a:spcPts val="600"/>
              </a:spcBef>
              <a:spcAft>
                <a:spcPts val="600"/>
              </a:spcAft>
              <a:defRPr/>
            </a:pPr>
            <a:r>
              <a:rPr lang="pt-PT" sz="2400" dirty="0" err="1">
                <a:latin typeface="Calibri" pitchFamily="34" charset="0"/>
              </a:rPr>
              <a:t>The</a:t>
            </a:r>
            <a:r>
              <a:rPr lang="pt-PT" sz="2400" dirty="0">
                <a:latin typeface="Calibri" pitchFamily="34" charset="0"/>
              </a:rPr>
              <a:t> </a:t>
            </a:r>
            <a:r>
              <a:rPr lang="pt-PT" sz="2400" dirty="0" err="1">
                <a:latin typeface="Calibri" pitchFamily="34" charset="0"/>
              </a:rPr>
              <a:t>objectives</a:t>
            </a:r>
            <a:r>
              <a:rPr lang="pt-PT" sz="2400" dirty="0">
                <a:latin typeface="Calibri" pitchFamily="34" charset="0"/>
              </a:rPr>
              <a:t> </a:t>
            </a:r>
            <a:r>
              <a:rPr lang="pt-PT" sz="2400" dirty="0" err="1">
                <a:latin typeface="Calibri" pitchFamily="34" charset="0"/>
              </a:rPr>
              <a:t>of</a:t>
            </a:r>
            <a:r>
              <a:rPr lang="pt-PT" sz="2400" dirty="0">
                <a:latin typeface="Calibri" pitchFamily="34" charset="0"/>
              </a:rPr>
              <a:t> </a:t>
            </a:r>
            <a:r>
              <a:rPr lang="pt-PT" sz="2400" dirty="0" err="1">
                <a:latin typeface="Calibri" pitchFamily="34" charset="0"/>
              </a:rPr>
              <a:t>this</a:t>
            </a:r>
            <a:r>
              <a:rPr lang="pt-PT" sz="2400" dirty="0">
                <a:latin typeface="Calibri" pitchFamily="34" charset="0"/>
              </a:rPr>
              <a:t> </a:t>
            </a:r>
            <a:r>
              <a:rPr lang="pt-PT" sz="2400" dirty="0" err="1">
                <a:latin typeface="Calibri" pitchFamily="34" charset="0"/>
              </a:rPr>
              <a:t>chapter</a:t>
            </a:r>
            <a:r>
              <a:rPr lang="pt-PT" sz="2400" dirty="0">
                <a:latin typeface="Calibri" pitchFamily="34" charset="0"/>
              </a:rPr>
              <a:t> are:</a:t>
            </a:r>
            <a:endParaRPr lang="en-US" altLang="ja-JP" sz="2400" dirty="0">
              <a:latin typeface="Calibri" pitchFamily="34" charset="0"/>
            </a:endParaRPr>
          </a:p>
          <a:p>
            <a:pPr marL="342900" indent="-342900">
              <a:buFont typeface="Wingdings" panose="05000000000000000000" pitchFamily="2" charset="2"/>
              <a:buChar char="§"/>
              <a:defRPr/>
            </a:pPr>
            <a:r>
              <a:rPr lang="en-US" altLang="ja-JP" sz="3200" b="1" dirty="0">
                <a:latin typeface="Calibri" pitchFamily="34" charset="0"/>
              </a:rPr>
              <a:t>General idea  what Lean is about</a:t>
            </a:r>
          </a:p>
          <a:p>
            <a:pPr marL="342900" indent="-342900">
              <a:buFont typeface="Wingdings" panose="05000000000000000000" pitchFamily="2" charset="2"/>
              <a:buChar char="§"/>
              <a:defRPr/>
            </a:pPr>
            <a:r>
              <a:rPr lang="en-US" altLang="ja-JP" sz="3200" b="1" dirty="0">
                <a:latin typeface="Calibri" pitchFamily="34" charset="0"/>
              </a:rPr>
              <a:t>Introduction to Lean examples</a:t>
            </a:r>
          </a:p>
        </p:txBody>
      </p:sp>
      <p:pic>
        <p:nvPicPr>
          <p:cNvPr id="6" name="Picture 5">
            <a:extLst>
              <a:ext uri="{FF2B5EF4-FFF2-40B4-BE49-F238E27FC236}">
                <a16:creationId xmlns:a16="http://schemas.microsoft.com/office/drawing/2014/main" id="{3F28A36F-22CA-4A39-B0A0-A8E164B8A7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500107" y="2396036"/>
            <a:ext cx="2416750" cy="2406444"/>
          </a:xfrm>
          <a:prstGeom prst="rect">
            <a:avLst/>
          </a:prstGeom>
        </p:spPr>
      </p:pic>
    </p:spTree>
    <p:extLst>
      <p:ext uri="{BB962C8B-B14F-4D97-AF65-F5344CB8AC3E}">
        <p14:creationId xmlns:p14="http://schemas.microsoft.com/office/powerpoint/2010/main" val="676486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62657" y="2001898"/>
            <a:ext cx="9145825" cy="3576877"/>
          </a:xfrm>
          <a:prstGeom prst="rect">
            <a:avLst/>
          </a:prstGeom>
          <a:noFill/>
          <a:ln w="9525">
            <a:noFill/>
            <a:miter lim="800000"/>
            <a:headEnd/>
            <a:tailEnd/>
          </a:ln>
        </p:spPr>
        <p:txBody>
          <a:bodyPr wrap="square">
            <a:spAutoFit/>
          </a:bodyPr>
          <a:lstStyle/>
          <a:p>
            <a:pPr>
              <a:lnSpc>
                <a:spcPct val="120000"/>
              </a:lnSpc>
              <a:spcBef>
                <a:spcPts val="600"/>
              </a:spcBef>
              <a:spcAft>
                <a:spcPts val="600"/>
              </a:spcAft>
              <a:defRPr/>
            </a:pPr>
            <a:r>
              <a:rPr lang="pt-PT" sz="2400" dirty="0" err="1">
                <a:latin typeface="Calibri" pitchFamily="34" charset="0"/>
              </a:rPr>
              <a:t>According</a:t>
            </a:r>
            <a:r>
              <a:rPr lang="pt-PT" sz="2400" dirty="0">
                <a:latin typeface="Calibri" pitchFamily="34" charset="0"/>
              </a:rPr>
              <a:t> to </a:t>
            </a:r>
            <a:r>
              <a:rPr lang="pt-PT" sz="2400" dirty="0" err="1">
                <a:latin typeface="Calibri" pitchFamily="34" charset="0"/>
              </a:rPr>
              <a:t>the</a:t>
            </a:r>
            <a:r>
              <a:rPr lang="pt-PT" sz="2400" dirty="0">
                <a:latin typeface="Calibri" pitchFamily="34" charset="0"/>
              </a:rPr>
              <a:t> </a:t>
            </a:r>
            <a:r>
              <a:rPr lang="pt-PT" sz="2400" dirty="0" err="1">
                <a:latin typeface="Calibri" pitchFamily="34" charset="0"/>
              </a:rPr>
              <a:t>traditional</a:t>
            </a:r>
            <a:r>
              <a:rPr lang="pt-PT" sz="2400" dirty="0">
                <a:latin typeface="Calibri" pitchFamily="34" charset="0"/>
              </a:rPr>
              <a:t> </a:t>
            </a:r>
            <a:r>
              <a:rPr lang="pt-PT" sz="2400" dirty="0" err="1">
                <a:latin typeface="Calibri" pitchFamily="34" charset="0"/>
              </a:rPr>
              <a:t>logic</a:t>
            </a:r>
            <a:r>
              <a:rPr lang="pt-PT" sz="2400" dirty="0">
                <a:latin typeface="Calibri" pitchFamily="34" charset="0"/>
              </a:rPr>
              <a:t>, </a:t>
            </a:r>
            <a:r>
              <a:rPr lang="pt-PT" sz="2400" dirty="0" err="1">
                <a:latin typeface="Calibri" pitchFamily="34" charset="0"/>
              </a:rPr>
              <a:t>the</a:t>
            </a:r>
            <a:r>
              <a:rPr lang="pt-PT" sz="2400" dirty="0">
                <a:latin typeface="Calibri" pitchFamily="34" charset="0"/>
              </a:rPr>
              <a:t> </a:t>
            </a:r>
            <a:r>
              <a:rPr lang="pt-PT" sz="2400" dirty="0" err="1">
                <a:latin typeface="Calibri" pitchFamily="34" charset="0"/>
              </a:rPr>
              <a:t>price</a:t>
            </a:r>
            <a:r>
              <a:rPr lang="pt-PT" sz="2400" dirty="0">
                <a:latin typeface="Calibri" pitchFamily="34" charset="0"/>
              </a:rPr>
              <a:t> </a:t>
            </a:r>
            <a:r>
              <a:rPr lang="pt-PT" sz="2400" dirty="0" err="1">
                <a:latin typeface="Calibri" pitchFamily="34" charset="0"/>
              </a:rPr>
              <a:t>was</a:t>
            </a:r>
            <a:r>
              <a:rPr lang="pt-PT" sz="2400" dirty="0">
                <a:latin typeface="Calibri" pitchFamily="34" charset="0"/>
              </a:rPr>
              <a:t> </a:t>
            </a:r>
            <a:r>
              <a:rPr lang="pt-PT" sz="2400" dirty="0" err="1">
                <a:latin typeface="Calibri" pitchFamily="34" charset="0"/>
              </a:rPr>
              <a:t>imposed</a:t>
            </a:r>
            <a:r>
              <a:rPr lang="pt-PT" sz="2400" dirty="0">
                <a:latin typeface="Calibri" pitchFamily="34" charset="0"/>
              </a:rPr>
              <a:t> </a:t>
            </a:r>
            <a:r>
              <a:rPr lang="pt-PT" sz="2400" dirty="0" err="1">
                <a:latin typeface="Calibri" pitchFamily="34" charset="0"/>
              </a:rPr>
              <a:t>on</a:t>
            </a:r>
            <a:r>
              <a:rPr lang="pt-PT" sz="2400" dirty="0">
                <a:latin typeface="Calibri" pitchFamily="34" charset="0"/>
              </a:rPr>
              <a:t> </a:t>
            </a:r>
            <a:r>
              <a:rPr lang="pt-PT" sz="2400" dirty="0" err="1">
                <a:latin typeface="Calibri" pitchFamily="34" charset="0"/>
              </a:rPr>
              <a:t>the</a:t>
            </a:r>
            <a:r>
              <a:rPr lang="pt-PT" sz="2400" dirty="0">
                <a:latin typeface="Calibri" pitchFamily="34" charset="0"/>
              </a:rPr>
              <a:t> </a:t>
            </a:r>
            <a:r>
              <a:rPr lang="pt-PT" sz="2400" dirty="0" err="1">
                <a:latin typeface="Calibri" pitchFamily="34" charset="0"/>
              </a:rPr>
              <a:t>market</a:t>
            </a:r>
            <a:endParaRPr lang="pt-PT" sz="2400" dirty="0">
              <a:latin typeface="Calibri" pitchFamily="34" charset="0"/>
            </a:endParaRPr>
          </a:p>
          <a:p>
            <a:pPr>
              <a:lnSpc>
                <a:spcPts val="2500"/>
              </a:lnSpc>
              <a:spcAft>
                <a:spcPts val="600"/>
              </a:spcAft>
              <a:defRPr/>
            </a:pPr>
            <a:endParaRPr lang="pt-PT" sz="2400" dirty="0">
              <a:solidFill>
                <a:srgbClr val="00478E"/>
              </a:solidFill>
              <a:latin typeface="Calibri" pitchFamily="34" charset="0"/>
            </a:endParaRPr>
          </a:p>
          <a:p>
            <a:pPr>
              <a:lnSpc>
                <a:spcPct val="120000"/>
              </a:lnSpc>
              <a:spcBef>
                <a:spcPts val="600"/>
              </a:spcBef>
              <a:spcAft>
                <a:spcPts val="600"/>
              </a:spcAft>
              <a:defRPr/>
            </a:pPr>
            <a:r>
              <a:rPr lang="pt-PT" sz="2400" dirty="0" err="1">
                <a:latin typeface="Calibri" pitchFamily="34" charset="0"/>
              </a:rPr>
              <a:t>With</a:t>
            </a:r>
            <a:r>
              <a:rPr lang="pt-PT" sz="2400" dirty="0">
                <a:latin typeface="Calibri" pitchFamily="34" charset="0"/>
              </a:rPr>
              <a:t> </a:t>
            </a:r>
            <a:r>
              <a:rPr lang="pt-PT" sz="2400" dirty="0" err="1">
                <a:latin typeface="Calibri" pitchFamily="34" charset="0"/>
              </a:rPr>
              <a:t>the</a:t>
            </a:r>
            <a:r>
              <a:rPr lang="pt-PT" sz="2400" dirty="0">
                <a:latin typeface="Calibri" pitchFamily="34" charset="0"/>
              </a:rPr>
              <a:t> </a:t>
            </a:r>
            <a:r>
              <a:rPr lang="pt-PT" sz="2400" dirty="0" err="1">
                <a:latin typeface="Calibri" pitchFamily="34" charset="0"/>
              </a:rPr>
              <a:t>development</a:t>
            </a:r>
            <a:r>
              <a:rPr lang="pt-PT" sz="2400" dirty="0">
                <a:latin typeface="Calibri" pitchFamily="34" charset="0"/>
              </a:rPr>
              <a:t> </a:t>
            </a:r>
            <a:r>
              <a:rPr lang="pt-PT" sz="2400" dirty="0" err="1">
                <a:latin typeface="Calibri" pitchFamily="34" charset="0"/>
              </a:rPr>
              <a:t>of</a:t>
            </a:r>
            <a:r>
              <a:rPr lang="pt-PT" sz="2400" dirty="0">
                <a:latin typeface="Calibri" pitchFamily="34" charset="0"/>
              </a:rPr>
              <a:t> </a:t>
            </a:r>
            <a:r>
              <a:rPr lang="pt-PT" sz="2400" dirty="0" err="1">
                <a:latin typeface="Calibri" pitchFamily="34" charset="0"/>
              </a:rPr>
              <a:t>economy</a:t>
            </a:r>
            <a:r>
              <a:rPr lang="pt-PT" sz="2400" dirty="0">
                <a:latin typeface="Calibri" pitchFamily="34" charset="0"/>
              </a:rPr>
              <a:t> m</a:t>
            </a:r>
            <a:r>
              <a:rPr lang="en-US" altLang="ja-JP" sz="2400" dirty="0" err="1">
                <a:latin typeface="Calibri" pitchFamily="34" charset="0"/>
              </a:rPr>
              <a:t>arkets</a:t>
            </a:r>
            <a:r>
              <a:rPr lang="en-US" altLang="ja-JP" sz="2400" dirty="0">
                <a:latin typeface="Calibri" pitchFamily="34" charset="0"/>
              </a:rPr>
              <a:t> functioning has changed: </a:t>
            </a:r>
          </a:p>
          <a:p>
            <a:pPr marL="342900" indent="-342900">
              <a:buFont typeface="Wingdings" panose="05000000000000000000" pitchFamily="2" charset="2"/>
              <a:buChar char="§"/>
              <a:defRPr/>
            </a:pPr>
            <a:r>
              <a:rPr lang="en-US" altLang="ja-JP" sz="3200" b="1" dirty="0">
                <a:latin typeface="Calibri" pitchFamily="34" charset="0"/>
              </a:rPr>
              <a:t>Quality</a:t>
            </a:r>
          </a:p>
          <a:p>
            <a:pPr marL="342900" indent="-342900">
              <a:buFont typeface="Wingdings" panose="05000000000000000000" pitchFamily="2" charset="2"/>
              <a:buChar char="§"/>
              <a:defRPr/>
            </a:pPr>
            <a:r>
              <a:rPr lang="en-US" altLang="ja-JP" sz="3200" b="1" dirty="0">
                <a:latin typeface="Calibri" pitchFamily="34" charset="0"/>
              </a:rPr>
              <a:t>Low cost/ Fair price </a:t>
            </a:r>
          </a:p>
          <a:p>
            <a:pPr marL="342900" indent="-342900">
              <a:buFont typeface="Wingdings" panose="05000000000000000000" pitchFamily="2" charset="2"/>
              <a:buChar char="§"/>
              <a:defRPr/>
            </a:pPr>
            <a:r>
              <a:rPr lang="en-US" altLang="ja-JP" sz="3200" b="1" dirty="0">
                <a:latin typeface="Calibri" pitchFamily="34" charset="0"/>
              </a:rPr>
              <a:t>Delivery times</a:t>
            </a:r>
          </a:p>
          <a:p>
            <a:pPr marL="342900" indent="-342900">
              <a:buFont typeface="Wingdings" panose="05000000000000000000" pitchFamily="2" charset="2"/>
              <a:buChar char="§"/>
              <a:defRPr/>
            </a:pPr>
            <a:r>
              <a:rPr lang="en-US" altLang="ja-JP" sz="3200" b="1" dirty="0">
                <a:latin typeface="Calibri" pitchFamily="34" charset="0"/>
              </a:rPr>
              <a:t>Variety</a:t>
            </a:r>
          </a:p>
        </p:txBody>
      </p:sp>
      <p:sp>
        <p:nvSpPr>
          <p:cNvPr id="9"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Introduction</a:t>
            </a:r>
          </a:p>
          <a:p>
            <a:pPr algn="ctr"/>
            <a:r>
              <a:rPr lang="en-US" sz="3300" b="1">
                <a:latin typeface="+mn-lt"/>
              </a:rPr>
              <a:t>The change in the Market</a:t>
            </a:r>
          </a:p>
        </p:txBody>
      </p:sp>
      <p:sp>
        <p:nvSpPr>
          <p:cNvPr id="10" name="Rectangle 9"/>
          <p:cNvSpPr/>
          <p:nvPr/>
        </p:nvSpPr>
        <p:spPr>
          <a:xfrm>
            <a:off x="4893450" y="4465312"/>
            <a:ext cx="6620567" cy="10779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Companies are no longer setting the price.  </a:t>
            </a:r>
          </a:p>
          <a:p>
            <a:pPr algn="ctr"/>
            <a:r>
              <a:rPr lang="en-US" sz="2800" b="1"/>
              <a:t>This is defined by the </a:t>
            </a:r>
            <a:r>
              <a:rPr lang="en-US" sz="3200" b="1"/>
              <a:t>CUSTOMER</a:t>
            </a:r>
          </a:p>
        </p:txBody>
      </p:sp>
    </p:spTree>
    <p:extLst>
      <p:ext uri="{BB962C8B-B14F-4D97-AF65-F5344CB8AC3E}">
        <p14:creationId xmlns:p14="http://schemas.microsoft.com/office/powerpoint/2010/main" val="3101884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77"/>
          <p:cNvSpPr txBox="1">
            <a:spLocks noChangeArrowheads="1"/>
          </p:cNvSpPr>
          <p:nvPr/>
        </p:nvSpPr>
        <p:spPr bwMode="auto">
          <a:xfrm>
            <a:off x="685435" y="2221814"/>
            <a:ext cx="7383391" cy="3392917"/>
          </a:xfrm>
          <a:prstGeom prst="rect">
            <a:avLst/>
          </a:prstGeom>
          <a:noFill/>
          <a:ln w="9525">
            <a:noFill/>
            <a:miter lim="800000"/>
            <a:headEnd/>
            <a:tailEnd/>
          </a:ln>
        </p:spPr>
        <p:txBody>
          <a:bodyPr wrap="square" lIns="0" tIns="0" rIns="0" bIns="0" anchor="t">
            <a:spAutoFit/>
          </a:bodyPr>
          <a:lstStyle/>
          <a:p>
            <a:pPr>
              <a:lnSpc>
                <a:spcPct val="120000"/>
              </a:lnSpc>
              <a:spcBef>
                <a:spcPts val="600"/>
              </a:spcBef>
              <a:spcAft>
                <a:spcPts val="600"/>
              </a:spcAft>
              <a:defRPr/>
            </a:pPr>
            <a:r>
              <a:rPr lang="en-US" altLang="ja-JP" sz="2800" b="1">
                <a:latin typeface="Calibri"/>
                <a:ea typeface="Yu Gothic"/>
                <a:cs typeface="Calibri"/>
              </a:rPr>
              <a:t>The only way to guarantee the profit margin is </a:t>
            </a:r>
            <a:r>
              <a:rPr lang="en-US" altLang="ja-JP" sz="2800" b="1" dirty="0">
                <a:latin typeface="Calibri"/>
                <a:ea typeface="Yu Gothic"/>
                <a:cs typeface="Calibri"/>
              </a:rPr>
              <a:t>a careful management of costs: </a:t>
            </a:r>
            <a:endParaRPr lang="en-US" altLang="ja-JP" sz="2800" b="1" dirty="0">
              <a:latin typeface="Calibri" pitchFamily="34" charset="0"/>
            </a:endParaRPr>
          </a:p>
          <a:p>
            <a:pPr marL="342900" indent="-342900">
              <a:lnSpc>
                <a:spcPct val="120000"/>
              </a:lnSpc>
              <a:spcBef>
                <a:spcPts val="600"/>
              </a:spcBef>
              <a:spcAft>
                <a:spcPts val="600"/>
              </a:spcAft>
              <a:buFont typeface="Wingdings" panose="05000000000000000000" pitchFamily="2" charset="2"/>
              <a:buChar char="§"/>
              <a:defRPr/>
            </a:pPr>
            <a:r>
              <a:rPr lang="en-US" altLang="ja-JP" sz="2400">
                <a:latin typeface="Calibri" pitchFamily="34" charset="0"/>
              </a:rPr>
              <a:t>Support </a:t>
            </a:r>
          </a:p>
          <a:p>
            <a:pPr marL="342900" indent="-342900">
              <a:lnSpc>
                <a:spcPct val="120000"/>
              </a:lnSpc>
              <a:spcBef>
                <a:spcPts val="600"/>
              </a:spcBef>
              <a:spcAft>
                <a:spcPts val="600"/>
              </a:spcAft>
              <a:buFont typeface="Wingdings" panose="05000000000000000000" pitchFamily="2" charset="2"/>
              <a:buChar char="§"/>
              <a:defRPr/>
            </a:pPr>
            <a:r>
              <a:rPr lang="en-US" altLang="ja-JP" sz="2400">
                <a:latin typeface="Calibri" pitchFamily="34" charset="0"/>
              </a:rPr>
              <a:t>Logistics </a:t>
            </a:r>
          </a:p>
          <a:p>
            <a:pPr marL="342900" indent="-342900">
              <a:lnSpc>
                <a:spcPct val="120000"/>
              </a:lnSpc>
              <a:spcBef>
                <a:spcPts val="600"/>
              </a:spcBef>
              <a:spcAft>
                <a:spcPts val="600"/>
              </a:spcAft>
              <a:buFont typeface="Wingdings" panose="05000000000000000000" pitchFamily="2" charset="2"/>
              <a:buChar char="§"/>
              <a:defRPr/>
            </a:pPr>
            <a:r>
              <a:rPr lang="en-US" altLang="ja-JP" sz="2400">
                <a:latin typeface="Calibri" pitchFamily="34" charset="0"/>
              </a:rPr>
              <a:t>Services</a:t>
            </a:r>
          </a:p>
          <a:p>
            <a:pPr marL="342900" indent="-342900">
              <a:lnSpc>
                <a:spcPct val="120000"/>
              </a:lnSpc>
              <a:spcBef>
                <a:spcPts val="600"/>
              </a:spcBef>
              <a:spcAft>
                <a:spcPts val="600"/>
              </a:spcAft>
              <a:buFont typeface="Wingdings" panose="05000000000000000000" pitchFamily="2" charset="2"/>
              <a:buChar char="§"/>
              <a:defRPr/>
            </a:pPr>
            <a:r>
              <a:rPr lang="en-US" altLang="ja-JP" sz="2400">
                <a:latin typeface="Calibri" pitchFamily="34" charset="0"/>
              </a:rPr>
              <a:t>Operational</a:t>
            </a:r>
          </a:p>
        </p:txBody>
      </p:sp>
      <p:sp>
        <p:nvSpPr>
          <p:cNvPr id="8"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Introduction</a:t>
            </a:r>
          </a:p>
          <a:p>
            <a:pPr algn="ctr"/>
            <a:r>
              <a:rPr lang="en-US" sz="3300" b="1">
                <a:latin typeface="+mn-lt"/>
              </a:rPr>
              <a:t>The change in the Market</a:t>
            </a:r>
          </a:p>
        </p:txBody>
      </p:sp>
      <p:sp>
        <p:nvSpPr>
          <p:cNvPr id="9" name="Rectangle 8"/>
          <p:cNvSpPr/>
          <p:nvPr/>
        </p:nvSpPr>
        <p:spPr>
          <a:xfrm>
            <a:off x="3285323" y="3519654"/>
            <a:ext cx="8490857" cy="14423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ja-JP" sz="3200">
                <a:latin typeface="Calibri" pitchFamily="34" charset="0"/>
              </a:rPr>
              <a:t>Cost reduction | Waste disposal | Value Creation</a:t>
            </a:r>
            <a:endParaRPr lang="en-US" sz="3600" b="1"/>
          </a:p>
        </p:txBody>
      </p:sp>
    </p:spTree>
    <p:extLst>
      <p:ext uri="{BB962C8B-B14F-4D97-AF65-F5344CB8AC3E}">
        <p14:creationId xmlns:p14="http://schemas.microsoft.com/office/powerpoint/2010/main" val="128049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a:latin typeface="+mn-lt"/>
              </a:rPr>
              <a:t>Other exercises</a:t>
            </a:r>
          </a:p>
        </p:txBody>
      </p:sp>
      <p:sp>
        <p:nvSpPr>
          <p:cNvPr id="3" name="Sisällön paikkamerkki 2"/>
          <p:cNvSpPr txBox="1">
            <a:spLocks/>
          </p:cNvSpPr>
          <p:nvPr/>
        </p:nvSpPr>
        <p:spPr>
          <a:xfrm>
            <a:off x="612560" y="2213629"/>
            <a:ext cx="5483440" cy="296514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600"/>
              </a:spcBef>
              <a:buFont typeface="Wingdings" panose="05000000000000000000" pitchFamily="2" charset="2"/>
              <a:buChar char="§"/>
            </a:pPr>
            <a:r>
              <a:rPr lang="en-US" sz="4000">
                <a:latin typeface="Calibri" pitchFamily="34" charset="0"/>
              </a:rPr>
              <a:t>Ballpoint Pen Game</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0639" y="2191440"/>
            <a:ext cx="2987336" cy="2987336"/>
          </a:xfrm>
          <a:prstGeom prst="rect">
            <a:avLst/>
          </a:prstGeom>
        </p:spPr>
      </p:pic>
    </p:spTree>
    <p:extLst>
      <p:ext uri="{BB962C8B-B14F-4D97-AF65-F5344CB8AC3E}">
        <p14:creationId xmlns:p14="http://schemas.microsoft.com/office/powerpoint/2010/main" val="3245629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14884869"/>
              </p:ext>
            </p:extLst>
          </p:nvPr>
        </p:nvGraphicFramePr>
        <p:xfrm>
          <a:off x="5710684" y="1973938"/>
          <a:ext cx="6021657" cy="3661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a:latin typeface="+mn-lt"/>
              </a:rPr>
              <a:t>Lean Thinking’s 5 Principles</a:t>
            </a:r>
          </a:p>
        </p:txBody>
      </p:sp>
      <p:sp>
        <p:nvSpPr>
          <p:cNvPr id="4" name="Sisällön paikkamerkki 2"/>
          <p:cNvSpPr txBox="1">
            <a:spLocks/>
          </p:cNvSpPr>
          <p:nvPr/>
        </p:nvSpPr>
        <p:spPr>
          <a:xfrm>
            <a:off x="612560" y="2213629"/>
            <a:ext cx="5483440" cy="296514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dirty="0">
                <a:latin typeface="Calibri"/>
                <a:cs typeface="Calibri"/>
              </a:rPr>
              <a:t>Continuously and rigorously </a:t>
            </a:r>
            <a:r>
              <a:rPr lang="en-US">
                <a:latin typeface="Calibri"/>
                <a:cs typeface="Calibri"/>
              </a:rPr>
              <a:t>practicing the 5 principles leads to </a:t>
            </a:r>
            <a:r>
              <a:rPr lang="en-US" dirty="0">
                <a:latin typeface="Calibri"/>
                <a:cs typeface="Calibri"/>
              </a:rPr>
              <a:t>the elimination of waste.</a:t>
            </a:r>
          </a:p>
          <a:p>
            <a:pPr marL="0" indent="0">
              <a:lnSpc>
                <a:spcPct val="120000"/>
              </a:lnSpc>
              <a:spcBef>
                <a:spcPts val="600"/>
              </a:spcBef>
              <a:buNone/>
            </a:pPr>
            <a:r>
              <a:rPr lang="en-US">
                <a:latin typeface="Calibri" pitchFamily="34" charset="0"/>
              </a:rPr>
              <a:t>The Lean vision is to get a value chain without waste.</a:t>
            </a:r>
          </a:p>
        </p:txBody>
      </p:sp>
    </p:spTree>
    <p:extLst>
      <p:ext uri="{BB962C8B-B14F-4D97-AF65-F5344CB8AC3E}">
        <p14:creationId xmlns:p14="http://schemas.microsoft.com/office/powerpoint/2010/main" val="489813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958742" y="2791368"/>
            <a:ext cx="8293104" cy="1200329"/>
          </a:xfrm>
          <a:prstGeom prst="rect">
            <a:avLst/>
          </a:prstGeom>
          <a:noFill/>
        </p:spPr>
        <p:txBody>
          <a:bodyPr wrap="none" rtlCol="0">
            <a:spAutoFit/>
          </a:bodyPr>
          <a:lstStyle/>
          <a:p>
            <a:pPr algn="ctr"/>
            <a:r>
              <a:rPr lang="sv-SE" sz="3600" b="1">
                <a:ea typeface="Arial" charset="0"/>
                <a:cs typeface="Arial" charset="0"/>
              </a:rPr>
              <a:t>LEAN FOR WORK AND LEAN FOR LIFE</a:t>
            </a:r>
          </a:p>
          <a:p>
            <a:pPr algn="ctr"/>
            <a:r>
              <a:rPr lang="en-US" sz="3600" b="1"/>
              <a:t>Train the trainer to teach Lean skills in VET</a:t>
            </a:r>
          </a:p>
        </p:txBody>
      </p:sp>
    </p:spTree>
    <p:extLst>
      <p:ext uri="{BB962C8B-B14F-4D97-AF65-F5344CB8AC3E}">
        <p14:creationId xmlns:p14="http://schemas.microsoft.com/office/powerpoint/2010/main" val="147746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717" y="1350335"/>
            <a:ext cx="4862268" cy="400110"/>
          </a:xfrm>
          <a:prstGeom prst="rect">
            <a:avLst/>
          </a:prstGeom>
          <a:noFill/>
        </p:spPr>
        <p:txBody>
          <a:bodyPr wrap="square" rtlCol="0" anchor="t">
            <a:spAutoFit/>
          </a:bodyPr>
          <a:lstStyle/>
          <a:p>
            <a:r>
              <a:rPr lang="pt-PT" sz="2000" b="1" i="1" err="1"/>
              <a:t>Know</a:t>
            </a:r>
            <a:r>
              <a:rPr lang="pt-PT" sz="2000" b="1" i="1"/>
              <a:t> – </a:t>
            </a:r>
            <a:r>
              <a:rPr lang="pt-PT" sz="2000" b="1" i="1" err="1"/>
              <a:t>Wonder</a:t>
            </a:r>
            <a:r>
              <a:rPr lang="pt-PT" sz="2000" b="1" i="1"/>
              <a:t> – </a:t>
            </a:r>
            <a:r>
              <a:rPr lang="pt-PT" sz="2000" b="1" i="1" err="1"/>
              <a:t>Learn</a:t>
            </a:r>
            <a:r>
              <a:rPr lang="pt-PT" sz="2000" b="1" i="1"/>
              <a:t> (KWL) </a:t>
            </a:r>
            <a:r>
              <a:rPr lang="pt-PT" sz="2000" b="1" i="1" err="1"/>
              <a:t>Chart</a:t>
            </a:r>
            <a:endParaRPr lang="en-GB" sz="2000" b="1" i="1"/>
          </a:p>
        </p:txBody>
      </p:sp>
      <p:graphicFrame>
        <p:nvGraphicFramePr>
          <p:cNvPr id="3" name="Table 2"/>
          <p:cNvGraphicFramePr>
            <a:graphicFrameLocks noGrp="1"/>
          </p:cNvGraphicFramePr>
          <p:nvPr>
            <p:extLst>
              <p:ext uri="{D42A27DB-BD31-4B8C-83A1-F6EECF244321}">
                <p14:modId xmlns:p14="http://schemas.microsoft.com/office/powerpoint/2010/main" val="189423930"/>
              </p:ext>
            </p:extLst>
          </p:nvPr>
        </p:nvGraphicFramePr>
        <p:xfrm>
          <a:off x="361508" y="1846717"/>
          <a:ext cx="11483160" cy="4118148"/>
        </p:xfrm>
        <a:graphic>
          <a:graphicData uri="http://schemas.openxmlformats.org/drawingml/2006/table">
            <a:tbl>
              <a:tblPr firstRow="1" bandRow="1">
                <a:tableStyleId>{5C22544A-7EE6-4342-B048-85BDC9FD1C3A}</a:tableStyleId>
              </a:tblPr>
              <a:tblGrid>
                <a:gridCol w="5810249">
                  <a:extLst>
                    <a:ext uri="{9D8B030D-6E8A-4147-A177-3AD203B41FA5}">
                      <a16:colId xmlns:a16="http://schemas.microsoft.com/office/drawing/2014/main" val="20000"/>
                    </a:ext>
                  </a:extLst>
                </a:gridCol>
                <a:gridCol w="5672911">
                  <a:extLst>
                    <a:ext uri="{9D8B030D-6E8A-4147-A177-3AD203B41FA5}">
                      <a16:colId xmlns:a16="http://schemas.microsoft.com/office/drawing/2014/main" val="20001"/>
                    </a:ext>
                  </a:extLst>
                </a:gridCol>
              </a:tblGrid>
              <a:tr h="451226">
                <a:tc>
                  <a:txBody>
                    <a:bodyPr/>
                    <a:lstStyle/>
                    <a:p>
                      <a:r>
                        <a:rPr lang="pt-PT"/>
                        <a:t>TOPIC</a:t>
                      </a:r>
                      <a:endParaRPr lang="en-GB"/>
                    </a:p>
                  </a:txBody>
                  <a:tcPr/>
                </a:tc>
                <a:tc>
                  <a:txBody>
                    <a:bodyPr/>
                    <a:lstStyle/>
                    <a:p>
                      <a:endParaRPr lang="en-GB"/>
                    </a:p>
                  </a:txBody>
                  <a:tcPr/>
                </a:tc>
                <a:extLst>
                  <a:ext uri="{0D108BD9-81ED-4DB2-BD59-A6C34878D82A}">
                    <a16:rowId xmlns:a16="http://schemas.microsoft.com/office/drawing/2014/main" val="10000"/>
                  </a:ext>
                </a:extLst>
              </a:tr>
              <a:tr h="3666922">
                <a:tc>
                  <a:txBody>
                    <a:bodyPr/>
                    <a:lstStyle/>
                    <a:p>
                      <a:r>
                        <a:rPr lang="pt-PT" err="1"/>
                        <a:t>What</a:t>
                      </a:r>
                      <a:r>
                        <a:rPr lang="pt-PT"/>
                        <a:t> do </a:t>
                      </a:r>
                      <a:r>
                        <a:rPr lang="pt-PT" err="1"/>
                        <a:t>you</a:t>
                      </a:r>
                      <a:r>
                        <a:rPr lang="pt-PT"/>
                        <a:t> </a:t>
                      </a:r>
                      <a:r>
                        <a:rPr lang="pt-PT" err="1"/>
                        <a:t>already</a:t>
                      </a:r>
                      <a:r>
                        <a:rPr lang="pt-PT"/>
                        <a:t> </a:t>
                      </a:r>
                      <a:r>
                        <a:rPr lang="pt-PT" b="1" err="1"/>
                        <a:t>know</a:t>
                      </a:r>
                      <a:r>
                        <a:rPr lang="pt-PT"/>
                        <a:t> (</a:t>
                      </a:r>
                      <a:r>
                        <a:rPr lang="pt-PT" err="1"/>
                        <a:t>or</a:t>
                      </a:r>
                      <a:r>
                        <a:rPr lang="pt-PT"/>
                        <a:t> </a:t>
                      </a:r>
                      <a:r>
                        <a:rPr lang="pt-PT" err="1"/>
                        <a:t>think</a:t>
                      </a:r>
                      <a:r>
                        <a:rPr lang="pt-PT"/>
                        <a:t> </a:t>
                      </a:r>
                      <a:r>
                        <a:rPr lang="pt-PT" err="1"/>
                        <a:t>you</a:t>
                      </a:r>
                      <a:r>
                        <a:rPr lang="pt-PT"/>
                        <a:t> </a:t>
                      </a:r>
                      <a:r>
                        <a:rPr lang="pt-PT" err="1"/>
                        <a:t>know</a:t>
                      </a:r>
                      <a:r>
                        <a:rPr lang="pt-PT"/>
                        <a:t>) </a:t>
                      </a:r>
                      <a:r>
                        <a:rPr lang="pt-PT" err="1"/>
                        <a:t>about</a:t>
                      </a:r>
                      <a:r>
                        <a:rPr lang="pt-PT"/>
                        <a:t> </a:t>
                      </a:r>
                      <a:r>
                        <a:rPr lang="pt-PT" err="1"/>
                        <a:t>Lean</a:t>
                      </a:r>
                      <a:r>
                        <a:rPr lang="pt-PT"/>
                        <a:t>?</a:t>
                      </a:r>
                    </a:p>
                  </a:txBody>
                  <a:tcPr/>
                </a:tc>
                <a:tc>
                  <a:txBody>
                    <a:bodyPr/>
                    <a:lstStyle/>
                    <a:p>
                      <a:r>
                        <a:rPr lang="pt-PT" err="1"/>
                        <a:t>What</a:t>
                      </a:r>
                      <a:r>
                        <a:rPr lang="pt-PT"/>
                        <a:t> do </a:t>
                      </a:r>
                      <a:r>
                        <a:rPr lang="pt-PT" err="1"/>
                        <a:t>you</a:t>
                      </a:r>
                      <a:r>
                        <a:rPr lang="pt-PT"/>
                        <a:t> </a:t>
                      </a:r>
                      <a:r>
                        <a:rPr lang="pt-PT" b="1" err="1"/>
                        <a:t>wonder</a:t>
                      </a:r>
                      <a:r>
                        <a:rPr lang="pt-PT"/>
                        <a:t> </a:t>
                      </a:r>
                      <a:r>
                        <a:rPr lang="pt-PT" err="1"/>
                        <a:t>about</a:t>
                      </a:r>
                      <a:r>
                        <a:rPr lang="pt-PT"/>
                        <a:t> </a:t>
                      </a:r>
                      <a:r>
                        <a:rPr lang="pt-PT" err="1"/>
                        <a:t>Lean</a:t>
                      </a:r>
                      <a:r>
                        <a:rPr lang="pt-PT"/>
                        <a:t>?</a:t>
                      </a:r>
                      <a:endParaRPr lang="en-GB"/>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865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Ficheiro:View of the entrance to the Arsenal by Canaletto, 1732.jpg">
            <a:hlinkClick r:id="rId3"/>
          </p:cNvPr>
          <p:cNvPicPr>
            <a:picLocks noChangeAspect="1" noChangeArrowheads="1"/>
          </p:cNvPicPr>
          <p:nvPr/>
        </p:nvPicPr>
        <p:blipFill>
          <a:blip r:embed="rId4" cstate="email">
            <a:lum bright="10000"/>
            <a:extLst>
              <a:ext uri="{28A0092B-C50C-407E-A947-70E740481C1C}">
                <a14:useLocalDpi xmlns:a14="http://schemas.microsoft.com/office/drawing/2010/main" val="0"/>
              </a:ext>
            </a:extLst>
          </a:blip>
          <a:srcRect/>
          <a:stretch>
            <a:fillRect/>
          </a:stretch>
        </p:blipFill>
        <p:spPr bwMode="auto">
          <a:xfrm>
            <a:off x="6637156" y="1961959"/>
            <a:ext cx="4970201" cy="2963483"/>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6637156" y="1963623"/>
            <a:ext cx="4970201" cy="296348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Introduction</a:t>
            </a:r>
          </a:p>
          <a:p>
            <a:pPr algn="ctr"/>
            <a:r>
              <a:rPr lang="en-US" sz="3300" b="1" dirty="0">
                <a:latin typeface="+mn-lt"/>
              </a:rPr>
              <a:t>Lean Production’s history</a:t>
            </a:r>
          </a:p>
        </p:txBody>
      </p:sp>
      <p:sp>
        <p:nvSpPr>
          <p:cNvPr id="7" name="Sisällön paikkamerkki 2"/>
          <p:cNvSpPr txBox="1">
            <a:spLocks/>
          </p:cNvSpPr>
          <p:nvPr/>
        </p:nvSpPr>
        <p:spPr>
          <a:xfrm>
            <a:off x="612560" y="1961959"/>
            <a:ext cx="5483440" cy="296514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a:latin typeface="Calibri" pitchFamily="34" charset="0"/>
              </a:rPr>
              <a:t>16</a:t>
            </a:r>
            <a:r>
              <a:rPr lang="en-US" b="1" baseline="30000">
                <a:latin typeface="Calibri" pitchFamily="34" charset="0"/>
              </a:rPr>
              <a:t>th</a:t>
            </a:r>
            <a:r>
              <a:rPr lang="en-US" b="1">
                <a:latin typeface="Calibri" pitchFamily="34" charset="0"/>
              </a:rPr>
              <a:t> century</a:t>
            </a:r>
          </a:p>
          <a:p>
            <a:pPr marL="0" indent="0">
              <a:lnSpc>
                <a:spcPct val="120000"/>
              </a:lnSpc>
              <a:spcBef>
                <a:spcPts val="600"/>
              </a:spcBef>
              <a:buNone/>
            </a:pPr>
            <a:r>
              <a:rPr lang="en-US" sz="2000">
                <a:latin typeface="Calibri" pitchFamily="34" charset="0"/>
              </a:rPr>
              <a:t>The Venice Arsenal developed mass production methods for the production of warships, building first the keel of the boat, replacing the old Roman system of building the hull first. This system was much faster and required less wood.</a:t>
            </a:r>
          </a:p>
        </p:txBody>
      </p:sp>
      <p:sp>
        <p:nvSpPr>
          <p:cNvPr id="8" name="TextBox 6"/>
          <p:cNvSpPr txBox="1">
            <a:spLocks noChangeArrowheads="1"/>
          </p:cNvSpPr>
          <p:nvPr/>
        </p:nvSpPr>
        <p:spPr bwMode="auto">
          <a:xfrm>
            <a:off x="6637156" y="4608092"/>
            <a:ext cx="1256306" cy="307777"/>
          </a:xfrm>
          <a:prstGeom prst="rect">
            <a:avLst/>
          </a:prstGeom>
          <a:noFill/>
          <a:ln w="9525">
            <a:noFill/>
            <a:miter lim="800000"/>
            <a:headEnd/>
            <a:tailEnd/>
          </a:ln>
        </p:spPr>
        <p:txBody>
          <a:bodyPr wrap="none">
            <a:spAutoFit/>
          </a:bodyPr>
          <a:lstStyle/>
          <a:p>
            <a:r>
              <a:rPr lang="pt-PT" sz="1400" err="1">
                <a:solidFill>
                  <a:schemeClr val="bg1"/>
                </a:solidFill>
              </a:rPr>
              <a:t>Venice</a:t>
            </a:r>
            <a:r>
              <a:rPr lang="pt-PT" sz="1400">
                <a:solidFill>
                  <a:schemeClr val="bg1"/>
                </a:solidFill>
              </a:rPr>
              <a:t> Arsenal</a:t>
            </a:r>
            <a:endParaRPr lang="en-US" sz="1400">
              <a:solidFill>
                <a:schemeClr val="bg1"/>
              </a:solidFill>
            </a:endParaRPr>
          </a:p>
        </p:txBody>
      </p:sp>
    </p:spTree>
    <p:extLst>
      <p:ext uri="{BB962C8B-B14F-4D97-AF65-F5344CB8AC3E}">
        <p14:creationId xmlns:p14="http://schemas.microsoft.com/office/powerpoint/2010/main" val="9409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290" y="2513844"/>
            <a:ext cx="2991453" cy="1773797"/>
          </a:xfrm>
          <a:prstGeom prst="rect">
            <a:avLst/>
          </a:prstGeom>
          <a:ln>
            <a:noFill/>
          </a:ln>
          <a:effectLst>
            <a:outerShdw blurRad="292100" dist="139700" dir="2700000" algn="tl" rotWithShape="0">
              <a:srgbClr val="333333">
                <a:alpha val="65000"/>
              </a:srgbClr>
            </a:outerShdw>
          </a:effectLst>
        </p:spPr>
      </p:pic>
      <p:pic>
        <p:nvPicPr>
          <p:cNvPr id="10" name="Picture 6" descr="http://rhapsodyinbooks.files.wordpress.com/2009/01/firearm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323" y="2513844"/>
            <a:ext cx="2897201" cy="1773797"/>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5696323" y="2513845"/>
            <a:ext cx="5891420" cy="177379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Sisällön paikkamerkki 2"/>
          <p:cNvSpPr txBox="1">
            <a:spLocks/>
          </p:cNvSpPr>
          <p:nvPr/>
        </p:nvSpPr>
        <p:spPr>
          <a:xfrm>
            <a:off x="612560" y="1961959"/>
            <a:ext cx="5483440" cy="296514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a:latin typeface="Calibri"/>
                <a:cs typeface="Calibri"/>
              </a:rPr>
              <a:t>1811</a:t>
            </a:r>
          </a:p>
          <a:p>
            <a:pPr marL="0" indent="0">
              <a:lnSpc>
                <a:spcPct val="120000"/>
              </a:lnSpc>
              <a:spcBef>
                <a:spcPts val="600"/>
              </a:spcBef>
              <a:buNone/>
            </a:pPr>
            <a:r>
              <a:rPr lang="en-US" sz="2000">
                <a:latin typeface="Calibri"/>
                <a:cs typeface="Calibri"/>
              </a:rPr>
              <a:t>Eli Whitney created a production system that allowed low-skilled employees to produce a finished product with the same quality as a specialist doing it by himself, but with a much higher production speed.</a:t>
            </a:r>
          </a:p>
        </p:txBody>
      </p:sp>
      <p:sp>
        <p:nvSpPr>
          <p:cNvPr id="8" name="TextBox 6"/>
          <p:cNvSpPr txBox="1">
            <a:spLocks noChangeArrowheads="1"/>
          </p:cNvSpPr>
          <p:nvPr/>
        </p:nvSpPr>
        <p:spPr bwMode="auto">
          <a:xfrm>
            <a:off x="5696323" y="3969109"/>
            <a:ext cx="980205" cy="307777"/>
          </a:xfrm>
          <a:prstGeom prst="rect">
            <a:avLst/>
          </a:prstGeom>
          <a:noFill/>
          <a:ln w="9525">
            <a:noFill/>
            <a:miter lim="800000"/>
            <a:headEnd/>
            <a:tailEnd/>
          </a:ln>
        </p:spPr>
        <p:txBody>
          <a:bodyPr wrap="none">
            <a:spAutoFit/>
          </a:bodyPr>
          <a:lstStyle/>
          <a:p>
            <a:r>
              <a:rPr lang="pt-PT" sz="1400">
                <a:solidFill>
                  <a:schemeClr val="bg1"/>
                </a:solidFill>
              </a:rPr>
              <a:t>E. </a:t>
            </a:r>
            <a:r>
              <a:rPr lang="pt-PT" sz="1400" err="1">
                <a:solidFill>
                  <a:schemeClr val="bg1"/>
                </a:solidFill>
              </a:rPr>
              <a:t>Whitney</a:t>
            </a:r>
            <a:endParaRPr lang="en-US" sz="1400">
              <a:solidFill>
                <a:schemeClr val="bg1"/>
              </a:solidFill>
            </a:endParaRPr>
          </a:p>
        </p:txBody>
      </p:sp>
      <p:sp>
        <p:nvSpPr>
          <p:cNvPr id="12"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Introduction</a:t>
            </a:r>
          </a:p>
          <a:p>
            <a:pPr algn="ctr"/>
            <a:r>
              <a:rPr lang="en-US" sz="3300" b="1">
                <a:latin typeface="+mn-lt"/>
              </a:rPr>
              <a:t>Lean Production’s history</a:t>
            </a:r>
          </a:p>
        </p:txBody>
      </p:sp>
    </p:spTree>
    <p:extLst>
      <p:ext uri="{BB962C8B-B14F-4D97-AF65-F5344CB8AC3E}">
        <p14:creationId xmlns:p14="http://schemas.microsoft.com/office/powerpoint/2010/main" val="339993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629" y="1952274"/>
            <a:ext cx="2684918" cy="2231129"/>
          </a:xfrm>
          <a:prstGeom prst="rect">
            <a:avLst/>
          </a:prstGeom>
          <a:ln w="19050">
            <a:noFill/>
          </a:ln>
          <a:effectLst>
            <a:outerShdw blurRad="292100" dist="139700" dir="2700000" algn="tl" rotWithShape="0">
              <a:srgbClr val="333333">
                <a:alpha val="65000"/>
              </a:srgbClr>
            </a:outerShdw>
          </a:effectLst>
        </p:spPr>
      </p:pic>
      <p:pic>
        <p:nvPicPr>
          <p:cNvPr id="13" name="Picture 12" descr="m98yourerighthenryfordposter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080" y="1952274"/>
            <a:ext cx="2241290" cy="2231129"/>
          </a:xfrm>
          <a:prstGeom prst="rect">
            <a:avLst/>
          </a:prstGeom>
          <a:ln w="38100">
            <a:noFill/>
          </a:ln>
          <a:effectLst>
            <a:outerShdw blurRad="292100" dist="139700" dir="2700000" algn="tl" rotWithShape="0">
              <a:srgbClr val="333333">
                <a:alpha val="65000"/>
              </a:srgbClr>
            </a:outerShdw>
          </a:effectLst>
        </p:spPr>
      </p:pic>
      <p:sp>
        <p:nvSpPr>
          <p:cNvPr id="7" name="Sisällön paikkamerkki 2"/>
          <p:cNvSpPr txBox="1">
            <a:spLocks/>
          </p:cNvSpPr>
          <p:nvPr/>
        </p:nvSpPr>
        <p:spPr>
          <a:xfrm>
            <a:off x="612560" y="3981837"/>
            <a:ext cx="11000320" cy="135364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a:latin typeface="Calibri" pitchFamily="34" charset="0"/>
              </a:rPr>
              <a:t>1913</a:t>
            </a:r>
          </a:p>
          <a:p>
            <a:pPr marL="0" indent="0">
              <a:lnSpc>
                <a:spcPct val="120000"/>
              </a:lnSpc>
              <a:spcBef>
                <a:spcPts val="600"/>
              </a:spcBef>
              <a:buNone/>
            </a:pPr>
            <a:r>
              <a:rPr lang="en-US" sz="2000">
                <a:latin typeface="Calibri" pitchFamily="34" charset="0"/>
              </a:rPr>
              <a:t>Henry Ford creates the 1st industrial assembly line. He created a system where the car was moved towards the stationary worker. Mass production of the Ford model T.</a:t>
            </a:r>
          </a:p>
        </p:txBody>
      </p:sp>
      <p:sp>
        <p:nvSpPr>
          <p:cNvPr id="9" name="Rectangle 8"/>
          <p:cNvSpPr/>
          <p:nvPr/>
        </p:nvSpPr>
        <p:spPr>
          <a:xfrm>
            <a:off x="3634630" y="1956098"/>
            <a:ext cx="4931034" cy="222730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6"/>
          <p:cNvSpPr txBox="1">
            <a:spLocks noChangeArrowheads="1"/>
          </p:cNvSpPr>
          <p:nvPr/>
        </p:nvSpPr>
        <p:spPr bwMode="auto">
          <a:xfrm>
            <a:off x="4799402" y="3904437"/>
            <a:ext cx="3767968" cy="307777"/>
          </a:xfrm>
          <a:prstGeom prst="rect">
            <a:avLst/>
          </a:prstGeom>
          <a:noFill/>
          <a:ln w="9525">
            <a:noFill/>
            <a:miter lim="800000"/>
            <a:headEnd/>
            <a:tailEnd/>
          </a:ln>
        </p:spPr>
        <p:txBody>
          <a:bodyPr wrap="square">
            <a:spAutoFit/>
          </a:bodyPr>
          <a:lstStyle/>
          <a:p>
            <a:pPr algn="r"/>
            <a:r>
              <a:rPr lang="pt-PT" sz="1400" err="1">
                <a:solidFill>
                  <a:schemeClr val="bg1"/>
                </a:solidFill>
              </a:rPr>
              <a:t>Mass</a:t>
            </a:r>
            <a:r>
              <a:rPr lang="pt-PT" sz="1400">
                <a:solidFill>
                  <a:schemeClr val="bg1"/>
                </a:solidFill>
              </a:rPr>
              <a:t> </a:t>
            </a:r>
            <a:r>
              <a:rPr lang="pt-PT" sz="1400" err="1">
                <a:solidFill>
                  <a:schemeClr val="bg1"/>
                </a:solidFill>
              </a:rPr>
              <a:t>production</a:t>
            </a:r>
            <a:r>
              <a:rPr lang="pt-PT" sz="1400">
                <a:solidFill>
                  <a:schemeClr val="bg1"/>
                </a:solidFill>
              </a:rPr>
              <a:t> of </a:t>
            </a:r>
            <a:r>
              <a:rPr lang="pt-PT" sz="1400" err="1">
                <a:solidFill>
                  <a:schemeClr val="bg1"/>
                </a:solidFill>
              </a:rPr>
              <a:t>the</a:t>
            </a:r>
            <a:r>
              <a:rPr lang="pt-PT" sz="1400">
                <a:solidFill>
                  <a:schemeClr val="bg1"/>
                </a:solidFill>
              </a:rPr>
              <a:t> Ford </a:t>
            </a:r>
            <a:r>
              <a:rPr lang="pt-PT" sz="1400" err="1">
                <a:solidFill>
                  <a:schemeClr val="bg1"/>
                </a:solidFill>
              </a:rPr>
              <a:t>model</a:t>
            </a:r>
            <a:r>
              <a:rPr lang="pt-PT" sz="1400">
                <a:solidFill>
                  <a:schemeClr val="bg1"/>
                </a:solidFill>
              </a:rPr>
              <a:t> T</a:t>
            </a:r>
            <a:endParaRPr lang="en-US" sz="1400">
              <a:solidFill>
                <a:schemeClr val="bg1"/>
              </a:solidFill>
            </a:endParaRPr>
          </a:p>
        </p:txBody>
      </p:sp>
      <p:sp>
        <p:nvSpPr>
          <p:cNvPr id="10"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Introduction</a:t>
            </a:r>
          </a:p>
          <a:p>
            <a:pPr algn="ctr"/>
            <a:r>
              <a:rPr lang="en-US" sz="3300" b="1">
                <a:latin typeface="+mn-lt"/>
              </a:rPr>
              <a:t>Lean Production’s history</a:t>
            </a:r>
          </a:p>
        </p:txBody>
      </p:sp>
    </p:spTree>
    <p:extLst>
      <p:ext uri="{BB962C8B-B14F-4D97-AF65-F5344CB8AC3E}">
        <p14:creationId xmlns:p14="http://schemas.microsoft.com/office/powerpoint/2010/main" val="18823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2"/>
          <p:cNvSpPr txBox="1">
            <a:spLocks/>
          </p:cNvSpPr>
          <p:nvPr/>
        </p:nvSpPr>
        <p:spPr>
          <a:xfrm>
            <a:off x="6107066" y="2088415"/>
            <a:ext cx="5483440" cy="195689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sz="2400" b="1">
                <a:latin typeface="Calibri" pitchFamily="34" charset="0"/>
              </a:rPr>
              <a:t>TOYOTA history</a:t>
            </a:r>
          </a:p>
          <a:p>
            <a:pPr marL="0" indent="0">
              <a:lnSpc>
                <a:spcPct val="100000"/>
              </a:lnSpc>
              <a:spcBef>
                <a:spcPts val="600"/>
              </a:spcBef>
              <a:buNone/>
            </a:pPr>
            <a:r>
              <a:rPr lang="en-US" sz="1800">
                <a:latin typeface="Calibri" pitchFamily="34" charset="0"/>
              </a:rPr>
              <a:t>End of 19th century: Invents an automatic loom</a:t>
            </a:r>
          </a:p>
          <a:p>
            <a:pPr marL="0" indent="0">
              <a:lnSpc>
                <a:spcPct val="100000"/>
              </a:lnSpc>
              <a:spcBef>
                <a:spcPts val="600"/>
              </a:spcBef>
              <a:buNone/>
            </a:pPr>
            <a:r>
              <a:rPr lang="en-US" sz="1800">
                <a:latin typeface="Calibri" pitchFamily="34" charset="0"/>
              </a:rPr>
              <a:t>1918: Toyoda Spinning and Weaving Company </a:t>
            </a:r>
          </a:p>
          <a:p>
            <a:pPr marL="0" indent="0">
              <a:lnSpc>
                <a:spcPct val="100000"/>
              </a:lnSpc>
              <a:spcBef>
                <a:spcPts val="600"/>
              </a:spcBef>
              <a:buNone/>
            </a:pPr>
            <a:r>
              <a:rPr lang="en-US" sz="1800">
                <a:latin typeface="Calibri" pitchFamily="34" charset="0"/>
              </a:rPr>
              <a:t>1937: Toyota Motor Corporation</a:t>
            </a:r>
          </a:p>
          <a:p>
            <a:pPr marL="0" indent="0">
              <a:lnSpc>
                <a:spcPct val="100000"/>
              </a:lnSpc>
              <a:spcBef>
                <a:spcPts val="600"/>
              </a:spcBef>
              <a:buNone/>
            </a:pPr>
            <a:r>
              <a:rPr lang="en-US" sz="1800">
                <a:latin typeface="Calibri" pitchFamily="34" charset="0"/>
              </a:rPr>
              <a:t>2010: Akio Toyoda</a:t>
            </a:r>
          </a:p>
        </p:txBody>
      </p:sp>
      <p:pic>
        <p:nvPicPr>
          <p:cNvPr id="10" name="Picture 6" descr="foto_fundadores_tcm270-599023"/>
          <p:cNvPicPr>
            <a:picLocks noChangeAspect="1" noChangeArrowheads="1"/>
          </p:cNvPicPr>
          <p:nvPr/>
        </p:nvPicPr>
        <p:blipFill rotWithShape="1">
          <a:blip r:embed="rId3">
            <a:extLst>
              <a:ext uri="{28A0092B-C50C-407E-A947-70E740481C1C}">
                <a14:useLocalDpi xmlns:a14="http://schemas.microsoft.com/office/drawing/2010/main" val="0"/>
              </a:ext>
            </a:extLst>
          </a:blip>
          <a:srcRect t="2601" b="13004"/>
          <a:stretch/>
        </p:blipFill>
        <p:spPr bwMode="auto">
          <a:xfrm>
            <a:off x="675437" y="2210705"/>
            <a:ext cx="1790700" cy="1614598"/>
          </a:xfrm>
          <a:prstGeom prst="rect">
            <a:avLst/>
          </a:prstGeom>
          <a:ln>
            <a:noFill/>
          </a:ln>
          <a:effectLst>
            <a:outerShdw blurRad="292100" dist="139700" dir="2700000" algn="tl" rotWithShape="0">
              <a:srgbClr val="333333">
                <a:alpha val="65000"/>
              </a:srgbClr>
            </a:outerShdw>
          </a:effectLst>
        </p:spPr>
      </p:pic>
      <p:pic>
        <p:nvPicPr>
          <p:cNvPr id="11" name="Picture 7" descr="abo_02_01_im_02_tcm270-139942"/>
          <p:cNvPicPr>
            <a:picLocks noChangeAspect="1" noChangeArrowheads="1"/>
          </p:cNvPicPr>
          <p:nvPr/>
        </p:nvPicPr>
        <p:blipFill rotWithShape="1">
          <a:blip r:embed="rId4">
            <a:extLst>
              <a:ext uri="{28A0092B-C50C-407E-A947-70E740481C1C}">
                <a14:useLocalDpi xmlns:a14="http://schemas.microsoft.com/office/drawing/2010/main" val="0"/>
              </a:ext>
            </a:extLst>
          </a:blip>
          <a:srcRect t="3005" b="1"/>
          <a:stretch/>
        </p:blipFill>
        <p:spPr bwMode="auto">
          <a:xfrm>
            <a:off x="2466137" y="2210705"/>
            <a:ext cx="2246265" cy="1614597"/>
          </a:xfrm>
          <a:prstGeom prst="rect">
            <a:avLst/>
          </a:prstGeom>
          <a:ln>
            <a:noFill/>
          </a:ln>
          <a:effectLst>
            <a:outerShdw blurRad="292100" dist="139700" dir="2700000" algn="tl" rotWithShape="0">
              <a:srgbClr val="333333">
                <a:alpha val="65000"/>
              </a:srgbClr>
            </a:outerShdw>
          </a:effectLst>
        </p:spPr>
      </p:pic>
      <p:sp>
        <p:nvSpPr>
          <p:cNvPr id="20" name="Rectangle 19"/>
          <p:cNvSpPr/>
          <p:nvPr/>
        </p:nvSpPr>
        <p:spPr>
          <a:xfrm>
            <a:off x="679441" y="2210705"/>
            <a:ext cx="4037240" cy="161310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6"/>
          <p:cNvSpPr txBox="1">
            <a:spLocks noChangeArrowheads="1"/>
          </p:cNvSpPr>
          <p:nvPr/>
        </p:nvSpPr>
        <p:spPr bwMode="auto">
          <a:xfrm>
            <a:off x="601494" y="3517526"/>
            <a:ext cx="1527726" cy="307777"/>
          </a:xfrm>
          <a:prstGeom prst="rect">
            <a:avLst/>
          </a:prstGeom>
          <a:noFill/>
          <a:ln w="9525">
            <a:noFill/>
            <a:miter lim="800000"/>
            <a:headEnd/>
            <a:tailEnd/>
          </a:ln>
        </p:spPr>
        <p:txBody>
          <a:bodyPr wrap="none">
            <a:spAutoFit/>
          </a:bodyPr>
          <a:lstStyle/>
          <a:p>
            <a:r>
              <a:rPr lang="en-US" sz="1400">
                <a:solidFill>
                  <a:schemeClr val="bg1"/>
                </a:solidFill>
              </a:rPr>
              <a:t>Mr. </a:t>
            </a:r>
            <a:r>
              <a:rPr lang="en-US" sz="1400" err="1">
                <a:solidFill>
                  <a:schemeClr val="bg1"/>
                </a:solidFill>
              </a:rPr>
              <a:t>Sakishi</a:t>
            </a:r>
            <a:r>
              <a:rPr lang="en-US" sz="1400">
                <a:solidFill>
                  <a:schemeClr val="bg1"/>
                </a:solidFill>
              </a:rPr>
              <a:t> Toyoda</a:t>
            </a:r>
          </a:p>
        </p:txBody>
      </p:sp>
      <p:pic>
        <p:nvPicPr>
          <p:cNvPr id="12" name="Picture 6" descr="foto_fundadores_tcm270-599023"/>
          <p:cNvPicPr>
            <a:picLocks noChangeAspect="1" noChangeArrowheads="1"/>
          </p:cNvPicPr>
          <p:nvPr/>
        </p:nvPicPr>
        <p:blipFill rotWithShape="1">
          <a:blip r:embed="rId5">
            <a:extLst>
              <a:ext uri="{28A0092B-C50C-407E-A947-70E740481C1C}">
                <a14:useLocalDpi xmlns:a14="http://schemas.microsoft.com/office/drawing/2010/main" val="0"/>
              </a:ext>
            </a:extLst>
          </a:blip>
          <a:srcRect t="4130" b="13612"/>
          <a:stretch/>
        </p:blipFill>
        <p:spPr bwMode="auto">
          <a:xfrm>
            <a:off x="675437" y="3843605"/>
            <a:ext cx="1750232" cy="1751520"/>
          </a:xfrm>
          <a:prstGeom prst="rect">
            <a:avLst/>
          </a:prstGeom>
          <a:ln>
            <a:noFill/>
          </a:ln>
          <a:effectLst>
            <a:outerShdw blurRad="292100" dist="139700" dir="2700000" algn="tl" rotWithShape="0">
              <a:srgbClr val="333333">
                <a:alpha val="65000"/>
              </a:srgbClr>
            </a:outerShdw>
          </a:effectLst>
        </p:spPr>
      </p:pic>
      <p:pic>
        <p:nvPicPr>
          <p:cNvPr id="13" name="Picture 12" descr="ToyotaAA_02.jpg"/>
          <p:cNvPicPr>
            <a:picLocks noChangeAspect="1"/>
          </p:cNvPicPr>
          <p:nvPr/>
        </p:nvPicPr>
        <p:blipFill rotWithShape="1">
          <a:blip r:embed="rId6">
            <a:extLst>
              <a:ext uri="{28A0092B-C50C-407E-A947-70E740481C1C}">
                <a14:useLocalDpi xmlns:a14="http://schemas.microsoft.com/office/drawing/2010/main" val="0"/>
              </a:ext>
            </a:extLst>
          </a:blip>
          <a:srcRect r="22150"/>
          <a:stretch/>
        </p:blipFill>
        <p:spPr>
          <a:xfrm>
            <a:off x="2425669" y="3843606"/>
            <a:ext cx="2287008" cy="1751519"/>
          </a:xfrm>
          <a:prstGeom prst="rect">
            <a:avLst/>
          </a:prstGeom>
          <a:ln>
            <a:noFill/>
          </a:ln>
          <a:effectLst>
            <a:outerShdw blurRad="292100" dist="139700" dir="2700000" algn="tl" rotWithShape="0">
              <a:srgbClr val="333333">
                <a:alpha val="65000"/>
              </a:srgbClr>
            </a:outerShdw>
          </a:effectLst>
        </p:spPr>
      </p:pic>
      <p:sp>
        <p:nvSpPr>
          <p:cNvPr id="14" name="TextBox 6"/>
          <p:cNvSpPr txBox="1">
            <a:spLocks noChangeArrowheads="1"/>
          </p:cNvSpPr>
          <p:nvPr/>
        </p:nvSpPr>
        <p:spPr bwMode="auto">
          <a:xfrm>
            <a:off x="2477203" y="3516037"/>
            <a:ext cx="2150653" cy="307777"/>
          </a:xfrm>
          <a:prstGeom prst="rect">
            <a:avLst/>
          </a:prstGeom>
          <a:noFill/>
          <a:ln w="9525">
            <a:noFill/>
            <a:miter lim="800000"/>
            <a:headEnd/>
            <a:tailEnd/>
          </a:ln>
        </p:spPr>
        <p:txBody>
          <a:bodyPr wrap="none">
            <a:spAutoFit/>
          </a:bodyPr>
          <a:lstStyle/>
          <a:p>
            <a:r>
              <a:rPr lang="en-US" sz="1400">
                <a:solidFill>
                  <a:schemeClr val="bg1"/>
                </a:solidFill>
              </a:rPr>
              <a:t>Spinning and Weaving Co. </a:t>
            </a:r>
          </a:p>
        </p:txBody>
      </p:sp>
      <p:sp>
        <p:nvSpPr>
          <p:cNvPr id="19" name="Rectangle 18"/>
          <p:cNvSpPr/>
          <p:nvPr/>
        </p:nvSpPr>
        <p:spPr>
          <a:xfrm>
            <a:off x="675438" y="3843608"/>
            <a:ext cx="4037240" cy="1751517"/>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TextBox 6"/>
          <p:cNvSpPr txBox="1">
            <a:spLocks noChangeArrowheads="1"/>
          </p:cNvSpPr>
          <p:nvPr/>
        </p:nvSpPr>
        <p:spPr bwMode="auto">
          <a:xfrm>
            <a:off x="2496005" y="5287349"/>
            <a:ext cx="2092817" cy="307777"/>
          </a:xfrm>
          <a:prstGeom prst="rect">
            <a:avLst/>
          </a:prstGeom>
          <a:noFill/>
          <a:ln w="9525">
            <a:noFill/>
            <a:miter lim="800000"/>
            <a:headEnd/>
            <a:tailEnd/>
          </a:ln>
        </p:spPr>
        <p:txBody>
          <a:bodyPr wrap="none">
            <a:spAutoFit/>
          </a:bodyPr>
          <a:lstStyle/>
          <a:p>
            <a:r>
              <a:rPr lang="en-US" sz="1400">
                <a:solidFill>
                  <a:schemeClr val="bg1"/>
                </a:solidFill>
              </a:rPr>
              <a:t>Toyota Motor Corporation</a:t>
            </a:r>
          </a:p>
        </p:txBody>
      </p:sp>
      <p:sp>
        <p:nvSpPr>
          <p:cNvPr id="16" name="TextBox 6"/>
          <p:cNvSpPr txBox="1">
            <a:spLocks noChangeArrowheads="1"/>
          </p:cNvSpPr>
          <p:nvPr/>
        </p:nvSpPr>
        <p:spPr bwMode="auto">
          <a:xfrm>
            <a:off x="679308" y="5287348"/>
            <a:ext cx="1571328" cy="307777"/>
          </a:xfrm>
          <a:prstGeom prst="rect">
            <a:avLst/>
          </a:prstGeom>
          <a:noFill/>
          <a:ln w="9525">
            <a:noFill/>
            <a:miter lim="800000"/>
            <a:headEnd/>
            <a:tailEnd/>
          </a:ln>
        </p:spPr>
        <p:txBody>
          <a:bodyPr wrap="none">
            <a:spAutoFit/>
          </a:bodyPr>
          <a:lstStyle/>
          <a:p>
            <a:r>
              <a:rPr lang="en-US" sz="1400">
                <a:solidFill>
                  <a:schemeClr val="bg1"/>
                </a:solidFill>
              </a:rPr>
              <a:t>Mr. Kiichiro Toyoda</a:t>
            </a:r>
          </a:p>
        </p:txBody>
      </p:sp>
      <p:pic>
        <p:nvPicPr>
          <p:cNvPr id="17" name="Picture 16" descr="163_0902_2009_power_list_03z+fujio_cho+toyota_motor_corporation_chairma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7066" y="4031035"/>
            <a:ext cx="2462041" cy="160455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6096001" y="4031034"/>
            <a:ext cx="2473106" cy="16045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TextBox 6"/>
          <p:cNvSpPr txBox="1">
            <a:spLocks noChangeArrowheads="1"/>
          </p:cNvSpPr>
          <p:nvPr/>
        </p:nvSpPr>
        <p:spPr bwMode="auto">
          <a:xfrm>
            <a:off x="6107066" y="5319604"/>
            <a:ext cx="1028038" cy="307777"/>
          </a:xfrm>
          <a:prstGeom prst="rect">
            <a:avLst/>
          </a:prstGeom>
          <a:noFill/>
          <a:ln w="9525">
            <a:noFill/>
            <a:miter lim="800000"/>
            <a:headEnd/>
            <a:tailEnd/>
          </a:ln>
        </p:spPr>
        <p:txBody>
          <a:bodyPr wrap="none">
            <a:spAutoFit/>
          </a:bodyPr>
          <a:lstStyle/>
          <a:p>
            <a:r>
              <a:rPr lang="en-US" sz="1400" err="1">
                <a:solidFill>
                  <a:schemeClr val="bg1"/>
                </a:solidFill>
              </a:rPr>
              <a:t>AkioToyoda</a:t>
            </a:r>
            <a:endParaRPr lang="en-US" sz="1400">
              <a:solidFill>
                <a:schemeClr val="bg1"/>
              </a:solidFill>
            </a:endParaRPr>
          </a:p>
        </p:txBody>
      </p:sp>
      <p:sp>
        <p:nvSpPr>
          <p:cNvPr id="21"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Introduction</a:t>
            </a:r>
          </a:p>
          <a:p>
            <a:pPr algn="ctr"/>
            <a:r>
              <a:rPr lang="en-US" sz="3300" b="1">
                <a:latin typeface="+mn-lt"/>
              </a:rPr>
              <a:t>Lean Production’s history</a:t>
            </a:r>
          </a:p>
        </p:txBody>
      </p:sp>
    </p:spTree>
    <p:extLst>
      <p:ext uri="{BB962C8B-B14F-4D97-AF65-F5344CB8AC3E}">
        <p14:creationId xmlns:p14="http://schemas.microsoft.com/office/powerpoint/2010/main" val="210045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Taiichi Ohn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37155" y="1899346"/>
            <a:ext cx="3673313" cy="3673313"/>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6637157" y="1899346"/>
            <a:ext cx="3673312" cy="3676027"/>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Sisällön paikkamerkki 2"/>
          <p:cNvSpPr txBox="1">
            <a:spLocks/>
          </p:cNvSpPr>
          <p:nvPr/>
        </p:nvSpPr>
        <p:spPr>
          <a:xfrm>
            <a:off x="612560" y="2201657"/>
            <a:ext cx="5483440" cy="296514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a:latin typeface="Calibri"/>
                <a:cs typeface="Calibri"/>
              </a:rPr>
              <a:t>1956</a:t>
            </a:r>
          </a:p>
          <a:p>
            <a:pPr>
              <a:lnSpc>
                <a:spcPct val="120000"/>
              </a:lnSpc>
              <a:spcBef>
                <a:spcPts val="600"/>
              </a:spcBef>
              <a:buFont typeface="Wingdings" panose="05000000000000000000" pitchFamily="2" charset="2"/>
              <a:buChar char="§"/>
            </a:pPr>
            <a:r>
              <a:rPr lang="en-US" sz="2000">
                <a:latin typeface="Calibri"/>
                <a:cs typeface="Calibri"/>
              </a:rPr>
              <a:t>2nd World war reduced sales and decreased profitability</a:t>
            </a:r>
          </a:p>
          <a:p>
            <a:pPr>
              <a:lnSpc>
                <a:spcPct val="120000"/>
              </a:lnSpc>
              <a:spcBef>
                <a:spcPts val="600"/>
              </a:spcBef>
              <a:buFont typeface="Wingdings" panose="05000000000000000000" pitchFamily="2" charset="2"/>
              <a:buChar char="§"/>
            </a:pPr>
            <a:r>
              <a:rPr lang="en-US" sz="2000">
                <a:latin typeface="Calibri"/>
                <a:cs typeface="Calibri"/>
              </a:rPr>
              <a:t>USA vs Japan’s productivity</a:t>
            </a:r>
          </a:p>
          <a:p>
            <a:pPr>
              <a:lnSpc>
                <a:spcPct val="120000"/>
              </a:lnSpc>
              <a:spcBef>
                <a:spcPts val="600"/>
              </a:spcBef>
              <a:buFont typeface="Wingdings" panose="05000000000000000000" pitchFamily="2" charset="2"/>
              <a:buChar char="§"/>
            </a:pPr>
            <a:r>
              <a:rPr lang="en-US" sz="2000">
                <a:latin typeface="Calibri"/>
                <a:cs typeface="Calibri"/>
              </a:rPr>
              <a:t>Look for the most efficient production method for the elimination of waste</a:t>
            </a:r>
          </a:p>
        </p:txBody>
      </p:sp>
      <p:sp>
        <p:nvSpPr>
          <p:cNvPr id="8" name="TextBox 6"/>
          <p:cNvSpPr txBox="1">
            <a:spLocks noChangeArrowheads="1"/>
          </p:cNvSpPr>
          <p:nvPr/>
        </p:nvSpPr>
        <p:spPr bwMode="auto">
          <a:xfrm>
            <a:off x="6637156" y="5269819"/>
            <a:ext cx="3487365" cy="307777"/>
          </a:xfrm>
          <a:prstGeom prst="rect">
            <a:avLst/>
          </a:prstGeom>
          <a:noFill/>
          <a:ln w="9525">
            <a:noFill/>
            <a:miter lim="800000"/>
            <a:headEnd/>
            <a:tailEnd/>
          </a:ln>
        </p:spPr>
        <p:txBody>
          <a:bodyPr wrap="none">
            <a:spAutoFit/>
          </a:bodyPr>
          <a:lstStyle/>
          <a:p>
            <a:r>
              <a:rPr lang="pt-PT" sz="1400">
                <a:solidFill>
                  <a:schemeClr val="bg1"/>
                </a:solidFill>
              </a:rPr>
              <a:t>Toyota </a:t>
            </a:r>
            <a:r>
              <a:rPr lang="pt-PT" sz="1400" err="1">
                <a:solidFill>
                  <a:schemeClr val="bg1"/>
                </a:solidFill>
              </a:rPr>
              <a:t>Production</a:t>
            </a:r>
            <a:r>
              <a:rPr lang="pt-PT" sz="1400">
                <a:solidFill>
                  <a:schemeClr val="bg1"/>
                </a:solidFill>
              </a:rPr>
              <a:t> </a:t>
            </a:r>
            <a:r>
              <a:rPr lang="pt-PT" sz="1400" err="1">
                <a:solidFill>
                  <a:schemeClr val="bg1"/>
                </a:solidFill>
              </a:rPr>
              <a:t>System</a:t>
            </a:r>
            <a:r>
              <a:rPr lang="pt-PT" sz="1400">
                <a:solidFill>
                  <a:schemeClr val="bg1"/>
                </a:solidFill>
              </a:rPr>
              <a:t> – </a:t>
            </a:r>
            <a:r>
              <a:rPr lang="pt-PT" sz="1400" err="1">
                <a:solidFill>
                  <a:schemeClr val="bg1"/>
                </a:solidFill>
              </a:rPr>
              <a:t>Lean</a:t>
            </a:r>
            <a:r>
              <a:rPr lang="pt-PT" sz="1400">
                <a:solidFill>
                  <a:schemeClr val="bg1"/>
                </a:solidFill>
              </a:rPr>
              <a:t> </a:t>
            </a:r>
            <a:r>
              <a:rPr lang="pt-PT" sz="1400" err="1">
                <a:solidFill>
                  <a:schemeClr val="bg1"/>
                </a:solidFill>
              </a:rPr>
              <a:t>Production</a:t>
            </a:r>
            <a:endParaRPr lang="en-US" sz="1400">
              <a:solidFill>
                <a:schemeClr val="bg1"/>
              </a:solidFill>
            </a:endParaRPr>
          </a:p>
        </p:txBody>
      </p:sp>
      <p:sp>
        <p:nvSpPr>
          <p:cNvPr id="11"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Introduction</a:t>
            </a:r>
          </a:p>
          <a:p>
            <a:pPr algn="ctr"/>
            <a:r>
              <a:rPr lang="en-US" sz="3300" b="1">
                <a:latin typeface="+mn-lt"/>
              </a:rPr>
              <a:t>Lean Production’s history</a:t>
            </a:r>
          </a:p>
        </p:txBody>
      </p:sp>
    </p:spTree>
    <p:extLst>
      <p:ext uri="{BB962C8B-B14F-4D97-AF65-F5344CB8AC3E}">
        <p14:creationId xmlns:p14="http://schemas.microsoft.com/office/powerpoint/2010/main" val="216517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group of people in a subway station&#10;&#10;Description generated with high confidence">
            <a:extLst>
              <a:ext uri="{FF2B5EF4-FFF2-40B4-BE49-F238E27FC236}">
                <a16:creationId xmlns:a16="http://schemas.microsoft.com/office/drawing/2014/main" id="{79A211A2-E9E7-4F6C-B1A8-94BE2FCACA3A}"/>
              </a:ext>
            </a:extLst>
          </p:cNvPr>
          <p:cNvPicPr>
            <a:picLocks noChangeAspect="1"/>
          </p:cNvPicPr>
          <p:nvPr/>
        </p:nvPicPr>
        <p:blipFill>
          <a:blip r:embed="rId2"/>
          <a:stretch>
            <a:fillRect/>
          </a:stretch>
        </p:blipFill>
        <p:spPr>
          <a:xfrm>
            <a:off x="612664" y="2120099"/>
            <a:ext cx="3401290" cy="2550968"/>
          </a:xfrm>
          <a:prstGeom prst="rect">
            <a:avLst/>
          </a:prstGeom>
        </p:spPr>
      </p:pic>
      <p:pic>
        <p:nvPicPr>
          <p:cNvPr id="7" name="Picture 8" descr="A picture containing monitor, sitting, room, television&#10;&#10;Description generated with very high confidence">
            <a:extLst>
              <a:ext uri="{FF2B5EF4-FFF2-40B4-BE49-F238E27FC236}">
                <a16:creationId xmlns:a16="http://schemas.microsoft.com/office/drawing/2014/main" id="{904678D2-8FAD-424D-AD35-764A060EFCA2}"/>
              </a:ext>
            </a:extLst>
          </p:cNvPr>
          <p:cNvPicPr>
            <a:picLocks noChangeAspect="1"/>
          </p:cNvPicPr>
          <p:nvPr/>
        </p:nvPicPr>
        <p:blipFill>
          <a:blip r:embed="rId3"/>
          <a:stretch>
            <a:fillRect/>
          </a:stretch>
        </p:blipFill>
        <p:spPr>
          <a:xfrm>
            <a:off x="4728173" y="1027624"/>
            <a:ext cx="2743200" cy="3667302"/>
          </a:xfrm>
          <a:prstGeom prst="rect">
            <a:avLst/>
          </a:prstGeom>
        </p:spPr>
      </p:pic>
      <p:sp>
        <p:nvSpPr>
          <p:cNvPr id="8" name="TextBox 7">
            <a:extLst>
              <a:ext uri="{FF2B5EF4-FFF2-40B4-BE49-F238E27FC236}">
                <a16:creationId xmlns:a16="http://schemas.microsoft.com/office/drawing/2014/main" id="{7676D181-9F71-4E62-9B7A-20CD1A0E0DF7}"/>
              </a:ext>
            </a:extLst>
          </p:cNvPr>
          <p:cNvSpPr txBox="1"/>
          <p:nvPr/>
        </p:nvSpPr>
        <p:spPr>
          <a:xfrm>
            <a:off x="4923560" y="472440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Board in a restaurant for communication between the kitchen &amp; waiters</a:t>
            </a:r>
          </a:p>
        </p:txBody>
      </p:sp>
      <p:pic>
        <p:nvPicPr>
          <p:cNvPr id="10" name="Picture 3" descr="Towels in a Beauty Shop">
            <a:extLst>
              <a:ext uri="{FF2B5EF4-FFF2-40B4-BE49-F238E27FC236}">
                <a16:creationId xmlns:a16="http://schemas.microsoft.com/office/drawing/2014/main" id="{5FB9D070-0D33-464C-B852-75F1FA5094D9}"/>
              </a:ext>
            </a:extLst>
          </p:cNvPr>
          <p:cNvPicPr>
            <a:picLocks noChangeAspect="1"/>
          </p:cNvPicPr>
          <p:nvPr/>
        </p:nvPicPr>
        <p:blipFill>
          <a:blip r:embed="rId4"/>
          <a:stretch>
            <a:fillRect/>
          </a:stretch>
        </p:blipFill>
        <p:spPr>
          <a:xfrm>
            <a:off x="8688486" y="2637653"/>
            <a:ext cx="2743200" cy="2054721"/>
          </a:xfrm>
          <a:prstGeom prst="rect">
            <a:avLst/>
          </a:prstGeom>
        </p:spPr>
      </p:pic>
      <p:sp>
        <p:nvSpPr>
          <p:cNvPr id="12" name="TextBox 11">
            <a:extLst>
              <a:ext uri="{FF2B5EF4-FFF2-40B4-BE49-F238E27FC236}">
                <a16:creationId xmlns:a16="http://schemas.microsoft.com/office/drawing/2014/main" id="{0A74B7A7-051E-4187-BB60-692DD2533F96}"/>
              </a:ext>
            </a:extLst>
          </p:cNvPr>
          <p:cNvSpPr txBox="1"/>
          <p:nvPr/>
        </p:nvSpPr>
        <p:spPr>
          <a:xfrm>
            <a:off x="8811491" y="48369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Towels in a Beauty Shop</a:t>
            </a:r>
          </a:p>
        </p:txBody>
      </p:sp>
      <p:sp>
        <p:nvSpPr>
          <p:cNvPr id="14" name="TextBox 13">
            <a:extLst>
              <a:ext uri="{FF2B5EF4-FFF2-40B4-BE49-F238E27FC236}">
                <a16:creationId xmlns:a16="http://schemas.microsoft.com/office/drawing/2014/main" id="{A3E97D09-6637-4F57-911A-88FCE3C50174}"/>
              </a:ext>
            </a:extLst>
          </p:cNvPr>
          <p:cNvSpPr txBox="1"/>
          <p:nvPr/>
        </p:nvSpPr>
        <p:spPr>
          <a:xfrm>
            <a:off x="741218" y="4836968"/>
            <a:ext cx="31155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Metro station in Osaka (Japan)</a:t>
            </a:r>
          </a:p>
        </p:txBody>
      </p:sp>
    </p:spTree>
    <p:extLst>
      <p:ext uri="{BB962C8B-B14F-4D97-AF65-F5344CB8AC3E}">
        <p14:creationId xmlns:p14="http://schemas.microsoft.com/office/powerpoint/2010/main" val="68478346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B7FE31D87FC944BC2242F5F365016A" ma:contentTypeVersion="12" ma:contentTypeDescription="Create a new document." ma:contentTypeScope="" ma:versionID="bbccc497e3a88a5dbe1db31682aa6a22">
  <xsd:schema xmlns:xsd="http://www.w3.org/2001/XMLSchema" xmlns:xs="http://www.w3.org/2001/XMLSchema" xmlns:p="http://schemas.microsoft.com/office/2006/metadata/properties" xmlns:ns2="231c4e8d-8d33-4f83-9b03-dff978f9daf7" xmlns:ns3="dbb4bb59-340b-40d7-b36a-e65cb49f14f9" targetNamespace="http://schemas.microsoft.com/office/2006/metadata/properties" ma:root="true" ma:fieldsID="df919609e48b40e27977e747958e26f9" ns2:_="" ns3:_="">
    <xsd:import namespace="231c4e8d-8d33-4f83-9b03-dff978f9daf7"/>
    <xsd:import namespace="dbb4bb59-340b-40d7-b36a-e65cb49f14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c4e8d-8d33-4f83-9b03-dff978f9d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b4bb59-340b-40d7-b36a-e65cb49f14f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C6E1E1-2391-4497-8B1D-43D891CD2B9D}">
  <ds:schemaRefs>
    <ds:schemaRef ds:uri="dbb4bb59-340b-40d7-b36a-e65cb49f14f9"/>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31c4e8d-8d33-4f83-9b03-dff978f9daf7"/>
    <ds:schemaRef ds:uri="http://www.w3.org/XML/1998/namespace"/>
  </ds:schemaRefs>
</ds:datastoreItem>
</file>

<file path=customXml/itemProps2.xml><?xml version="1.0" encoding="utf-8"?>
<ds:datastoreItem xmlns:ds="http://schemas.openxmlformats.org/officeDocument/2006/customXml" ds:itemID="{E94440A1-3272-4FF9-BB46-6E531CC13FAE}">
  <ds:schemaRefs>
    <ds:schemaRef ds:uri="http://schemas.microsoft.com/sharepoint/v3/contenttype/forms"/>
  </ds:schemaRefs>
</ds:datastoreItem>
</file>

<file path=customXml/itemProps3.xml><?xml version="1.0" encoding="utf-8"?>
<ds:datastoreItem xmlns:ds="http://schemas.openxmlformats.org/officeDocument/2006/customXml" ds:itemID="{4D84F98F-18E9-4F52-BBFE-58FC56751F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c4e8d-8d33-4f83-9b03-dff978f9daf7"/>
    <ds:schemaRef ds:uri="dbb4bb59-340b-40d7-b36a-e65cb49f1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TotalTime>
  <Words>2237</Words>
  <Application>Microsoft Office PowerPoint</Application>
  <PresentationFormat>Laajakuva</PresentationFormat>
  <Paragraphs>195</Paragraphs>
  <Slides>24</Slides>
  <Notes>19</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24</vt:i4>
      </vt:variant>
    </vt:vector>
  </HeadingPairs>
  <TitlesOfParts>
    <vt:vector size="34" baseType="lpstr">
      <vt:lpstr>ＭＳ Ｐゴシック</vt:lpstr>
      <vt:lpstr>Yu Gothic</vt:lpstr>
      <vt:lpstr>Arial</vt:lpstr>
      <vt:lpstr>Calibri</vt:lpstr>
      <vt:lpstr>Calibri Light</vt:lpstr>
      <vt:lpstr>Open Sans</vt:lpstr>
      <vt:lpstr>Times New Roman</vt:lpstr>
      <vt:lpstr>Verdana</vt:lpstr>
      <vt:lpstr>Wingdings</vt:lpstr>
      <vt:lpstr>Office-tema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Nedergård Jan</dc:creator>
  <cp:lastModifiedBy>Peltoharju Sami</cp:lastModifiedBy>
  <cp:revision>94</cp:revision>
  <dcterms:created xsi:type="dcterms:W3CDTF">2019-08-21T07:31:50Z</dcterms:created>
  <dcterms:modified xsi:type="dcterms:W3CDTF">2021-02-18T15:35:24Z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0x0101007FB7FE31D87FC944BC2242F5F365016A</vt:lpwstr>
  </property>
</Properties>
</file>